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0" r:id="rId3"/>
    <p:sldId id="271" r:id="rId4"/>
    <p:sldId id="272" r:id="rId5"/>
    <p:sldId id="281" r:id="rId6"/>
    <p:sldId id="273" r:id="rId7"/>
    <p:sldId id="274" r:id="rId8"/>
    <p:sldId id="275" r:id="rId9"/>
    <p:sldId id="276" r:id="rId10"/>
    <p:sldId id="282" r:id="rId11"/>
    <p:sldId id="279" r:id="rId12"/>
    <p:sldId id="285" r:id="rId13"/>
    <p:sldId id="286" r:id="rId14"/>
    <p:sldId id="280" r:id="rId15"/>
    <p:sldId id="283" r:id="rId16"/>
    <p:sldId id="284" r:id="rId17"/>
    <p:sldId id="290" r:id="rId18"/>
    <p:sldId id="287" r:id="rId19"/>
    <p:sldId id="288" r:id="rId20"/>
    <p:sldId id="289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5A9D6-5F74-F940-933B-6F02B4BC9265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8D4E-1C9E-9346-8542-127D15416B5E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FBE5-A088-E849-A39C-2011647E9409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08AAE-82E8-1F4B-99DB-7F5EF32A9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0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1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08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1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5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3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4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89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8AAE-82E8-1F4B-99DB-7F5EF32A905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0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s.ox.ac.uk/" TargetMode="External"/><Relationship Id="rId7" Type="http://schemas.openxmlformats.org/officeDocument/2006/relationships/hyperlink" Target="http://www.polishexpress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europe.org.uk/today/blog/what-would-brexit-mean-for-immigration/" TargetMode="External"/><Relationship Id="rId5" Type="http://schemas.openxmlformats.org/officeDocument/2006/relationships/hyperlink" Target="http://www.migrationobservatory.ox.ac.uk/resources/commentaries/uk-immigration-policy-look-like-brexit/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611" y="1195261"/>
            <a:ext cx="10515600" cy="1325563"/>
          </a:xfrm>
        </p:spPr>
        <p:txBody>
          <a:bodyPr anchor="ctr">
            <a:noAutofit/>
          </a:bodyPr>
          <a:lstStyle/>
          <a:p>
            <a:pPr algn="ctr"/>
            <a:r>
              <a:rPr lang="x-none">
                <a:solidFill>
                  <a:srgbClr val="FFFFFF"/>
                </a:solidFill>
                <a:latin typeface="Corbel"/>
              </a:rPr>
              <a:t>Proces migracji w Wielkiej Brytanii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200900" y="3924300"/>
            <a:ext cx="3936520" cy="233910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x-none" sz="3200">
                <a:latin typeface="Calibri"/>
              </a:rPr>
              <a:t>Karolina Piotrowska </a:t>
            </a:r>
          </a:p>
          <a:p>
            <a:r>
              <a:rPr lang="x-none" sz="3200">
                <a:latin typeface="Calibri"/>
              </a:rPr>
              <a:t>Adrian Jaranowski </a:t>
            </a:r>
          </a:p>
          <a:p>
            <a:r>
              <a:rPr lang="x-none" sz="3200">
                <a:latin typeface="Calibri"/>
              </a:rPr>
              <a:t>Patrycja Lipka </a:t>
            </a:r>
          </a:p>
          <a:p>
            <a:r>
              <a:rPr lang="x-none" sz="3200">
                <a:latin typeface="Calibri"/>
              </a:rPr>
              <a:t>Karol Pankiewicz </a:t>
            </a:r>
          </a:p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74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/>
              <a:t>Podsumowanie</a:t>
            </a:r>
            <a:endParaRPr lang="pl-PL">
              <a:solidFill>
                <a:schemeClr val="tx1"/>
              </a:solidFill>
              <a:latin typeface="Corbel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>
                <a:solidFill>
                  <a:srgbClr val="EDEDED"/>
                </a:solidFill>
                <a:latin typeface="Corbel"/>
              </a:rPr>
              <a:t>Długotrwały trend wzrostu w nasileniu migracji netto,</a:t>
            </a:r>
          </a:p>
          <a:p>
            <a:r>
              <a:rPr lang="PL-PL">
                <a:solidFill>
                  <a:srgbClr val="EDEDED"/>
                </a:solidFill>
                <a:latin typeface="Corbel"/>
              </a:rPr>
              <a:t>Od połowy lat 80 imigracja do Wielkiej Brytanii przewyższa emigrację,</a:t>
            </a:r>
          </a:p>
          <a:p>
            <a:r>
              <a:rPr lang="PL-PL">
                <a:solidFill>
                  <a:srgbClr val="EDEDED"/>
                </a:solidFill>
                <a:latin typeface="Corbel"/>
              </a:rPr>
              <a:t>Przez lata utrzymująca się silna przewaga ilościowa migrantów spoza UE w stosunku do migrantów z UE od około 2014 niemal w całości zanikła przez znaczny wzrost migracji obywateli UE,</a:t>
            </a:r>
          </a:p>
          <a:p>
            <a:r>
              <a:rPr lang="PL-PL">
                <a:solidFill>
                  <a:srgbClr val="EDEDED"/>
                </a:solidFill>
                <a:latin typeface="Corbel"/>
              </a:rPr>
              <a:t>  Stosunkowo duży udział migrantów z krajów EU2, tj. Bułgarii i Rumunii w migracji,</a:t>
            </a:r>
            <a:endParaRPr lang="PL-PL">
              <a:solidFill>
                <a:schemeClr val="tx1"/>
              </a:solidFill>
              <a:latin typeface="Corbel"/>
            </a:endParaRPr>
          </a:p>
          <a:p>
            <a:r>
              <a:rPr lang="PL-PL">
                <a:solidFill>
                  <a:srgbClr val="EDEDED"/>
                </a:solidFill>
                <a:latin typeface="Corbel"/>
              </a:rPr>
              <a:t>Szybko wzrastająca ilość migrantów z państw tzw. Starej Unii,</a:t>
            </a:r>
          </a:p>
          <a:p>
            <a:r>
              <a:rPr lang="PL-PL">
                <a:solidFill>
                  <a:srgbClr val="EDEDED"/>
                </a:solidFill>
                <a:latin typeface="Corbel"/>
              </a:rPr>
              <a:t>Spadający udział obywateli z państw EU8 w migracji,</a:t>
            </a:r>
          </a:p>
          <a:p>
            <a:pPr marL="0" indent="0">
              <a:buNone/>
            </a:pPr>
            <a:endParaRPr lang="pl-PL">
              <a:solidFill>
                <a:srgbClr val="EDEDED"/>
              </a:solidFill>
              <a:latin typeface="Corbel"/>
            </a:endParaRPr>
          </a:p>
          <a:p>
            <a:endParaRPr lang="pl-PL">
              <a:solidFill>
                <a:srgbClr val="EDEDED"/>
              </a:solidFill>
              <a:latin typeface="Corbel"/>
            </a:endParaRPr>
          </a:p>
          <a:p>
            <a:endParaRPr lang="pl-PL">
              <a:solidFill>
                <a:srgbClr val="EDEDED"/>
              </a:solidFill>
              <a:latin typeface="Corbel"/>
            </a:endParaRPr>
          </a:p>
          <a:p>
            <a:endParaRPr lang="pl-PL">
              <a:solidFill>
                <a:srgbClr val="EDEDED"/>
              </a:solidFill>
              <a:latin typeface="Corbel"/>
            </a:endParaRPr>
          </a:p>
          <a:p>
            <a:endParaRPr lang="pl-PL">
              <a:solidFill>
                <a:srgbClr val="EDEDE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933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BREXIT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98806" y="2518117"/>
            <a:ext cx="10269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/>
              <a:t>Podczas referendum 23 czerwca 2016 roku 51,9% Brytyjczyków odpowiedziało się, za wyjściem Wielkiej Brytanii z Unii Europejskiej. </a:t>
            </a:r>
          </a:p>
          <a:p>
            <a:endParaRPr lang="pl-PL" sz="2400"/>
          </a:p>
          <a:p>
            <a:r>
              <a:rPr lang="pl-PL" sz="2400"/>
              <a:t>Z traktatów regulujących funkcjonowanie Unii wynika, że rozwód Brytanii z UE może potrwać nawet dwa lata. W czasie negocjacji Wielka Brytania pozostanie członkiem Wspólnoty, ze wszystkimi wynikającymi z tego przywilejami. </a:t>
            </a:r>
          </a:p>
          <a:p>
            <a:endParaRPr lang="pl-PL"/>
          </a:p>
          <a:p>
            <a:r>
              <a:rPr lang="pl-P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637" y="0"/>
            <a:ext cx="1238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5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5" y="419685"/>
            <a:ext cx="9228405" cy="60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BREXIT, A MIGRACJE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05243" y="1856935"/>
            <a:ext cx="95378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/>
              <a:t>Bez wątpienia Wielka Brytania po wyjściu z Unii Europejskiej będzie dążyć do ograniczenia wielkości imigracji z Europy. Gdyby jednak chciała zachować pełny dostęp do jednolitego rynku, może pozwolić na zachowanie swobodnego przepływu siły roboczej między Wielką Brytanią a Unią.</a:t>
            </a:r>
          </a:p>
          <a:p>
            <a:endParaRPr lang="pl-PL" sz="2400"/>
          </a:p>
          <a:p>
            <a:r>
              <a:rPr lang="pl-PL" sz="2400"/>
              <a:t>Bycie członkiem Unii Europejskiej oznacza swobodny przepływ osób należących do państw członkowskich między granicami państw UE oraz dostęp do rynku pracy w innych krajach Wspólnoty.</a:t>
            </a:r>
          </a:p>
          <a:p>
            <a:endParaRPr lang="pl-PL" sz="2400"/>
          </a:p>
          <a:p>
            <a:r>
              <a:rPr lang="pl-PL" sz="2400"/>
              <a:t> Wyjście z UE najbardziej mogą odczuć osoby, które przebywają na Wyspach mniej niż 5 lat i nie posiadają prawa pobytu stałego. </a:t>
            </a:r>
          </a:p>
          <a:p>
            <a:endParaRPr lang="pl-PL" sz="2400"/>
          </a:p>
          <a:p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01798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BREXIT, A MIGRACJE c.d.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84738" y="1800665"/>
            <a:ext cx="103690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/>
              <a:t>Osoby decydujące się na pozostanie na Wyspach, mogą liczyć się z trudnościami na rynku pracy. Prawo Unijne nakazuje traktowania wszystkich obywateli Unii jednakowo. Po </a:t>
            </a:r>
            <a:r>
              <a:rPr lang="pl-PL" sz="2400" err="1"/>
              <a:t>Brexicie</a:t>
            </a:r>
            <a:r>
              <a:rPr lang="pl-PL" sz="2400"/>
              <a:t> migranci mogą utracić prawo do zasiłków. Wielka Brytania nie będzie musiała wypłacać imigrantom świadczeń społecznych na obecnych zasadach.</a:t>
            </a:r>
          </a:p>
          <a:p>
            <a:endParaRPr lang="pl-PL" sz="2400"/>
          </a:p>
          <a:p>
            <a:r>
              <a:rPr lang="pl-PL" sz="2400"/>
              <a:t>Wielka Brytania może wprowadzić restrykcyjne przepisy imigracyjne regulujące uzyskanie pozwolenia na pracę na Wyspach. </a:t>
            </a:r>
          </a:p>
          <a:p>
            <a:endParaRPr lang="pl-PL" sz="2400"/>
          </a:p>
          <a:p>
            <a:r>
              <a:rPr lang="pl-PL" sz="2400"/>
              <a:t>Rząd zyska możliwość realizacji innej polityki migracyjnej, biorąc za kryterium umiejętności i wykształcenie ludzi, a nie ich pochodzenie. 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39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/>
              <a:t>JAK BREXIT WPŁYNIE NA MIGRACJĘ  POLAKÓW NA WYSPY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22031" y="2039815"/>
            <a:ext cx="11155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/>
              <a:t>Według ONZ w 2015 r. w Wielkiej Brytanii przebywało ok. 703 tys. polskich obywateli</a:t>
            </a:r>
          </a:p>
          <a:p>
            <a:endParaRPr lang="pl-PL" sz="2400"/>
          </a:p>
          <a:p>
            <a:r>
              <a:rPr lang="pl-PL" sz="2400"/>
              <a:t> Decyzja o wyjściu Wielkiej Brytanii z Unii Europejskiej będzie miała niemały wpływ na europejski rynek zatrudnienia i plany migracyjne Polaków. W ostatnich miesiącach spadła liczba osób chętnych do wyjazdu i pracy na Wyspach. Obecnie tylko 14 proc. rodaków rozważa ten kierunek emigracji zarobkowej, co oznacza spadek o 10 pkt proc. w porównaniu do tego samego okresu rok wcześniej – wynika z raportu </a:t>
            </a:r>
            <a:r>
              <a:rPr lang="pl-PL" sz="2400" err="1"/>
              <a:t>Work</a:t>
            </a:r>
            <a:r>
              <a:rPr lang="pl-PL" sz="2400"/>
              <a:t> Service „Migracje zarobkowe Polaków V”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9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118753"/>
            <a:ext cx="10515600" cy="1571935"/>
          </a:xfrm>
        </p:spPr>
        <p:txBody>
          <a:bodyPr>
            <a:normAutofit/>
          </a:bodyPr>
          <a:lstStyle/>
          <a:p>
            <a:r>
              <a:rPr lang="pl-PL" sz="4400"/>
              <a:t>Populacja imigrantów i cudzoziemców w Wielkiej Brytanii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726" y="1543792"/>
            <a:ext cx="6680548" cy="501318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502033" y="1543792"/>
            <a:ext cx="26258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/>
              <a:t>Dane z 2015r. </a:t>
            </a:r>
          </a:p>
          <a:p>
            <a:r>
              <a:rPr lang="pl-PL"/>
              <a:t>Migration </a:t>
            </a:r>
            <a:r>
              <a:rPr lang="pl-PL" err="1"/>
              <a:t>Observatory</a:t>
            </a:r>
            <a:endParaRPr lang="pl-PL"/>
          </a:p>
          <a:p>
            <a:r>
              <a:rPr lang="pl-PL"/>
              <a:t>(obecnie </a:t>
            </a:r>
          </a:p>
          <a:p>
            <a:r>
              <a:rPr lang="pl-PL"/>
              <a:t>w Wlk. Brytanii </a:t>
            </a:r>
          </a:p>
          <a:p>
            <a:r>
              <a:rPr lang="pl-PL"/>
              <a:t>Przebywa więcej</a:t>
            </a:r>
          </a:p>
          <a:p>
            <a:r>
              <a:rPr lang="pl-PL"/>
              <a:t>Rumunów oraz Bułgarów </a:t>
            </a:r>
          </a:p>
          <a:p>
            <a:r>
              <a:rPr lang="pl-PL"/>
              <a:t>niż Niemców)</a:t>
            </a:r>
          </a:p>
        </p:txBody>
      </p:sp>
    </p:spTree>
    <p:extLst>
      <p:ext uri="{BB962C8B-B14F-4D97-AF65-F5344CB8AC3E}">
        <p14:creationId xmlns:p14="http://schemas.microsoft.com/office/powerpoint/2010/main" val="116279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8675" y="133350"/>
            <a:ext cx="10515600" cy="1325563"/>
          </a:xfrm>
        </p:spPr>
        <p:txBody>
          <a:bodyPr>
            <a:normAutofit/>
          </a:bodyPr>
          <a:lstStyle/>
          <a:p>
            <a:r>
              <a:rPr lang="PL-PL"/>
              <a:t>Polityka Migracyjna Wielkiej Brytanii</a:t>
            </a:r>
          </a:p>
        </p:txBody>
      </p:sp>
      <p:sp>
        <p:nvSpPr>
          <p:cNvPr id="3" name="pole tekstowe 3"/>
          <p:cNvSpPr txBox="1"/>
          <p:nvPr/>
        </p:nvSpPr>
        <p:spPr>
          <a:xfrm>
            <a:off x="1123950" y="1381125"/>
            <a:ext cx="10010422" cy="529375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/>
              <a:t>Obniżanie salda migracji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/>
              <a:t>Ograniczenia i dodatkowe regulacje dotyczące m.in. migracji zarobkowych ( limity wiz)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/>
              <a:t>Poprawa zarządzania systemem imigracyjnym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/>
              <a:t>Działania mające na celu lepszą integrację migrantów w UK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0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Polityka Integracyjna</a:t>
            </a:r>
          </a:p>
        </p:txBody>
      </p:sp>
      <p:sp>
        <p:nvSpPr>
          <p:cNvPr id="3" name="pole tekstowe 3"/>
          <p:cNvSpPr txBox="1"/>
          <p:nvPr/>
        </p:nvSpPr>
        <p:spPr>
          <a:xfrm>
            <a:off x="742950" y="1733550"/>
            <a:ext cx="11351507" cy="495520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/>
              <a:t>Szybsze rozpatrywanie wniosków o status uchodźcy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/>
              <a:t>Model </a:t>
            </a:r>
            <a:r>
              <a:rPr lang="pl-PL" sz="2800" err="1"/>
              <a:t>multikulturalizmu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/>
              <a:t>Wiele organizacje zajmujące się pomocą imigrantom (Ruch na rzecz Uchodźców, Rada Uchodźców)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/>
              <a:t>Szkolenia oraz kursy dla imigrantów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/>
              <a:t>Brak silnego ośrodka decyzyjnego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/>
              <a:t>Rozpoznawanie kwalifikacji imigranta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" sz="2800">
                <a:latin typeface="Calibri"/>
              </a:rPr>
              <a:t>Ustawa o Granicach</a:t>
            </a:r>
            <a:r>
              <a:rPr lang="pl">
                <a:latin typeface="Calibri"/>
              </a:rPr>
              <a:t> </a:t>
            </a:r>
            <a:r>
              <a:rPr lang="pl" sz="2800">
                <a:latin typeface="Calibri"/>
              </a:rPr>
              <a:t>, Obywatelstwie i Imigracji – nowa ścieżka uzyskiwania obywatelstwa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" sz="2800">
                <a:latin typeface="Calibri"/>
              </a:rPr>
              <a:t>Pomoc prawna w zakresie dyskryminacji rasowej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8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519"/>
            <a:ext cx="10515600" cy="1325563"/>
          </a:xfrm>
        </p:spPr>
        <p:txBody>
          <a:bodyPr/>
          <a:lstStyle/>
          <a:p>
            <a:r>
              <a:rPr lang="pl-PL"/>
              <a:t>Dlaczego Wielka Brytania?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838200" y="1428082"/>
            <a:ext cx="10233025" cy="5566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>
                <a:solidFill>
                  <a:schemeClr val="tx1"/>
                </a:solidFill>
              </a:rPr>
              <a:t>Wielka Brytania jest jednym z głównych destynacji migrantów w UE, </a:t>
            </a:r>
            <a:r>
              <a:rPr lang="pl-PL">
                <a:solidFill>
                  <a:schemeClr val="tx1"/>
                </a:solidFill>
              </a:rPr>
              <a:t>zarówno dla mieszkańców UE jak i dla obywateli państw trzecich,</a:t>
            </a:r>
          </a:p>
          <a:p>
            <a:r>
              <a:rPr lang="x-none">
                <a:solidFill>
                  <a:schemeClr val="tx1"/>
                </a:solidFill>
              </a:rPr>
              <a:t>Po oświadczeniu chęci "wyjścia" z UE(Brexit) Wlk. Brytania stworzyła precedens, który może doprowadzić do rozpadu UE wskutek kryzysu migracyjnego,</a:t>
            </a:r>
          </a:p>
          <a:p>
            <a:r>
              <a:rPr lang="pl-PL" err="1">
                <a:solidFill>
                  <a:schemeClr val="tx1"/>
                </a:solidFill>
              </a:rPr>
              <a:t>Brexit</a:t>
            </a:r>
            <a:r>
              <a:rPr lang="pl-PL">
                <a:solidFill>
                  <a:schemeClr val="tx1"/>
                </a:solidFill>
              </a:rPr>
              <a:t> może stać się przyczyną utrudnionego ruchu migracyjnego, również dla nas, Polaków,</a:t>
            </a:r>
          </a:p>
          <a:p>
            <a:r>
              <a:rPr lang="pl-PL">
                <a:solidFill>
                  <a:schemeClr val="tx1"/>
                </a:solidFill>
              </a:rPr>
              <a:t>Populacja migrantów i cudzoziemców w Wielkiej Brytanii jest bardzo liczna i zróżnicowana. </a:t>
            </a:r>
            <a:r>
              <a:rPr lang="x-none">
                <a:solidFill>
                  <a:schemeClr val="tx1"/>
                </a:solidFill>
              </a:rPr>
              <a:t>Londyn jest jednym z</a:t>
            </a:r>
            <a:r>
              <a:rPr lang="pl-PL">
                <a:solidFill>
                  <a:schemeClr val="tx1"/>
                </a:solidFill>
              </a:rPr>
              <a:t> wielkich</a:t>
            </a:r>
            <a:r>
              <a:rPr lang="x-none">
                <a:solidFill>
                  <a:schemeClr val="tx1"/>
                </a:solidFill>
              </a:rPr>
              <a:t> miast, które w bardzo dużym stopniu(ponad 1/3 według IOM) zaludnione jest przez migrantów</a:t>
            </a:r>
            <a:r>
              <a:rPr lang="pl-PL">
                <a:solidFill>
                  <a:schemeClr val="tx1"/>
                </a:solidFill>
              </a:rPr>
              <a:t>.</a:t>
            </a:r>
          </a:p>
          <a:p>
            <a:endParaRPr lang="pl-PL">
              <a:solidFill>
                <a:schemeClr val="tx1"/>
              </a:solidFill>
            </a:endParaRPr>
          </a:p>
          <a:p>
            <a:endParaRPr lang="pl-PL">
              <a:solidFill>
                <a:schemeClr val="tx1"/>
              </a:solidFill>
            </a:endParaRPr>
          </a:p>
          <a:p>
            <a:endParaRPr lang="pl-PL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>
              <a:solidFill>
                <a:schemeClr val="tx1"/>
              </a:solidFill>
            </a:endParaRPr>
          </a:p>
          <a:p>
            <a:endParaRPr lang="pl-PL">
              <a:solidFill>
                <a:schemeClr val="tx1"/>
              </a:solidFill>
            </a:endParaRPr>
          </a:p>
          <a:p>
            <a:endParaRPr lang="pl-PL">
              <a:solidFill>
                <a:schemeClr val="tx1"/>
              </a:solidFill>
            </a:endParaRPr>
          </a:p>
          <a:p>
            <a:endParaRPr lang="pl-PL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>
              <a:solidFill>
                <a:schemeClr val="tx1"/>
              </a:solidFill>
            </a:endParaRPr>
          </a:p>
          <a:p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24932"/>
          </a:xfrm>
        </p:spPr>
        <p:txBody>
          <a:bodyPr>
            <a:normAutofit fontScale="90000"/>
          </a:bodyPr>
          <a:lstStyle/>
          <a:p>
            <a:r>
              <a:rPr lang="pl-PL"/>
              <a:t>Szanse i zagrożenia dla Wielkiej Brytanii w związku z napływem imigrantów </a:t>
            </a:r>
            <a:br>
              <a:rPr lang="pl-PL"/>
            </a:b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Szanse :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/>
              <a:t>Szeroko pojęta współpraca z innymi krajami ( m.in. kooperacja z krajami członkowskimi UE )</a:t>
            </a:r>
          </a:p>
          <a:p>
            <a:r>
              <a:rPr lang="pl-PL"/>
              <a:t>Rosnąca różnorodność społeczeństwa brytyjskiego (otwieranie się na nowe kultury i tradycje)</a:t>
            </a:r>
          </a:p>
          <a:p>
            <a:r>
              <a:rPr lang="pl-PL"/>
              <a:t>Przynależność do wspólnoty państw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/>
              <a:t>Zagrożenia :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/>
              <a:t>Kwestie bezpieczeństwa (ochrona granic – nie przystąpienie do </a:t>
            </a:r>
            <a:r>
              <a:rPr lang="pl-PL" err="1"/>
              <a:t>Schengen</a:t>
            </a:r>
            <a:r>
              <a:rPr lang="pl-PL"/>
              <a:t> )</a:t>
            </a:r>
          </a:p>
          <a:p>
            <a:r>
              <a:rPr lang="pl-PL"/>
              <a:t>Mniejsze szanse na rynku pracy, nadużywanie hojności systemu zabezpieczenia społecznego</a:t>
            </a:r>
          </a:p>
          <a:p>
            <a:r>
              <a:rPr lang="pl-PL"/>
              <a:t>Spowolnienie gospodarcze</a:t>
            </a:r>
          </a:p>
          <a:p>
            <a:r>
              <a:rPr lang="pl-PL"/>
              <a:t>Rosnąca niechęć Brytyjczyków do imigrantów</a:t>
            </a:r>
          </a:p>
          <a:p>
            <a:r>
              <a:rPr lang="pl-PL"/>
              <a:t>Bariera językowa (ograniczona znajomość języka)</a:t>
            </a:r>
          </a:p>
          <a:p>
            <a:r>
              <a:rPr lang="pl-PL"/>
              <a:t>Coraz większa ilość muzułmanów w kraju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76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376306" y="1589209"/>
            <a:ext cx="9039705" cy="435133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X-NONE"/>
              <a:t>Eurostat</a:t>
            </a:r>
          </a:p>
          <a:p>
            <a:r>
              <a:rPr lang="PL-PL"/>
              <a:t>UNHCR</a:t>
            </a:r>
          </a:p>
          <a:p>
            <a:r>
              <a:rPr lang="X-NONE"/>
              <a:t>IOM</a:t>
            </a:r>
          </a:p>
          <a:p>
            <a:r>
              <a:rPr lang="X-NONE"/>
              <a:t>Migrationwatchuk.pl</a:t>
            </a:r>
          </a:p>
          <a:p>
            <a:r>
              <a:rPr lang="X-NONE"/>
              <a:t>Office for national statistics</a:t>
            </a:r>
          </a:p>
          <a:p>
            <a:r>
              <a:rPr lang="X-NONE">
                <a:solidFill>
                  <a:schemeClr val="tx1"/>
                </a:solidFill>
                <a:latin typeface="Arial"/>
                <a:hlinkClick r:id="rId3"/>
              </a:rPr>
              <a:t>www</a:t>
            </a:r>
            <a:r>
              <a:rPr lang="X-NONE">
                <a:solidFill>
                  <a:schemeClr val="tx1"/>
                </a:solidFill>
                <a:latin typeface=""/>
                <a:hlinkClick r:id="rId3"/>
              </a:rPr>
              <a:t>.compas.ox.ac.uk</a:t>
            </a:r>
            <a:r>
              <a:rPr lang="X-NONE">
                <a:solidFill>
                  <a:schemeClr val="tx1"/>
                </a:solidFill>
                <a:latin typeface=""/>
              </a:rPr>
              <a:t> </a:t>
            </a:r>
            <a:endParaRPr lang="X-NONE" sz="1400">
              <a:solidFill>
                <a:schemeClr val="tx1"/>
              </a:solidFill>
              <a:latin typeface=""/>
              <a:hlinkClick r:id="rId4" invalidUrl="http:///"/>
            </a:endParaRPr>
          </a:p>
          <a:p>
            <a:pPr marL="0" indent="0">
              <a:buNone/>
            </a:pPr>
            <a:r>
              <a:rPr lang="X-NONE" sz="1400">
                <a:solidFill>
                  <a:srgbClr val="FFFFFF"/>
                </a:solidFill>
                <a:latin typeface="Arial"/>
              </a:rPr>
              <a:t>      </a:t>
            </a:r>
            <a:r>
              <a:rPr lang="X-NONE" sz="1400">
                <a:solidFill>
                  <a:srgbClr val="FFFFFF"/>
                </a:solidFill>
                <a:latin typeface=""/>
              </a:rPr>
              <a:t>Law Enforcement and Immigration Law Enforcement in the UK: Conceptual Framework/  The Economic             Outcomes of Refugees and Other Migrants in the UK</a:t>
            </a:r>
            <a:endParaRPr lang="X-NONE" sz="1400">
              <a:solidFill>
                <a:schemeClr val="tx1"/>
              </a:solidFill>
              <a:latin typeface=""/>
            </a:endParaRPr>
          </a:p>
          <a:p>
            <a:pPr>
              <a:buFont typeface="Arial" charset="0"/>
              <a:buChar char="•"/>
            </a:pPr>
            <a:r>
              <a:rPr lang="X-NONE">
                <a:solidFill>
                  <a:schemeClr val="tx1"/>
                </a:solidFill>
                <a:latin typeface="Arial"/>
              </a:rPr>
              <a:t> European Web Site for Imigration </a:t>
            </a:r>
            <a:r>
              <a:rPr lang="X-NONE" sz="1400">
                <a:solidFill>
                  <a:schemeClr val="tx1"/>
                </a:solidFill>
                <a:latin typeface="Arial"/>
              </a:rPr>
              <a:t>                     </a:t>
            </a:r>
          </a:p>
          <a:p>
            <a:r>
              <a:rPr lang="X-NONE" sz="1400">
                <a:solidFill>
                  <a:schemeClr val="tx1"/>
                </a:solidFill>
                <a:latin typeface="Arial"/>
              </a:rPr>
              <a:t> </a:t>
            </a:r>
            <a:r>
              <a:rPr lang="X-NONE">
                <a:solidFill>
                  <a:schemeClr val="tx1"/>
                </a:solidFill>
                <a:latin typeface="Arial"/>
              </a:rPr>
              <a:t>https</a:t>
            </a:r>
            <a:r>
              <a:rPr lang="X-NONE">
                <a:solidFill>
                  <a:schemeClr val="tx1"/>
                </a:solidFill>
                <a:latin typeface=""/>
              </a:rPr>
              <a:t>://ec.europa.eu/migrant-integration/home</a:t>
            </a:r>
          </a:p>
          <a:p>
            <a:r>
              <a:rPr lang="PL-PL">
                <a:solidFill>
                  <a:schemeClr val="tx1"/>
                </a:solidFill>
                <a:latin typeface=""/>
                <a:hlinkClick r:id="rId5"/>
              </a:rPr>
              <a:t>http://www.migrationobservatory.ox.ac.uk/resources/commentaries/uk-immigration-policy-look-like-brexit/</a:t>
            </a:r>
            <a:endParaRPr lang="PL-PL">
              <a:solidFill>
                <a:schemeClr val="tx1"/>
              </a:solidFill>
              <a:latin typeface=""/>
            </a:endParaRPr>
          </a:p>
          <a:p>
            <a:r>
              <a:rPr lang="PL-PL">
                <a:solidFill>
                  <a:schemeClr val="tx1"/>
                </a:solidFill>
                <a:latin typeface=""/>
                <a:hlinkClick r:id="rId6"/>
              </a:rPr>
              <a:t>http://openeurope.org.uk/today/blog/what-would-brexit-mean-for-immigration/</a:t>
            </a:r>
            <a:endParaRPr lang="PL-PL">
              <a:solidFill>
                <a:schemeClr val="tx1"/>
              </a:solidFill>
              <a:latin typeface=""/>
            </a:endParaRPr>
          </a:p>
          <a:p>
            <a:r>
              <a:rPr lang="PL-PL">
                <a:solidFill>
                  <a:schemeClr val="tx1"/>
                </a:solidFill>
                <a:latin typeface=""/>
                <a:hlinkClick r:id="rId7"/>
              </a:rPr>
              <a:t>www.Polishexpress.co.uk</a:t>
            </a:r>
            <a:endParaRPr lang="PL-PL">
              <a:solidFill>
                <a:schemeClr val="tx1"/>
              </a:solidFill>
              <a:latin typeface=""/>
            </a:endParaRPr>
          </a:p>
          <a:p>
            <a:r>
              <a:rPr lang="PL-PL">
                <a:solidFill>
                  <a:schemeClr val="tx1"/>
                </a:solidFill>
                <a:latin typeface=""/>
              </a:rPr>
              <a:t>http://www.bbc.com/news/uk-politics-36616028</a:t>
            </a:r>
          </a:p>
          <a:p>
            <a:r>
              <a:rPr lang="PL-PL">
                <a:solidFill>
                  <a:schemeClr val="tx1"/>
                </a:solidFill>
                <a:latin typeface=""/>
              </a:rPr>
              <a:t>„Polityka integracyjna Wielkiej Brytanii wobec uchodźców” Kamila Fiałkowska ,Jakub Wiśniewski ; Warszawa 2009</a:t>
            </a:r>
          </a:p>
          <a:p>
            <a:endParaRPr lang="x-none">
              <a:solidFill>
                <a:schemeClr val="tx1"/>
              </a:solidFill>
              <a:latin typeface="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Źródła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05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Cele badania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Charakterystyka migracji do Wielkiej Brytanii</a:t>
            </a:r>
          </a:p>
          <a:p>
            <a:r>
              <a:rPr lang="PL-PL"/>
              <a:t>Opis populacji migrantów i cudzoziemców w Wielkiej Brytanii</a:t>
            </a:r>
          </a:p>
          <a:p>
            <a:r>
              <a:rPr lang="PL-PL"/>
              <a:t>Odpowiedź na pytanie, jak </a:t>
            </a:r>
            <a:r>
              <a:rPr lang="PL-PL" err="1"/>
              <a:t>Brexit</a:t>
            </a:r>
            <a:r>
              <a:rPr lang="PL-PL"/>
              <a:t> wpłynie na procesy migracyjne w Wielkiej Brytanii</a:t>
            </a:r>
          </a:p>
          <a:p>
            <a:r>
              <a:rPr lang="PL-PL"/>
              <a:t>Charakterystyka polityki migracyjnej i integracyjnej Wielkiej Brytanii</a:t>
            </a:r>
          </a:p>
          <a:p>
            <a:r>
              <a:rPr lang="PL-PL"/>
              <a:t>Określenie wpływu populacji migrantów na społeczeństwo brytyjskie.</a:t>
            </a:r>
          </a:p>
          <a:p>
            <a:endParaRPr lang="pl-PL"/>
          </a:p>
          <a:p>
            <a:endParaRPr lang="pl-PL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Narzędzia badawcze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Dane jakościowe i ilościowe udostępniane przez organizacje zajmujące się kwestią migrantów oraz Office For </a:t>
            </a:r>
            <a:r>
              <a:rPr lang="PL-PL" err="1"/>
              <a:t>National</a:t>
            </a:r>
            <a:r>
              <a:rPr lang="PL-PL"/>
              <a:t> </a:t>
            </a:r>
            <a:r>
              <a:rPr lang="PL-PL" err="1"/>
              <a:t>Statistics</a:t>
            </a:r>
            <a:r>
              <a:rPr lang="PL-PL"/>
              <a:t>, będącym odpowiednikiem polskiego </a:t>
            </a:r>
            <a:r>
              <a:rPr lang="PL-PL" err="1"/>
              <a:t>GUSu</a:t>
            </a:r>
            <a:r>
              <a:rPr lang="PL-PL"/>
              <a:t>,</a:t>
            </a:r>
          </a:p>
          <a:p>
            <a:r>
              <a:rPr lang="PL-PL"/>
              <a:t>Brytyjskie regulacje prawne regulujące kwestię migrantów</a:t>
            </a:r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8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44792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6000"/>
              <a:t>1. Dane Ilościowe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45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" y="-14377"/>
            <a:ext cx="12177623" cy="68867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" y="-14377"/>
            <a:ext cx="12177623" cy="68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7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" y="21566"/>
            <a:ext cx="12177623" cy="68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" y="7189"/>
            <a:ext cx="12177623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>
                <a:solidFill>
                  <a:schemeClr val="tx1"/>
                </a:solidFill>
              </a:rPr>
              <a:t>Proces migracyjny w okresie marzec 2015-marzec 2016</a:t>
            </a:r>
            <a:r>
              <a:rPr lang="pl-PL">
                <a:solidFill>
                  <a:srgbClr val="000000"/>
                </a:solidFill>
              </a:rPr>
              <a:t> </a:t>
            </a:r>
          </a:p>
        </p:txBody>
      </p:sp>
      <p:graphicFrame>
        <p:nvGraphicFramePr>
          <p:cNvPr id="4" name="Tabela 3"/>
          <p:cNvGraphicFramePr/>
          <p:nvPr>
            <p:extLst>
              <p:ext uri="{D42A27DB-BD31-4B8C-83A1-F6EECF244321}">
                <p14:modId xmlns:p14="http://schemas.microsoft.com/office/powerpoint/2010/main" val="2651322624"/>
              </p:ext>
            </p:extLst>
          </p:nvPr>
        </p:nvGraphicFramePr>
        <p:xfrm>
          <a:off x="215660" y="2142226"/>
          <a:ext cx="11900077" cy="321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092">
                  <a:extLst>
                    <a:ext uri="{9D8B030D-6E8A-4147-A177-3AD203B41FA5}">
                      <a16:colId xmlns:a16="http://schemas.microsoft.com/office/drawing/2014/main" val="1775352625"/>
                    </a:ext>
                  </a:extLst>
                </a:gridCol>
                <a:gridCol w="1986092">
                  <a:extLst>
                    <a:ext uri="{9D8B030D-6E8A-4147-A177-3AD203B41FA5}">
                      <a16:colId xmlns:a16="http://schemas.microsoft.com/office/drawing/2014/main" val="4116289994"/>
                    </a:ext>
                  </a:extLst>
                </a:gridCol>
                <a:gridCol w="2009928">
                  <a:extLst>
                    <a:ext uri="{9D8B030D-6E8A-4147-A177-3AD203B41FA5}">
                      <a16:colId xmlns:a16="http://schemas.microsoft.com/office/drawing/2014/main" val="1646284703"/>
                    </a:ext>
                  </a:extLst>
                </a:gridCol>
                <a:gridCol w="1945781">
                  <a:extLst>
                    <a:ext uri="{9D8B030D-6E8A-4147-A177-3AD203B41FA5}">
                      <a16:colId xmlns:a16="http://schemas.microsoft.com/office/drawing/2014/main" val="3161346989"/>
                    </a:ext>
                  </a:extLst>
                </a:gridCol>
                <a:gridCol w="1986092">
                  <a:extLst>
                    <a:ext uri="{9D8B030D-6E8A-4147-A177-3AD203B41FA5}">
                      <a16:colId xmlns:a16="http://schemas.microsoft.com/office/drawing/2014/main" val="2014298732"/>
                    </a:ext>
                  </a:extLst>
                </a:gridCol>
                <a:gridCol w="1986092">
                  <a:extLst>
                    <a:ext uri="{9D8B030D-6E8A-4147-A177-3AD203B41FA5}">
                      <a16:colId xmlns:a16="http://schemas.microsoft.com/office/drawing/2014/main" val="1442333509"/>
                    </a:ext>
                  </a:extLst>
                </a:gridCol>
              </a:tblGrid>
              <a:tr h="263706">
                <a:tc>
                  <a:txBody>
                    <a:bodyPr/>
                    <a:lstStyle/>
                    <a:p>
                      <a:endParaRPr lang="pl-PL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err="1">
                          <a:latin typeface="Arial"/>
                        </a:rPr>
                        <a:t>All</a:t>
                      </a:r>
                      <a:r>
                        <a:rPr lang="pl-PL" sz="2400" dirty="0">
                          <a:latin typeface="Arial"/>
                        </a:rPr>
                        <a:t> </a:t>
                      </a:r>
                      <a:r>
                        <a:rPr lang="pl-PL" sz="2400" dirty="0" err="1">
                          <a:latin typeface="Arial"/>
                        </a:rPr>
                        <a:t>citizenship</a:t>
                      </a:r>
                      <a:endParaRPr lang="pl-PL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Non-British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Non-EU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82650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pl-PL" sz="2400" b="1" dirty="0" err="1">
                          <a:latin typeface="Arial"/>
                        </a:rPr>
                        <a:t>Immigration</a:t>
                      </a:r>
                      <a:endParaRPr lang="pl-PL" sz="24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633 000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82 000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551 000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268 000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282 000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954879"/>
                  </a:ext>
                </a:extLst>
              </a:tr>
              <a:tr h="733424">
                <a:tc>
                  <a:txBody>
                    <a:bodyPr/>
                    <a:lstStyle/>
                    <a:p>
                      <a:r>
                        <a:rPr lang="pl-PL" sz="2400" b="1" dirty="0" err="1">
                          <a:latin typeface="Arial"/>
                        </a:rPr>
                        <a:t>Emigration</a:t>
                      </a:r>
                      <a:endParaRPr lang="pl-PL" sz="24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306 000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126 000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181 000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89 000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92 000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7135"/>
                  </a:ext>
                </a:extLst>
              </a:tr>
              <a:tr h="647699">
                <a:tc>
                  <a:txBody>
                    <a:bodyPr/>
                    <a:lstStyle/>
                    <a:p>
                      <a:r>
                        <a:rPr lang="pl-PL" sz="2400" b="1" dirty="0">
                          <a:latin typeface="Arial"/>
                        </a:rPr>
                        <a:t>Net </a:t>
                      </a:r>
                      <a:r>
                        <a:rPr lang="pl-PL" sz="2400" b="1" dirty="0" err="1">
                          <a:latin typeface="Arial"/>
                        </a:rPr>
                        <a:t>migration</a:t>
                      </a:r>
                      <a:endParaRPr lang="pl-PL" sz="24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327 000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>
                          <a:latin typeface="Arial"/>
                        </a:rPr>
                        <a:t>-44 000</a:t>
                      </a:r>
                      <a:endParaRPr lang="pl-PL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370 000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>
                          <a:latin typeface="Arial"/>
                        </a:rPr>
                        <a:t>179 000</a:t>
                      </a:r>
                      <a:endParaRPr lang="pl-PL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Arial"/>
                        </a:rPr>
                        <a:t>190 000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316273"/>
                  </a:ext>
                </a:extLst>
              </a:tr>
            </a:tbl>
          </a:graphicData>
        </a:graphic>
      </p:graphicFrame>
      <p:sp>
        <p:nvSpPr>
          <p:cNvPr id="2" name="pole tekstowe 6"/>
          <p:cNvSpPr txBox="1"/>
          <p:nvPr/>
        </p:nvSpPr>
        <p:spPr>
          <a:xfrm>
            <a:off x="6515100" y="6067425"/>
            <a:ext cx="6030515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pl-PL">
                <a:latin typeface="Arial"/>
                <a:cs typeface="Arial"/>
              </a:rPr>
              <a:t>Dane wg. The International </a:t>
            </a:r>
            <a:r>
              <a:rPr lang="pl-PL" err="1">
                <a:latin typeface="Arial"/>
                <a:cs typeface="Arial"/>
              </a:rPr>
              <a:t>Passenger</a:t>
            </a:r>
            <a:r>
              <a:rPr lang="pl-PL">
                <a:latin typeface="Arial"/>
                <a:cs typeface="Arial"/>
              </a:rPr>
              <a:t> </a:t>
            </a:r>
            <a:r>
              <a:rPr lang="pl-PL" err="1">
                <a:latin typeface="Arial"/>
                <a:cs typeface="Arial"/>
              </a:rPr>
              <a:t>Survey</a:t>
            </a:r>
            <a:endParaRPr lang="pl-PL" err="1"/>
          </a:p>
        </p:txBody>
      </p:sp>
    </p:spTree>
    <p:extLst>
      <p:ext uri="{BB962C8B-B14F-4D97-AF65-F5344CB8AC3E}">
        <p14:creationId xmlns:p14="http://schemas.microsoft.com/office/powerpoint/2010/main" val="227901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Depth</vt:lpstr>
      <vt:lpstr>Proces migracji w Wielkiej Brytanii</vt:lpstr>
      <vt:lpstr>Dlaczego Wielka Brytania?</vt:lpstr>
      <vt:lpstr>Cele badania</vt:lpstr>
      <vt:lpstr>Narzędzia badawcze</vt:lpstr>
      <vt:lpstr>1. Dane Ilościowe </vt:lpstr>
      <vt:lpstr>PowerPoint Presentation</vt:lpstr>
      <vt:lpstr>PowerPoint Presentation</vt:lpstr>
      <vt:lpstr>PowerPoint Presentation</vt:lpstr>
      <vt:lpstr>Proces migracyjny w okresie marzec 2015-marzec 2016 </vt:lpstr>
      <vt:lpstr>Podsumowanie</vt:lpstr>
      <vt:lpstr>BREXIT </vt:lpstr>
      <vt:lpstr>PowerPoint Presentation</vt:lpstr>
      <vt:lpstr>PowerPoint Presentation</vt:lpstr>
      <vt:lpstr>BREXIT, A MIGRACJE </vt:lpstr>
      <vt:lpstr>BREXIT, A MIGRACJE c.d.</vt:lpstr>
      <vt:lpstr>JAK BREXIT WPŁYNIE NA MIGRACJĘ  POLAKÓW NA WYSPY</vt:lpstr>
      <vt:lpstr>Populacja imigrantów i cudzoziemców w Wielkiej Brytanii</vt:lpstr>
      <vt:lpstr>Polityka Migracyjna Wielkiej Brytanii</vt:lpstr>
      <vt:lpstr>Polityka Integracyjna</vt:lpstr>
      <vt:lpstr>Szanse i zagrożenia dla Wielkiej Brytanii w związku z napływem imigrantów  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migracji w Wielkiej Brytanii</dc:title>
  <cp:revision>1</cp:revision>
  <dcterms:modified xsi:type="dcterms:W3CDTF">2016-12-13T22:28:10Z</dcterms:modified>
</cp:coreProperties>
</file>