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2" r:id="rId4"/>
    <p:sldId id="263" r:id="rId5"/>
    <p:sldId id="271" r:id="rId6"/>
    <p:sldId id="275" r:id="rId7"/>
    <p:sldId id="277" r:id="rId8"/>
    <p:sldId id="279" r:id="rId9"/>
    <p:sldId id="276" r:id="rId10"/>
    <p:sldId id="288" r:id="rId11"/>
    <p:sldId id="284" r:id="rId12"/>
    <p:sldId id="287" r:id="rId13"/>
    <p:sldId id="283" r:id="rId14"/>
    <p:sldId id="285" r:id="rId15"/>
    <p:sldId id="286" r:id="rId16"/>
    <p:sldId id="291" r:id="rId17"/>
    <p:sldId id="292" r:id="rId18"/>
    <p:sldId id="290" r:id="rId19"/>
    <p:sldId id="273" r:id="rId20"/>
    <p:sldId id="274" r:id="rId21"/>
    <p:sldId id="280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702" userDrawn="1">
          <p15:clr>
            <a:srgbClr val="A4A3A4"/>
          </p15:clr>
        </p15:guide>
        <p15:guide id="8" pos="3839">
          <p15:clr>
            <a:srgbClr val="A4A3A4"/>
          </p15:clr>
        </p15:guide>
        <p15:guide id="9" pos="755" userDrawn="1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392" userDrawn="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660" y="66"/>
      </p:cViewPr>
      <p:guideLst>
        <p:guide orient="horz" pos="2115"/>
        <p:guide orient="horz" pos="1026"/>
        <p:guide orient="horz" pos="3884"/>
        <p:guide orient="horz" pos="3072"/>
        <p:guide orient="horz" pos="432"/>
        <p:guide orient="horz" pos="3702"/>
        <p:guide pos="3839"/>
        <p:guide pos="755"/>
        <p:guide pos="6911"/>
        <p:guide pos="5711"/>
        <p:guide pos="7247"/>
        <p:guide pos="3695"/>
        <p:guide pos="392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2-29T19:25:11.59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pl-PL" smtClean="0"/>
              <a:pPr/>
              <a:t>2017-01-11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pl-PL" smtClean="0"/>
              <a:pPr/>
              <a:t>2017-01-11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11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84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971FF-EF28-4195-A575-329446EFAA5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84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190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95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4021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49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36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>
              <a:solidFill>
                <a:schemeClr val="lt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2017-01-11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2017-01-11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2017-01-11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2017-01-11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2017-01-11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2017-01-11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2017-01-11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2017-01-11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2017-01-11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2017-01-11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pl-PL" smtClean="0"/>
              <a:pPr/>
              <a:t>2017-01-11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załka w dół 10"/>
          <p:cNvSpPr/>
          <p:nvPr/>
        </p:nvSpPr>
        <p:spPr>
          <a:xfrm rot="11478003">
            <a:off x="6304905" y="4586254"/>
            <a:ext cx="361087" cy="1181016"/>
          </a:xfrm>
          <a:custGeom>
            <a:avLst/>
            <a:gdLst>
              <a:gd name="connsiteX0" fmla="*/ 0 w 250247"/>
              <a:gd name="connsiteY0" fmla="*/ 853285 h 978408"/>
              <a:gd name="connsiteX1" fmla="*/ 62562 w 250247"/>
              <a:gd name="connsiteY1" fmla="*/ 853285 h 978408"/>
              <a:gd name="connsiteX2" fmla="*/ 62562 w 250247"/>
              <a:gd name="connsiteY2" fmla="*/ 0 h 978408"/>
              <a:gd name="connsiteX3" fmla="*/ 187685 w 250247"/>
              <a:gd name="connsiteY3" fmla="*/ 0 h 978408"/>
              <a:gd name="connsiteX4" fmla="*/ 187685 w 250247"/>
              <a:gd name="connsiteY4" fmla="*/ 853285 h 978408"/>
              <a:gd name="connsiteX5" fmla="*/ 250247 w 250247"/>
              <a:gd name="connsiteY5" fmla="*/ 853285 h 978408"/>
              <a:gd name="connsiteX6" fmla="*/ 125124 w 250247"/>
              <a:gd name="connsiteY6" fmla="*/ 978408 h 978408"/>
              <a:gd name="connsiteX7" fmla="*/ 0 w 250247"/>
              <a:gd name="connsiteY7" fmla="*/ 853285 h 978408"/>
              <a:gd name="connsiteX0" fmla="*/ 168429 w 418676"/>
              <a:gd name="connsiteY0" fmla="*/ 901957 h 1027080"/>
              <a:gd name="connsiteX1" fmla="*/ 230991 w 418676"/>
              <a:gd name="connsiteY1" fmla="*/ 901957 h 1027080"/>
              <a:gd name="connsiteX2" fmla="*/ 0 w 418676"/>
              <a:gd name="connsiteY2" fmla="*/ 0 h 1027080"/>
              <a:gd name="connsiteX3" fmla="*/ 356114 w 418676"/>
              <a:gd name="connsiteY3" fmla="*/ 48672 h 1027080"/>
              <a:gd name="connsiteX4" fmla="*/ 356114 w 418676"/>
              <a:gd name="connsiteY4" fmla="*/ 901957 h 1027080"/>
              <a:gd name="connsiteX5" fmla="*/ 418676 w 418676"/>
              <a:gd name="connsiteY5" fmla="*/ 901957 h 1027080"/>
              <a:gd name="connsiteX6" fmla="*/ 293553 w 418676"/>
              <a:gd name="connsiteY6" fmla="*/ 1027080 h 1027080"/>
              <a:gd name="connsiteX7" fmla="*/ 168429 w 418676"/>
              <a:gd name="connsiteY7" fmla="*/ 901957 h 1027080"/>
              <a:gd name="connsiteX0" fmla="*/ 168429 w 541539"/>
              <a:gd name="connsiteY0" fmla="*/ 953555 h 1078678"/>
              <a:gd name="connsiteX1" fmla="*/ 230991 w 541539"/>
              <a:gd name="connsiteY1" fmla="*/ 953555 h 1078678"/>
              <a:gd name="connsiteX2" fmla="*/ 0 w 541539"/>
              <a:gd name="connsiteY2" fmla="*/ 51598 h 1078678"/>
              <a:gd name="connsiteX3" fmla="*/ 541539 w 541539"/>
              <a:gd name="connsiteY3" fmla="*/ 0 h 1078678"/>
              <a:gd name="connsiteX4" fmla="*/ 356114 w 541539"/>
              <a:gd name="connsiteY4" fmla="*/ 953555 h 1078678"/>
              <a:gd name="connsiteX5" fmla="*/ 418676 w 541539"/>
              <a:gd name="connsiteY5" fmla="*/ 953555 h 1078678"/>
              <a:gd name="connsiteX6" fmla="*/ 293553 w 541539"/>
              <a:gd name="connsiteY6" fmla="*/ 1078678 h 1078678"/>
              <a:gd name="connsiteX7" fmla="*/ 168429 w 541539"/>
              <a:gd name="connsiteY7" fmla="*/ 953555 h 1078678"/>
              <a:gd name="connsiteX0" fmla="*/ 168429 w 541539"/>
              <a:gd name="connsiteY0" fmla="*/ 953555 h 1273200"/>
              <a:gd name="connsiteX1" fmla="*/ 230991 w 541539"/>
              <a:gd name="connsiteY1" fmla="*/ 953555 h 1273200"/>
              <a:gd name="connsiteX2" fmla="*/ 0 w 541539"/>
              <a:gd name="connsiteY2" fmla="*/ 51598 h 1273200"/>
              <a:gd name="connsiteX3" fmla="*/ 541539 w 541539"/>
              <a:gd name="connsiteY3" fmla="*/ 0 h 1273200"/>
              <a:gd name="connsiteX4" fmla="*/ 356114 w 541539"/>
              <a:gd name="connsiteY4" fmla="*/ 953555 h 1273200"/>
              <a:gd name="connsiteX5" fmla="*/ 418676 w 541539"/>
              <a:gd name="connsiteY5" fmla="*/ 953555 h 1273200"/>
              <a:gd name="connsiteX6" fmla="*/ 269204 w 541539"/>
              <a:gd name="connsiteY6" fmla="*/ 1273200 h 1273200"/>
              <a:gd name="connsiteX7" fmla="*/ 168429 w 541539"/>
              <a:gd name="connsiteY7" fmla="*/ 953555 h 1273200"/>
              <a:gd name="connsiteX0" fmla="*/ 95495 w 541539"/>
              <a:gd name="connsiteY0" fmla="*/ 946992 h 1273200"/>
              <a:gd name="connsiteX1" fmla="*/ 230991 w 541539"/>
              <a:gd name="connsiteY1" fmla="*/ 953555 h 1273200"/>
              <a:gd name="connsiteX2" fmla="*/ 0 w 541539"/>
              <a:gd name="connsiteY2" fmla="*/ 51598 h 1273200"/>
              <a:gd name="connsiteX3" fmla="*/ 541539 w 541539"/>
              <a:gd name="connsiteY3" fmla="*/ 0 h 1273200"/>
              <a:gd name="connsiteX4" fmla="*/ 356114 w 541539"/>
              <a:gd name="connsiteY4" fmla="*/ 953555 h 1273200"/>
              <a:gd name="connsiteX5" fmla="*/ 418676 w 541539"/>
              <a:gd name="connsiteY5" fmla="*/ 953555 h 1273200"/>
              <a:gd name="connsiteX6" fmla="*/ 269204 w 541539"/>
              <a:gd name="connsiteY6" fmla="*/ 1273200 h 1273200"/>
              <a:gd name="connsiteX7" fmla="*/ 95495 w 541539"/>
              <a:gd name="connsiteY7" fmla="*/ 946992 h 1273200"/>
              <a:gd name="connsiteX0" fmla="*/ 95495 w 541539"/>
              <a:gd name="connsiteY0" fmla="*/ 946992 h 1273200"/>
              <a:gd name="connsiteX1" fmla="*/ 230991 w 541539"/>
              <a:gd name="connsiteY1" fmla="*/ 953555 h 1273200"/>
              <a:gd name="connsiteX2" fmla="*/ 0 w 541539"/>
              <a:gd name="connsiteY2" fmla="*/ 51598 h 1273200"/>
              <a:gd name="connsiteX3" fmla="*/ 541539 w 541539"/>
              <a:gd name="connsiteY3" fmla="*/ 0 h 1273200"/>
              <a:gd name="connsiteX4" fmla="*/ 356114 w 541539"/>
              <a:gd name="connsiteY4" fmla="*/ 953555 h 1273200"/>
              <a:gd name="connsiteX5" fmla="*/ 487056 w 541539"/>
              <a:gd name="connsiteY5" fmla="*/ 943733 h 1273200"/>
              <a:gd name="connsiteX6" fmla="*/ 269204 w 541539"/>
              <a:gd name="connsiteY6" fmla="*/ 1273200 h 1273200"/>
              <a:gd name="connsiteX7" fmla="*/ 95495 w 541539"/>
              <a:gd name="connsiteY7" fmla="*/ 946992 h 12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539" h="1273200">
                <a:moveTo>
                  <a:pt x="95495" y="946992"/>
                </a:moveTo>
                <a:lnTo>
                  <a:pt x="230991" y="953555"/>
                </a:lnTo>
                <a:lnTo>
                  <a:pt x="0" y="51598"/>
                </a:lnTo>
                <a:lnTo>
                  <a:pt x="541539" y="0"/>
                </a:lnTo>
                <a:lnTo>
                  <a:pt x="356114" y="953555"/>
                </a:lnTo>
                <a:lnTo>
                  <a:pt x="487056" y="943733"/>
                </a:lnTo>
                <a:lnTo>
                  <a:pt x="269204" y="1273200"/>
                </a:lnTo>
                <a:lnTo>
                  <a:pt x="95495" y="946992"/>
                </a:lnTo>
                <a:close/>
              </a:path>
            </a:pathLst>
          </a:custGeom>
          <a:solidFill>
            <a:schemeClr val="dk1">
              <a:alpha val="2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2" name="Strzałka w dół 10"/>
          <p:cNvSpPr/>
          <p:nvPr/>
        </p:nvSpPr>
        <p:spPr>
          <a:xfrm rot="8460000">
            <a:off x="8752612" y="4039071"/>
            <a:ext cx="361087" cy="1181016"/>
          </a:xfrm>
          <a:custGeom>
            <a:avLst/>
            <a:gdLst>
              <a:gd name="connsiteX0" fmla="*/ 0 w 250247"/>
              <a:gd name="connsiteY0" fmla="*/ 853285 h 978408"/>
              <a:gd name="connsiteX1" fmla="*/ 62562 w 250247"/>
              <a:gd name="connsiteY1" fmla="*/ 853285 h 978408"/>
              <a:gd name="connsiteX2" fmla="*/ 62562 w 250247"/>
              <a:gd name="connsiteY2" fmla="*/ 0 h 978408"/>
              <a:gd name="connsiteX3" fmla="*/ 187685 w 250247"/>
              <a:gd name="connsiteY3" fmla="*/ 0 h 978408"/>
              <a:gd name="connsiteX4" fmla="*/ 187685 w 250247"/>
              <a:gd name="connsiteY4" fmla="*/ 853285 h 978408"/>
              <a:gd name="connsiteX5" fmla="*/ 250247 w 250247"/>
              <a:gd name="connsiteY5" fmla="*/ 853285 h 978408"/>
              <a:gd name="connsiteX6" fmla="*/ 125124 w 250247"/>
              <a:gd name="connsiteY6" fmla="*/ 978408 h 978408"/>
              <a:gd name="connsiteX7" fmla="*/ 0 w 250247"/>
              <a:gd name="connsiteY7" fmla="*/ 853285 h 978408"/>
              <a:gd name="connsiteX0" fmla="*/ 168429 w 418676"/>
              <a:gd name="connsiteY0" fmla="*/ 901957 h 1027080"/>
              <a:gd name="connsiteX1" fmla="*/ 230991 w 418676"/>
              <a:gd name="connsiteY1" fmla="*/ 901957 h 1027080"/>
              <a:gd name="connsiteX2" fmla="*/ 0 w 418676"/>
              <a:gd name="connsiteY2" fmla="*/ 0 h 1027080"/>
              <a:gd name="connsiteX3" fmla="*/ 356114 w 418676"/>
              <a:gd name="connsiteY3" fmla="*/ 48672 h 1027080"/>
              <a:gd name="connsiteX4" fmla="*/ 356114 w 418676"/>
              <a:gd name="connsiteY4" fmla="*/ 901957 h 1027080"/>
              <a:gd name="connsiteX5" fmla="*/ 418676 w 418676"/>
              <a:gd name="connsiteY5" fmla="*/ 901957 h 1027080"/>
              <a:gd name="connsiteX6" fmla="*/ 293553 w 418676"/>
              <a:gd name="connsiteY6" fmla="*/ 1027080 h 1027080"/>
              <a:gd name="connsiteX7" fmla="*/ 168429 w 418676"/>
              <a:gd name="connsiteY7" fmla="*/ 901957 h 1027080"/>
              <a:gd name="connsiteX0" fmla="*/ 168429 w 541539"/>
              <a:gd name="connsiteY0" fmla="*/ 953555 h 1078678"/>
              <a:gd name="connsiteX1" fmla="*/ 230991 w 541539"/>
              <a:gd name="connsiteY1" fmla="*/ 953555 h 1078678"/>
              <a:gd name="connsiteX2" fmla="*/ 0 w 541539"/>
              <a:gd name="connsiteY2" fmla="*/ 51598 h 1078678"/>
              <a:gd name="connsiteX3" fmla="*/ 541539 w 541539"/>
              <a:gd name="connsiteY3" fmla="*/ 0 h 1078678"/>
              <a:gd name="connsiteX4" fmla="*/ 356114 w 541539"/>
              <a:gd name="connsiteY4" fmla="*/ 953555 h 1078678"/>
              <a:gd name="connsiteX5" fmla="*/ 418676 w 541539"/>
              <a:gd name="connsiteY5" fmla="*/ 953555 h 1078678"/>
              <a:gd name="connsiteX6" fmla="*/ 293553 w 541539"/>
              <a:gd name="connsiteY6" fmla="*/ 1078678 h 1078678"/>
              <a:gd name="connsiteX7" fmla="*/ 168429 w 541539"/>
              <a:gd name="connsiteY7" fmla="*/ 953555 h 1078678"/>
              <a:gd name="connsiteX0" fmla="*/ 168429 w 541539"/>
              <a:gd name="connsiteY0" fmla="*/ 953555 h 1273200"/>
              <a:gd name="connsiteX1" fmla="*/ 230991 w 541539"/>
              <a:gd name="connsiteY1" fmla="*/ 953555 h 1273200"/>
              <a:gd name="connsiteX2" fmla="*/ 0 w 541539"/>
              <a:gd name="connsiteY2" fmla="*/ 51598 h 1273200"/>
              <a:gd name="connsiteX3" fmla="*/ 541539 w 541539"/>
              <a:gd name="connsiteY3" fmla="*/ 0 h 1273200"/>
              <a:gd name="connsiteX4" fmla="*/ 356114 w 541539"/>
              <a:gd name="connsiteY4" fmla="*/ 953555 h 1273200"/>
              <a:gd name="connsiteX5" fmla="*/ 418676 w 541539"/>
              <a:gd name="connsiteY5" fmla="*/ 953555 h 1273200"/>
              <a:gd name="connsiteX6" fmla="*/ 269204 w 541539"/>
              <a:gd name="connsiteY6" fmla="*/ 1273200 h 1273200"/>
              <a:gd name="connsiteX7" fmla="*/ 168429 w 541539"/>
              <a:gd name="connsiteY7" fmla="*/ 953555 h 1273200"/>
              <a:gd name="connsiteX0" fmla="*/ 95495 w 541539"/>
              <a:gd name="connsiteY0" fmla="*/ 946992 h 1273200"/>
              <a:gd name="connsiteX1" fmla="*/ 230991 w 541539"/>
              <a:gd name="connsiteY1" fmla="*/ 953555 h 1273200"/>
              <a:gd name="connsiteX2" fmla="*/ 0 w 541539"/>
              <a:gd name="connsiteY2" fmla="*/ 51598 h 1273200"/>
              <a:gd name="connsiteX3" fmla="*/ 541539 w 541539"/>
              <a:gd name="connsiteY3" fmla="*/ 0 h 1273200"/>
              <a:gd name="connsiteX4" fmla="*/ 356114 w 541539"/>
              <a:gd name="connsiteY4" fmla="*/ 953555 h 1273200"/>
              <a:gd name="connsiteX5" fmla="*/ 418676 w 541539"/>
              <a:gd name="connsiteY5" fmla="*/ 953555 h 1273200"/>
              <a:gd name="connsiteX6" fmla="*/ 269204 w 541539"/>
              <a:gd name="connsiteY6" fmla="*/ 1273200 h 1273200"/>
              <a:gd name="connsiteX7" fmla="*/ 95495 w 541539"/>
              <a:gd name="connsiteY7" fmla="*/ 946992 h 1273200"/>
              <a:gd name="connsiteX0" fmla="*/ 95495 w 541539"/>
              <a:gd name="connsiteY0" fmla="*/ 946992 h 1273200"/>
              <a:gd name="connsiteX1" fmla="*/ 230991 w 541539"/>
              <a:gd name="connsiteY1" fmla="*/ 953555 h 1273200"/>
              <a:gd name="connsiteX2" fmla="*/ 0 w 541539"/>
              <a:gd name="connsiteY2" fmla="*/ 51598 h 1273200"/>
              <a:gd name="connsiteX3" fmla="*/ 541539 w 541539"/>
              <a:gd name="connsiteY3" fmla="*/ 0 h 1273200"/>
              <a:gd name="connsiteX4" fmla="*/ 356114 w 541539"/>
              <a:gd name="connsiteY4" fmla="*/ 953555 h 1273200"/>
              <a:gd name="connsiteX5" fmla="*/ 487056 w 541539"/>
              <a:gd name="connsiteY5" fmla="*/ 943733 h 1273200"/>
              <a:gd name="connsiteX6" fmla="*/ 269204 w 541539"/>
              <a:gd name="connsiteY6" fmla="*/ 1273200 h 1273200"/>
              <a:gd name="connsiteX7" fmla="*/ 95495 w 541539"/>
              <a:gd name="connsiteY7" fmla="*/ 946992 h 12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539" h="1273200">
                <a:moveTo>
                  <a:pt x="95495" y="946992"/>
                </a:moveTo>
                <a:lnTo>
                  <a:pt x="230991" y="953555"/>
                </a:lnTo>
                <a:lnTo>
                  <a:pt x="0" y="51598"/>
                </a:lnTo>
                <a:lnTo>
                  <a:pt x="541539" y="0"/>
                </a:lnTo>
                <a:lnTo>
                  <a:pt x="356114" y="953555"/>
                </a:lnTo>
                <a:lnTo>
                  <a:pt x="487056" y="943733"/>
                </a:lnTo>
                <a:lnTo>
                  <a:pt x="269204" y="1273200"/>
                </a:lnTo>
                <a:lnTo>
                  <a:pt x="95495" y="946992"/>
                </a:lnTo>
                <a:close/>
              </a:path>
            </a:pathLst>
          </a:custGeom>
          <a:solidFill>
            <a:schemeClr val="dk1">
              <a:alpha val="2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3" name="Strzałka w dół 10"/>
          <p:cNvSpPr/>
          <p:nvPr/>
        </p:nvSpPr>
        <p:spPr>
          <a:xfrm rot="6060000">
            <a:off x="9264280" y="2516938"/>
            <a:ext cx="361087" cy="1181016"/>
          </a:xfrm>
          <a:custGeom>
            <a:avLst/>
            <a:gdLst>
              <a:gd name="connsiteX0" fmla="*/ 0 w 250247"/>
              <a:gd name="connsiteY0" fmla="*/ 853285 h 978408"/>
              <a:gd name="connsiteX1" fmla="*/ 62562 w 250247"/>
              <a:gd name="connsiteY1" fmla="*/ 853285 h 978408"/>
              <a:gd name="connsiteX2" fmla="*/ 62562 w 250247"/>
              <a:gd name="connsiteY2" fmla="*/ 0 h 978408"/>
              <a:gd name="connsiteX3" fmla="*/ 187685 w 250247"/>
              <a:gd name="connsiteY3" fmla="*/ 0 h 978408"/>
              <a:gd name="connsiteX4" fmla="*/ 187685 w 250247"/>
              <a:gd name="connsiteY4" fmla="*/ 853285 h 978408"/>
              <a:gd name="connsiteX5" fmla="*/ 250247 w 250247"/>
              <a:gd name="connsiteY5" fmla="*/ 853285 h 978408"/>
              <a:gd name="connsiteX6" fmla="*/ 125124 w 250247"/>
              <a:gd name="connsiteY6" fmla="*/ 978408 h 978408"/>
              <a:gd name="connsiteX7" fmla="*/ 0 w 250247"/>
              <a:gd name="connsiteY7" fmla="*/ 853285 h 978408"/>
              <a:gd name="connsiteX0" fmla="*/ 168429 w 418676"/>
              <a:gd name="connsiteY0" fmla="*/ 901957 h 1027080"/>
              <a:gd name="connsiteX1" fmla="*/ 230991 w 418676"/>
              <a:gd name="connsiteY1" fmla="*/ 901957 h 1027080"/>
              <a:gd name="connsiteX2" fmla="*/ 0 w 418676"/>
              <a:gd name="connsiteY2" fmla="*/ 0 h 1027080"/>
              <a:gd name="connsiteX3" fmla="*/ 356114 w 418676"/>
              <a:gd name="connsiteY3" fmla="*/ 48672 h 1027080"/>
              <a:gd name="connsiteX4" fmla="*/ 356114 w 418676"/>
              <a:gd name="connsiteY4" fmla="*/ 901957 h 1027080"/>
              <a:gd name="connsiteX5" fmla="*/ 418676 w 418676"/>
              <a:gd name="connsiteY5" fmla="*/ 901957 h 1027080"/>
              <a:gd name="connsiteX6" fmla="*/ 293553 w 418676"/>
              <a:gd name="connsiteY6" fmla="*/ 1027080 h 1027080"/>
              <a:gd name="connsiteX7" fmla="*/ 168429 w 418676"/>
              <a:gd name="connsiteY7" fmla="*/ 901957 h 1027080"/>
              <a:gd name="connsiteX0" fmla="*/ 168429 w 541539"/>
              <a:gd name="connsiteY0" fmla="*/ 953555 h 1078678"/>
              <a:gd name="connsiteX1" fmla="*/ 230991 w 541539"/>
              <a:gd name="connsiteY1" fmla="*/ 953555 h 1078678"/>
              <a:gd name="connsiteX2" fmla="*/ 0 w 541539"/>
              <a:gd name="connsiteY2" fmla="*/ 51598 h 1078678"/>
              <a:gd name="connsiteX3" fmla="*/ 541539 w 541539"/>
              <a:gd name="connsiteY3" fmla="*/ 0 h 1078678"/>
              <a:gd name="connsiteX4" fmla="*/ 356114 w 541539"/>
              <a:gd name="connsiteY4" fmla="*/ 953555 h 1078678"/>
              <a:gd name="connsiteX5" fmla="*/ 418676 w 541539"/>
              <a:gd name="connsiteY5" fmla="*/ 953555 h 1078678"/>
              <a:gd name="connsiteX6" fmla="*/ 293553 w 541539"/>
              <a:gd name="connsiteY6" fmla="*/ 1078678 h 1078678"/>
              <a:gd name="connsiteX7" fmla="*/ 168429 w 541539"/>
              <a:gd name="connsiteY7" fmla="*/ 953555 h 1078678"/>
              <a:gd name="connsiteX0" fmla="*/ 168429 w 541539"/>
              <a:gd name="connsiteY0" fmla="*/ 953555 h 1273200"/>
              <a:gd name="connsiteX1" fmla="*/ 230991 w 541539"/>
              <a:gd name="connsiteY1" fmla="*/ 953555 h 1273200"/>
              <a:gd name="connsiteX2" fmla="*/ 0 w 541539"/>
              <a:gd name="connsiteY2" fmla="*/ 51598 h 1273200"/>
              <a:gd name="connsiteX3" fmla="*/ 541539 w 541539"/>
              <a:gd name="connsiteY3" fmla="*/ 0 h 1273200"/>
              <a:gd name="connsiteX4" fmla="*/ 356114 w 541539"/>
              <a:gd name="connsiteY4" fmla="*/ 953555 h 1273200"/>
              <a:gd name="connsiteX5" fmla="*/ 418676 w 541539"/>
              <a:gd name="connsiteY5" fmla="*/ 953555 h 1273200"/>
              <a:gd name="connsiteX6" fmla="*/ 269204 w 541539"/>
              <a:gd name="connsiteY6" fmla="*/ 1273200 h 1273200"/>
              <a:gd name="connsiteX7" fmla="*/ 168429 w 541539"/>
              <a:gd name="connsiteY7" fmla="*/ 953555 h 1273200"/>
              <a:gd name="connsiteX0" fmla="*/ 95495 w 541539"/>
              <a:gd name="connsiteY0" fmla="*/ 946992 h 1273200"/>
              <a:gd name="connsiteX1" fmla="*/ 230991 w 541539"/>
              <a:gd name="connsiteY1" fmla="*/ 953555 h 1273200"/>
              <a:gd name="connsiteX2" fmla="*/ 0 w 541539"/>
              <a:gd name="connsiteY2" fmla="*/ 51598 h 1273200"/>
              <a:gd name="connsiteX3" fmla="*/ 541539 w 541539"/>
              <a:gd name="connsiteY3" fmla="*/ 0 h 1273200"/>
              <a:gd name="connsiteX4" fmla="*/ 356114 w 541539"/>
              <a:gd name="connsiteY4" fmla="*/ 953555 h 1273200"/>
              <a:gd name="connsiteX5" fmla="*/ 418676 w 541539"/>
              <a:gd name="connsiteY5" fmla="*/ 953555 h 1273200"/>
              <a:gd name="connsiteX6" fmla="*/ 269204 w 541539"/>
              <a:gd name="connsiteY6" fmla="*/ 1273200 h 1273200"/>
              <a:gd name="connsiteX7" fmla="*/ 95495 w 541539"/>
              <a:gd name="connsiteY7" fmla="*/ 946992 h 1273200"/>
              <a:gd name="connsiteX0" fmla="*/ 95495 w 541539"/>
              <a:gd name="connsiteY0" fmla="*/ 946992 h 1273200"/>
              <a:gd name="connsiteX1" fmla="*/ 230991 w 541539"/>
              <a:gd name="connsiteY1" fmla="*/ 953555 h 1273200"/>
              <a:gd name="connsiteX2" fmla="*/ 0 w 541539"/>
              <a:gd name="connsiteY2" fmla="*/ 51598 h 1273200"/>
              <a:gd name="connsiteX3" fmla="*/ 541539 w 541539"/>
              <a:gd name="connsiteY3" fmla="*/ 0 h 1273200"/>
              <a:gd name="connsiteX4" fmla="*/ 356114 w 541539"/>
              <a:gd name="connsiteY4" fmla="*/ 953555 h 1273200"/>
              <a:gd name="connsiteX5" fmla="*/ 487056 w 541539"/>
              <a:gd name="connsiteY5" fmla="*/ 943733 h 1273200"/>
              <a:gd name="connsiteX6" fmla="*/ 269204 w 541539"/>
              <a:gd name="connsiteY6" fmla="*/ 1273200 h 1273200"/>
              <a:gd name="connsiteX7" fmla="*/ 95495 w 541539"/>
              <a:gd name="connsiteY7" fmla="*/ 946992 h 12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539" h="1273200">
                <a:moveTo>
                  <a:pt x="95495" y="946992"/>
                </a:moveTo>
                <a:lnTo>
                  <a:pt x="230991" y="953555"/>
                </a:lnTo>
                <a:lnTo>
                  <a:pt x="0" y="51598"/>
                </a:lnTo>
                <a:lnTo>
                  <a:pt x="541539" y="0"/>
                </a:lnTo>
                <a:lnTo>
                  <a:pt x="356114" y="953555"/>
                </a:lnTo>
                <a:lnTo>
                  <a:pt x="487056" y="943733"/>
                </a:lnTo>
                <a:lnTo>
                  <a:pt x="269204" y="1273200"/>
                </a:lnTo>
                <a:lnTo>
                  <a:pt x="95495" y="946992"/>
                </a:lnTo>
                <a:close/>
              </a:path>
            </a:pathLst>
          </a:custGeom>
          <a:solidFill>
            <a:schemeClr val="dk1">
              <a:alpha val="2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Strzałka w dół 10"/>
          <p:cNvSpPr/>
          <p:nvPr/>
        </p:nvSpPr>
        <p:spPr>
          <a:xfrm rot="10260000">
            <a:off x="7552716" y="4670417"/>
            <a:ext cx="361087" cy="1181016"/>
          </a:xfrm>
          <a:custGeom>
            <a:avLst/>
            <a:gdLst>
              <a:gd name="connsiteX0" fmla="*/ 0 w 250247"/>
              <a:gd name="connsiteY0" fmla="*/ 853285 h 978408"/>
              <a:gd name="connsiteX1" fmla="*/ 62562 w 250247"/>
              <a:gd name="connsiteY1" fmla="*/ 853285 h 978408"/>
              <a:gd name="connsiteX2" fmla="*/ 62562 w 250247"/>
              <a:gd name="connsiteY2" fmla="*/ 0 h 978408"/>
              <a:gd name="connsiteX3" fmla="*/ 187685 w 250247"/>
              <a:gd name="connsiteY3" fmla="*/ 0 h 978408"/>
              <a:gd name="connsiteX4" fmla="*/ 187685 w 250247"/>
              <a:gd name="connsiteY4" fmla="*/ 853285 h 978408"/>
              <a:gd name="connsiteX5" fmla="*/ 250247 w 250247"/>
              <a:gd name="connsiteY5" fmla="*/ 853285 h 978408"/>
              <a:gd name="connsiteX6" fmla="*/ 125124 w 250247"/>
              <a:gd name="connsiteY6" fmla="*/ 978408 h 978408"/>
              <a:gd name="connsiteX7" fmla="*/ 0 w 250247"/>
              <a:gd name="connsiteY7" fmla="*/ 853285 h 978408"/>
              <a:gd name="connsiteX0" fmla="*/ 168429 w 418676"/>
              <a:gd name="connsiteY0" fmla="*/ 901957 h 1027080"/>
              <a:gd name="connsiteX1" fmla="*/ 230991 w 418676"/>
              <a:gd name="connsiteY1" fmla="*/ 901957 h 1027080"/>
              <a:gd name="connsiteX2" fmla="*/ 0 w 418676"/>
              <a:gd name="connsiteY2" fmla="*/ 0 h 1027080"/>
              <a:gd name="connsiteX3" fmla="*/ 356114 w 418676"/>
              <a:gd name="connsiteY3" fmla="*/ 48672 h 1027080"/>
              <a:gd name="connsiteX4" fmla="*/ 356114 w 418676"/>
              <a:gd name="connsiteY4" fmla="*/ 901957 h 1027080"/>
              <a:gd name="connsiteX5" fmla="*/ 418676 w 418676"/>
              <a:gd name="connsiteY5" fmla="*/ 901957 h 1027080"/>
              <a:gd name="connsiteX6" fmla="*/ 293553 w 418676"/>
              <a:gd name="connsiteY6" fmla="*/ 1027080 h 1027080"/>
              <a:gd name="connsiteX7" fmla="*/ 168429 w 418676"/>
              <a:gd name="connsiteY7" fmla="*/ 901957 h 1027080"/>
              <a:gd name="connsiteX0" fmla="*/ 168429 w 541539"/>
              <a:gd name="connsiteY0" fmla="*/ 953555 h 1078678"/>
              <a:gd name="connsiteX1" fmla="*/ 230991 w 541539"/>
              <a:gd name="connsiteY1" fmla="*/ 953555 h 1078678"/>
              <a:gd name="connsiteX2" fmla="*/ 0 w 541539"/>
              <a:gd name="connsiteY2" fmla="*/ 51598 h 1078678"/>
              <a:gd name="connsiteX3" fmla="*/ 541539 w 541539"/>
              <a:gd name="connsiteY3" fmla="*/ 0 h 1078678"/>
              <a:gd name="connsiteX4" fmla="*/ 356114 w 541539"/>
              <a:gd name="connsiteY4" fmla="*/ 953555 h 1078678"/>
              <a:gd name="connsiteX5" fmla="*/ 418676 w 541539"/>
              <a:gd name="connsiteY5" fmla="*/ 953555 h 1078678"/>
              <a:gd name="connsiteX6" fmla="*/ 293553 w 541539"/>
              <a:gd name="connsiteY6" fmla="*/ 1078678 h 1078678"/>
              <a:gd name="connsiteX7" fmla="*/ 168429 w 541539"/>
              <a:gd name="connsiteY7" fmla="*/ 953555 h 1078678"/>
              <a:gd name="connsiteX0" fmla="*/ 168429 w 541539"/>
              <a:gd name="connsiteY0" fmla="*/ 953555 h 1273200"/>
              <a:gd name="connsiteX1" fmla="*/ 230991 w 541539"/>
              <a:gd name="connsiteY1" fmla="*/ 953555 h 1273200"/>
              <a:gd name="connsiteX2" fmla="*/ 0 w 541539"/>
              <a:gd name="connsiteY2" fmla="*/ 51598 h 1273200"/>
              <a:gd name="connsiteX3" fmla="*/ 541539 w 541539"/>
              <a:gd name="connsiteY3" fmla="*/ 0 h 1273200"/>
              <a:gd name="connsiteX4" fmla="*/ 356114 w 541539"/>
              <a:gd name="connsiteY4" fmla="*/ 953555 h 1273200"/>
              <a:gd name="connsiteX5" fmla="*/ 418676 w 541539"/>
              <a:gd name="connsiteY5" fmla="*/ 953555 h 1273200"/>
              <a:gd name="connsiteX6" fmla="*/ 269204 w 541539"/>
              <a:gd name="connsiteY6" fmla="*/ 1273200 h 1273200"/>
              <a:gd name="connsiteX7" fmla="*/ 168429 w 541539"/>
              <a:gd name="connsiteY7" fmla="*/ 953555 h 1273200"/>
              <a:gd name="connsiteX0" fmla="*/ 95495 w 541539"/>
              <a:gd name="connsiteY0" fmla="*/ 946992 h 1273200"/>
              <a:gd name="connsiteX1" fmla="*/ 230991 w 541539"/>
              <a:gd name="connsiteY1" fmla="*/ 953555 h 1273200"/>
              <a:gd name="connsiteX2" fmla="*/ 0 w 541539"/>
              <a:gd name="connsiteY2" fmla="*/ 51598 h 1273200"/>
              <a:gd name="connsiteX3" fmla="*/ 541539 w 541539"/>
              <a:gd name="connsiteY3" fmla="*/ 0 h 1273200"/>
              <a:gd name="connsiteX4" fmla="*/ 356114 w 541539"/>
              <a:gd name="connsiteY4" fmla="*/ 953555 h 1273200"/>
              <a:gd name="connsiteX5" fmla="*/ 418676 w 541539"/>
              <a:gd name="connsiteY5" fmla="*/ 953555 h 1273200"/>
              <a:gd name="connsiteX6" fmla="*/ 269204 w 541539"/>
              <a:gd name="connsiteY6" fmla="*/ 1273200 h 1273200"/>
              <a:gd name="connsiteX7" fmla="*/ 95495 w 541539"/>
              <a:gd name="connsiteY7" fmla="*/ 946992 h 1273200"/>
              <a:gd name="connsiteX0" fmla="*/ 95495 w 541539"/>
              <a:gd name="connsiteY0" fmla="*/ 946992 h 1273200"/>
              <a:gd name="connsiteX1" fmla="*/ 230991 w 541539"/>
              <a:gd name="connsiteY1" fmla="*/ 953555 h 1273200"/>
              <a:gd name="connsiteX2" fmla="*/ 0 w 541539"/>
              <a:gd name="connsiteY2" fmla="*/ 51598 h 1273200"/>
              <a:gd name="connsiteX3" fmla="*/ 541539 w 541539"/>
              <a:gd name="connsiteY3" fmla="*/ 0 h 1273200"/>
              <a:gd name="connsiteX4" fmla="*/ 356114 w 541539"/>
              <a:gd name="connsiteY4" fmla="*/ 953555 h 1273200"/>
              <a:gd name="connsiteX5" fmla="*/ 487056 w 541539"/>
              <a:gd name="connsiteY5" fmla="*/ 943733 h 1273200"/>
              <a:gd name="connsiteX6" fmla="*/ 269204 w 541539"/>
              <a:gd name="connsiteY6" fmla="*/ 1273200 h 1273200"/>
              <a:gd name="connsiteX7" fmla="*/ 95495 w 541539"/>
              <a:gd name="connsiteY7" fmla="*/ 946992 h 12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539" h="1273200">
                <a:moveTo>
                  <a:pt x="95495" y="946992"/>
                </a:moveTo>
                <a:lnTo>
                  <a:pt x="230991" y="953555"/>
                </a:lnTo>
                <a:lnTo>
                  <a:pt x="0" y="51598"/>
                </a:lnTo>
                <a:lnTo>
                  <a:pt x="541539" y="0"/>
                </a:lnTo>
                <a:lnTo>
                  <a:pt x="356114" y="953555"/>
                </a:lnTo>
                <a:lnTo>
                  <a:pt x="487056" y="943733"/>
                </a:lnTo>
                <a:lnTo>
                  <a:pt x="269204" y="1273200"/>
                </a:lnTo>
                <a:lnTo>
                  <a:pt x="95495" y="946992"/>
                </a:lnTo>
                <a:close/>
              </a:path>
            </a:pathLst>
          </a:custGeom>
          <a:solidFill>
            <a:schemeClr val="dk1">
              <a:alpha val="2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5" name="Prostokąt 14"/>
          <p:cNvSpPr/>
          <p:nvPr/>
        </p:nvSpPr>
        <p:spPr>
          <a:xfrm>
            <a:off x="0" y="332656"/>
            <a:ext cx="12188825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7" name="pole tekstowe 16"/>
          <p:cNvSpPr txBox="1"/>
          <p:nvPr/>
        </p:nvSpPr>
        <p:spPr>
          <a:xfrm>
            <a:off x="296197" y="458180"/>
            <a:ext cx="1070292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400" dirty="0">
                <a:solidFill>
                  <a:schemeClr val="bg1"/>
                </a:solidFill>
                <a:latin typeface="Arial Narrow" panose="020B0606020202030204" pitchFamily="34" charset="0"/>
              </a:rPr>
              <a:t>Imigracja do Unii </a:t>
            </a:r>
            <a:r>
              <a:rPr lang="pl-PL" sz="4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Europejskiej. Polityka imigracyjna. </a:t>
            </a:r>
            <a:endParaRPr lang="pl-PL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75951" y="4528180"/>
            <a:ext cx="5095231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/>
              <a:t>Jakub </a:t>
            </a:r>
            <a:r>
              <a:rPr lang="pl-PL" sz="2400" dirty="0" err="1"/>
              <a:t>Cabak</a:t>
            </a:r>
            <a:endParaRPr lang="pl-PL" sz="2400" dirty="0"/>
          </a:p>
          <a:p>
            <a:pPr>
              <a:lnSpc>
                <a:spcPct val="90000"/>
              </a:lnSpc>
            </a:pPr>
            <a:r>
              <a:rPr lang="pl-PL" sz="2400" dirty="0" err="1"/>
              <a:t>Aleksnder</a:t>
            </a:r>
            <a:r>
              <a:rPr lang="pl-PL" sz="2400" dirty="0"/>
              <a:t> </a:t>
            </a:r>
            <a:r>
              <a:rPr lang="pl-PL" sz="2400" dirty="0" err="1"/>
              <a:t>Rajkiewicz</a:t>
            </a:r>
            <a:endParaRPr lang="pl-PL" sz="2400" dirty="0"/>
          </a:p>
          <a:p>
            <a:pPr>
              <a:lnSpc>
                <a:spcPct val="90000"/>
              </a:lnSpc>
            </a:pPr>
            <a:r>
              <a:rPr lang="pl-PL" sz="2400" dirty="0"/>
              <a:t>Paweł Mach</a:t>
            </a:r>
          </a:p>
          <a:p>
            <a:pPr>
              <a:lnSpc>
                <a:spcPct val="90000"/>
              </a:lnSpc>
            </a:pPr>
            <a:endParaRPr lang="pl-PL" sz="2400" dirty="0"/>
          </a:p>
          <a:p>
            <a:pPr>
              <a:lnSpc>
                <a:spcPct val="90000"/>
              </a:lnSpc>
            </a:pPr>
            <a:r>
              <a:rPr lang="pl-PL" sz="2000" dirty="0"/>
              <a:t>16.11.2016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Imigracja i polityka imigracyjna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dirty="0"/>
              <a:t>Osoby Ubiegające Się o azyl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022870"/>
            <a:ext cx="6748462" cy="4343399"/>
          </a:xfrm>
          <a:ln w="25400">
            <a:solidFill>
              <a:schemeClr val="accent1"/>
            </a:solidFill>
          </a:ln>
        </p:spPr>
      </p:pic>
      <p:sp>
        <p:nvSpPr>
          <p:cNvPr id="8" name="pole tekstowe 7"/>
          <p:cNvSpPr txBox="1"/>
          <p:nvPr/>
        </p:nvSpPr>
        <p:spPr>
          <a:xfrm>
            <a:off x="10035110" y="6355592"/>
            <a:ext cx="187220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800" dirty="0"/>
              <a:t>źródła: </a:t>
            </a:r>
            <a:r>
              <a:rPr lang="pl-PL" sz="800" dirty="0" err="1"/>
              <a:t>Pew</a:t>
            </a:r>
            <a:r>
              <a:rPr lang="pl-PL" sz="800" dirty="0"/>
              <a:t> </a:t>
            </a:r>
            <a:r>
              <a:rPr lang="pl-PL" sz="800" dirty="0" err="1"/>
              <a:t>Reaserch</a:t>
            </a:r>
            <a:r>
              <a:rPr lang="pl-PL" sz="800" dirty="0"/>
              <a:t> Center, Eurostat</a:t>
            </a:r>
          </a:p>
        </p:txBody>
      </p:sp>
      <p:pic>
        <p:nvPicPr>
          <p:cNvPr id="11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3026864"/>
            <a:ext cx="4708525" cy="2267347"/>
          </a:xfr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868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dirty="0"/>
              <a:t>Liczba Aplikacji na 100.000 mieszkańców kraju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4" y="1916832"/>
            <a:ext cx="3600400" cy="4679861"/>
          </a:xfr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502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dirty="0"/>
              <a:t>Udział Mężczyzn wśród Osób ubiegających się o Azyl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" y="1730368"/>
            <a:ext cx="10519938" cy="4540264"/>
          </a:xfrm>
          <a:ln w="15875">
            <a:solidFill>
              <a:schemeClr val="accent1"/>
            </a:solidFill>
          </a:ln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72" y="1828800"/>
            <a:ext cx="1412828" cy="4343400"/>
          </a:xfrm>
          <a:ln w="15875"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10558908" y="6597352"/>
            <a:ext cx="151216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800" dirty="0"/>
              <a:t>Na podstawie danych Eurostatu</a:t>
            </a:r>
          </a:p>
        </p:txBody>
      </p:sp>
    </p:spTree>
    <p:extLst>
      <p:ext uri="{BB962C8B-B14F-4D97-AF65-F5344CB8AC3E}">
        <p14:creationId xmlns:p14="http://schemas.microsoft.com/office/powerpoint/2010/main" val="25832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/>
              <a:t>Trasy obierane przez imigrantów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98" y="1772816"/>
            <a:ext cx="7031031" cy="4972754"/>
          </a:xfrm>
        </p:spPr>
      </p:pic>
      <p:sp>
        <p:nvSpPr>
          <p:cNvPr id="6" name="pole tekstowe 5"/>
          <p:cNvSpPr txBox="1"/>
          <p:nvPr/>
        </p:nvSpPr>
        <p:spPr>
          <a:xfrm>
            <a:off x="9766820" y="6453336"/>
            <a:ext cx="1728192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800" dirty="0"/>
              <a:t>Źródło : IOM</a:t>
            </a:r>
          </a:p>
        </p:txBody>
      </p:sp>
    </p:spTree>
    <p:extLst>
      <p:ext uri="{BB962C8B-B14F-4D97-AF65-F5344CB8AC3E}">
        <p14:creationId xmlns:p14="http://schemas.microsoft.com/office/powerpoint/2010/main" val="6151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Trasy obierane przez imigrantów- Dane liczbowe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2" y="2255940"/>
            <a:ext cx="6320480" cy="3189284"/>
          </a:xfr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2564904"/>
            <a:ext cx="5302325" cy="2581760"/>
          </a:xfrm>
          <a:ln w="25400">
            <a:solidFill>
              <a:schemeClr val="accent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10774932" y="6597352"/>
            <a:ext cx="151216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800" dirty="0"/>
              <a:t>Źródło; IOM</a:t>
            </a:r>
          </a:p>
        </p:txBody>
      </p:sp>
    </p:spTree>
    <p:extLst>
      <p:ext uri="{BB962C8B-B14F-4D97-AF65-F5344CB8AC3E}">
        <p14:creationId xmlns:p14="http://schemas.microsoft.com/office/powerpoint/2010/main" val="30121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252" y="3069506"/>
            <a:ext cx="9753600" cy="3096344"/>
          </a:xfrm>
        </p:spPr>
        <p:txBody>
          <a:bodyPr>
            <a:normAutofit lnSpcReduction="10000"/>
          </a:bodyPr>
          <a:lstStyle/>
          <a:p>
            <a:r>
              <a:rPr lang="pl-PL" sz="1600" dirty="0" smtClean="0"/>
              <a:t>Ustalanie warunków wjazdu i pobytu imigrantów do państw członkowskich przez UE.</a:t>
            </a:r>
            <a:endParaRPr lang="pl-PL" sz="1500" dirty="0"/>
          </a:p>
          <a:p>
            <a:r>
              <a:rPr lang="pl-PL" sz="1500" dirty="0" smtClean="0"/>
              <a:t>Prawo państw członkowskich do </a:t>
            </a:r>
            <a:r>
              <a:rPr lang="pl-PL" sz="1500" dirty="0"/>
              <a:t>określania </a:t>
            </a:r>
            <a:r>
              <a:rPr lang="pl-PL" sz="1500" dirty="0" smtClean="0"/>
              <a:t>liczby imigrantów poszukujących </a:t>
            </a:r>
            <a:r>
              <a:rPr lang="pl-PL" sz="1500" dirty="0"/>
              <a:t>pracy, jaką mogą przyjąć na swoje </a:t>
            </a:r>
            <a:r>
              <a:rPr lang="pl-PL" sz="1500" dirty="0" smtClean="0"/>
              <a:t>terytorium. </a:t>
            </a:r>
          </a:p>
          <a:p>
            <a:r>
              <a:rPr lang="pl-PL" sz="1500" dirty="0" smtClean="0"/>
              <a:t>Prowadzenie skutecznej polityki powrotów.</a:t>
            </a:r>
          </a:p>
          <a:p>
            <a:r>
              <a:rPr lang="pl-PL" sz="1500" dirty="0" smtClean="0"/>
              <a:t>Readmisja obywateli państw trzecich nie spełniających warunków pobytu.</a:t>
            </a:r>
          </a:p>
          <a:p>
            <a:r>
              <a:rPr lang="pl-PL" sz="1500" dirty="0" smtClean="0"/>
              <a:t>Sprawiedliwe traktowanie legalnych imigrantów.</a:t>
            </a:r>
          </a:p>
          <a:p>
            <a:r>
              <a:rPr lang="pl-PL" sz="1500" dirty="0" smtClean="0"/>
              <a:t>Zwalczanie nielegalnej imigracji.</a:t>
            </a:r>
          </a:p>
          <a:p>
            <a:r>
              <a:rPr lang="pl-PL" sz="1500" dirty="0" smtClean="0"/>
              <a:t>Solidarność </a:t>
            </a:r>
            <a:r>
              <a:rPr lang="pl-PL" sz="1500" dirty="0"/>
              <a:t>i </a:t>
            </a:r>
            <a:r>
              <a:rPr lang="pl-PL" sz="1500" dirty="0" smtClean="0"/>
              <a:t>sprawiedliwy podział </a:t>
            </a:r>
            <a:r>
              <a:rPr lang="pl-PL" sz="1500" dirty="0"/>
              <a:t>odpowiedzialności między państwami </a:t>
            </a:r>
            <a:r>
              <a:rPr lang="pl-PL" sz="1500" dirty="0" smtClean="0"/>
              <a:t>członkowskimi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332656"/>
            <a:ext cx="12188825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8288" y="332656"/>
            <a:ext cx="1070292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Analiza polityki imigracyjnej UE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33772" y="1329607"/>
            <a:ext cx="165618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Założenia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780" y="1778547"/>
            <a:ext cx="8935602" cy="9025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Podstawowym celem Unii Europejskiej jest prowadzenie nowoczesnej i kompleksowej europejskiej polityki migracyjnej, opartej na solidarności. Polityka migracyjna ma na celu zapewnienie wyważonego podejścia zarówno do migracji legalnej, jak i nielegalnej. 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PODSTAWA PRAWNA Art. 79 i 80 Traktatu o funkcjonowaniu Unii Europejskiej (TFUE).</a:t>
            </a:r>
          </a:p>
        </p:txBody>
      </p:sp>
    </p:spTree>
    <p:extLst>
      <p:ext uri="{BB962C8B-B14F-4D97-AF65-F5344CB8AC3E}">
        <p14:creationId xmlns:p14="http://schemas.microsoft.com/office/powerpoint/2010/main" val="38650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288" y="2042499"/>
            <a:ext cx="10702925" cy="4680520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pl-PL" sz="1500" dirty="0"/>
              <a:t>F</a:t>
            </a:r>
            <a:r>
              <a:rPr lang="pl-PL" sz="1500" dirty="0" smtClean="0"/>
              <a:t>inansowe </a:t>
            </a:r>
            <a:r>
              <a:rPr lang="pl-PL" sz="1500" dirty="0"/>
              <a:t>wsparcie programów „Tryton” i „Posejdon</a:t>
            </a:r>
            <a:r>
              <a:rPr lang="pl-PL" sz="1500" dirty="0" smtClean="0"/>
              <a:t>”.</a:t>
            </a:r>
            <a:endParaRPr lang="pl-PL" sz="1500" dirty="0"/>
          </a:p>
          <a:p>
            <a:pPr lvl="0">
              <a:spcBef>
                <a:spcPts val="900"/>
              </a:spcBef>
            </a:pPr>
            <a:r>
              <a:rPr lang="pl-PL" sz="1500" dirty="0"/>
              <a:t>Z</a:t>
            </a:r>
            <a:r>
              <a:rPr lang="pl-PL" sz="1500" dirty="0" smtClean="0"/>
              <a:t>łożenie </a:t>
            </a:r>
            <a:r>
              <a:rPr lang="pl-PL" sz="1500" dirty="0"/>
              <a:t>wniosków </a:t>
            </a:r>
            <a:r>
              <a:rPr lang="pl-PL" sz="1500" dirty="0" smtClean="0"/>
              <a:t>o wprowadzenie trwałego </a:t>
            </a:r>
            <a:r>
              <a:rPr lang="pl-PL" sz="1500" dirty="0"/>
              <a:t>unijnego systemu przesiedleń </a:t>
            </a:r>
            <a:r>
              <a:rPr lang="pl-PL" sz="1500" dirty="0" smtClean="0"/>
              <a:t>uchodźców.</a:t>
            </a:r>
            <a:endParaRPr lang="pl-PL" sz="1500" dirty="0"/>
          </a:p>
          <a:p>
            <a:pPr lvl="0">
              <a:spcBef>
                <a:spcPts val="900"/>
              </a:spcBef>
            </a:pPr>
            <a:r>
              <a:rPr lang="pl-PL" sz="1500" dirty="0"/>
              <a:t>S</a:t>
            </a:r>
            <a:r>
              <a:rPr lang="pl-PL" sz="1500" dirty="0" smtClean="0"/>
              <a:t>tworzenie </a:t>
            </a:r>
            <a:r>
              <a:rPr lang="pl-PL" sz="1500" dirty="0"/>
              <a:t>ogólnoeuropejskiego programu </a:t>
            </a:r>
            <a:r>
              <a:rPr lang="pl-PL" sz="1500" dirty="0" smtClean="0"/>
              <a:t>relokacji </a:t>
            </a:r>
            <a:r>
              <a:rPr lang="pl-PL" sz="1500" dirty="0"/>
              <a:t>migrantów z państw członkowskich najbardziej obciążonych ich napływem </a:t>
            </a:r>
            <a:r>
              <a:rPr lang="pl-PL" sz="1500" dirty="0" smtClean="0"/>
              <a:t>do </a:t>
            </a:r>
            <a:r>
              <a:rPr lang="pl-PL" sz="1500" dirty="0"/>
              <a:t>innych państw UE</a:t>
            </a:r>
            <a:r>
              <a:rPr lang="pl-PL" sz="1500" dirty="0" smtClean="0"/>
              <a:t>.</a:t>
            </a:r>
          </a:p>
          <a:p>
            <a:pPr lvl="0">
              <a:spcBef>
                <a:spcPts val="900"/>
              </a:spcBef>
            </a:pPr>
            <a:r>
              <a:rPr lang="pl-PL" sz="1500" dirty="0" smtClean="0"/>
              <a:t>Powołanie </a:t>
            </a:r>
            <a:r>
              <a:rPr lang="pl-PL" sz="1500" dirty="0"/>
              <a:t>europejskich urzędników ds. migracji w kluczowych państwach </a:t>
            </a:r>
            <a:r>
              <a:rPr lang="pl-PL" sz="1500" dirty="0" smtClean="0"/>
              <a:t>trzecich.</a:t>
            </a:r>
            <a:endParaRPr lang="pl-PL" sz="1500" dirty="0"/>
          </a:p>
          <a:p>
            <a:pPr lvl="0">
              <a:spcBef>
                <a:spcPts val="900"/>
              </a:spcBef>
            </a:pPr>
            <a:r>
              <a:rPr lang="pl-PL" sz="1500" dirty="0" smtClean="0"/>
              <a:t>Umocnienie </a:t>
            </a:r>
            <a:r>
              <a:rPr lang="pl-PL" sz="1500" dirty="0"/>
              <a:t>roli i rozszerzenie możliwości działania agencji </a:t>
            </a:r>
            <a:r>
              <a:rPr lang="pl-PL" sz="1500" i="1" dirty="0" smtClean="0"/>
              <a:t>Frontex.</a:t>
            </a:r>
            <a:endParaRPr lang="pl-PL" sz="1500" dirty="0"/>
          </a:p>
          <a:p>
            <a:pPr lvl="0">
              <a:spcBef>
                <a:spcPts val="900"/>
              </a:spcBef>
            </a:pPr>
            <a:r>
              <a:rPr lang="pl-PL" sz="1500" dirty="0" smtClean="0"/>
              <a:t>Zaostrzenie </a:t>
            </a:r>
            <a:r>
              <a:rPr lang="pl-PL" sz="1500" dirty="0"/>
              <a:t>przepisów dotyczących bezpiecznego kraju pochodzenia oraz ewentualnej rewizji </a:t>
            </a:r>
            <a:r>
              <a:rPr lang="pl-PL" sz="1500" dirty="0" smtClean="0"/>
              <a:t>rozporządzenia </a:t>
            </a:r>
            <a:r>
              <a:rPr lang="pl-PL" sz="1500" dirty="0"/>
              <a:t>Dublin III z 2013 </a:t>
            </a:r>
            <a:r>
              <a:rPr lang="pl-PL" sz="1500" dirty="0" smtClean="0"/>
              <a:t>r.</a:t>
            </a:r>
            <a:endParaRPr lang="pl-PL" sz="1500" dirty="0"/>
          </a:p>
          <a:p>
            <a:pPr lvl="0">
              <a:spcBef>
                <a:spcPts val="900"/>
              </a:spcBef>
            </a:pPr>
            <a:r>
              <a:rPr lang="pl-PL" sz="1500" dirty="0" smtClean="0"/>
              <a:t>Utrzymanie </a:t>
            </a:r>
            <a:r>
              <a:rPr lang="pl-PL" sz="1500" dirty="0"/>
              <a:t>atrakcyjności Europy jako celu dla migracji ekonomicznej oraz korzyści płynących z niej dla państw </a:t>
            </a:r>
            <a:r>
              <a:rPr lang="pl-PL" sz="1500" dirty="0" smtClean="0"/>
              <a:t>członkowskich.</a:t>
            </a:r>
            <a:endParaRPr lang="pl-PL" sz="1500" dirty="0"/>
          </a:p>
          <a:p>
            <a:pPr lvl="0">
              <a:spcBef>
                <a:spcPts val="900"/>
              </a:spcBef>
            </a:pPr>
            <a:r>
              <a:rPr lang="pl-PL" sz="1500" dirty="0"/>
              <a:t>O</a:t>
            </a:r>
            <a:r>
              <a:rPr lang="pl-PL" sz="1500" dirty="0" smtClean="0"/>
              <a:t>peracja </a:t>
            </a:r>
            <a:r>
              <a:rPr lang="pl-PL" sz="1500" dirty="0"/>
              <a:t>tworzenia tzw. hotspotów na terenie Grecji oraz </a:t>
            </a:r>
            <a:r>
              <a:rPr lang="pl-PL" sz="1500" dirty="0" smtClean="0"/>
              <a:t>Włoch.</a:t>
            </a:r>
            <a:endParaRPr lang="pl-PL" sz="1500" dirty="0"/>
          </a:p>
          <a:p>
            <a:pPr lvl="0">
              <a:spcBef>
                <a:spcPts val="900"/>
              </a:spcBef>
            </a:pPr>
            <a:r>
              <a:rPr lang="pl-PL" sz="1500" dirty="0"/>
              <a:t>Z</a:t>
            </a:r>
            <a:r>
              <a:rPr lang="pl-PL" sz="1500" dirty="0" smtClean="0"/>
              <a:t>większenie </a:t>
            </a:r>
            <a:r>
              <a:rPr lang="pl-PL" sz="1500" dirty="0"/>
              <a:t>środków przeznaczonych na zarządzanie kryzysem </a:t>
            </a:r>
            <a:r>
              <a:rPr lang="pl-PL" sz="1500" dirty="0" smtClean="0"/>
              <a:t>migracyjnym.</a:t>
            </a:r>
            <a:endParaRPr lang="pl-PL" sz="1500" dirty="0"/>
          </a:p>
          <a:p>
            <a:pPr lvl="0">
              <a:spcBef>
                <a:spcPts val="900"/>
              </a:spcBef>
            </a:pPr>
            <a:r>
              <a:rPr lang="pl-PL" sz="1500" dirty="0" smtClean="0"/>
              <a:t>Utworzenie planu zarządzania </a:t>
            </a:r>
            <a:r>
              <a:rPr lang="pl-PL" sz="1500" dirty="0"/>
              <a:t>przepływami imigrantów przez </a:t>
            </a:r>
            <a:r>
              <a:rPr lang="pl-PL" sz="1500" dirty="0" smtClean="0"/>
              <a:t>państwa bałkańskie do UE.</a:t>
            </a:r>
            <a:endParaRPr lang="pl-PL" sz="1500" dirty="0"/>
          </a:p>
          <a:p>
            <a:pPr lvl="0">
              <a:spcBef>
                <a:spcPts val="900"/>
              </a:spcBef>
            </a:pPr>
            <a:r>
              <a:rPr lang="pl-PL" sz="1500" dirty="0" smtClean="0"/>
              <a:t>Nawiązanie współpracy z Turcją.</a:t>
            </a:r>
            <a:endParaRPr lang="pl-PL" sz="1500" dirty="0"/>
          </a:p>
          <a:p>
            <a:pPr>
              <a:spcBef>
                <a:spcPts val="600"/>
              </a:spcBef>
            </a:pPr>
            <a:endParaRPr lang="pl-PL" sz="1500" dirty="0" smtClean="0"/>
          </a:p>
        </p:txBody>
      </p:sp>
      <p:sp>
        <p:nvSpPr>
          <p:cNvPr id="5" name="Prostokąt 4"/>
          <p:cNvSpPr/>
          <p:nvPr/>
        </p:nvSpPr>
        <p:spPr>
          <a:xfrm>
            <a:off x="0" y="332656"/>
            <a:ext cx="12188825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8288" y="332656"/>
            <a:ext cx="1070292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Analiza polityki imigracyjnej UE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80748" y="1340768"/>
            <a:ext cx="165618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Działania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6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8407" y="1955682"/>
            <a:ext cx="10945290" cy="482456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1500" dirty="0" smtClean="0"/>
              <a:t>Działań UE</a:t>
            </a:r>
          </a:p>
          <a:p>
            <a:pPr>
              <a:spcBef>
                <a:spcPts val="300"/>
              </a:spcBef>
            </a:pPr>
            <a:r>
              <a:rPr lang="pl-PL" sz="1500" dirty="0" smtClean="0"/>
              <a:t>Wzmożone patrole wód Morza na </a:t>
            </a:r>
            <a:r>
              <a:rPr lang="pl-PL" sz="1500" dirty="0"/>
              <a:t>skutek programów „Tryton” i „Posejdon</a:t>
            </a:r>
            <a:endParaRPr lang="pl-PL" sz="1100" dirty="0"/>
          </a:p>
          <a:p>
            <a:r>
              <a:rPr lang="pl-PL" sz="1500" dirty="0"/>
              <a:t>Brak zgody </a:t>
            </a:r>
            <a:r>
              <a:rPr lang="pl-PL" sz="1500" dirty="0" smtClean="0"/>
              <a:t>wszystkich </a:t>
            </a:r>
            <a:r>
              <a:rPr lang="pl-PL" sz="1500" dirty="0"/>
              <a:t>Państw członkowskich na relokację uchodźców </a:t>
            </a:r>
            <a:endParaRPr lang="pl-PL" sz="1500" dirty="0" smtClean="0"/>
          </a:p>
          <a:p>
            <a:r>
              <a:rPr lang="pl-PL" sz="1500" dirty="0" smtClean="0"/>
              <a:t>stworzenie </a:t>
            </a:r>
            <a:r>
              <a:rPr lang="pl-PL" sz="1500" dirty="0"/>
              <a:t>tzw. </a:t>
            </a:r>
            <a:r>
              <a:rPr lang="pl-PL" sz="1500" dirty="0" err="1"/>
              <a:t>hotspotów</a:t>
            </a:r>
            <a:r>
              <a:rPr lang="pl-PL" sz="1500" dirty="0"/>
              <a:t> na terenie Grecji oraz </a:t>
            </a:r>
            <a:r>
              <a:rPr lang="pl-PL" sz="1500" dirty="0" smtClean="0"/>
              <a:t>Włoch, zbierających odciski palców imigrantów</a:t>
            </a:r>
          </a:p>
          <a:p>
            <a:r>
              <a:rPr lang="pl-PL" sz="1500" dirty="0" smtClean="0"/>
              <a:t>wydatki </a:t>
            </a:r>
            <a:r>
              <a:rPr lang="pl-PL" sz="1500" dirty="0"/>
              <a:t>Unii </a:t>
            </a:r>
            <a:r>
              <a:rPr lang="pl-PL" sz="1500" dirty="0" smtClean="0"/>
              <a:t>w </a:t>
            </a:r>
            <a:r>
              <a:rPr lang="pl-PL" sz="1500" dirty="0"/>
              <a:t>latach 2015 i 2016 </a:t>
            </a:r>
            <a:r>
              <a:rPr lang="pl-PL" sz="1500" dirty="0" smtClean="0"/>
              <a:t>wyniosły </a:t>
            </a:r>
            <a:r>
              <a:rPr lang="pl-PL" sz="1500" dirty="0"/>
              <a:t>blisko 10 mld </a:t>
            </a:r>
            <a:r>
              <a:rPr lang="pl-PL" sz="1500" dirty="0" smtClean="0"/>
              <a:t>euro</a:t>
            </a:r>
          </a:p>
          <a:p>
            <a:r>
              <a:rPr lang="pl-PL" sz="1500" dirty="0"/>
              <a:t>29 listopada </a:t>
            </a:r>
            <a:r>
              <a:rPr lang="pl-PL" sz="1500" dirty="0" smtClean="0"/>
              <a:t>2015 wprowadzenie wspólnego planu działań UE i Turcji(koszt 3 mld euro)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500" dirty="0" smtClean="0"/>
              <a:t>decyzja </a:t>
            </a:r>
            <a:r>
              <a:rPr lang="pl-PL" sz="1500" dirty="0"/>
              <a:t>o zapewnieniu dostępu do tureckiego rynku pracy dla Syryjczyków objętych tymczasową </a:t>
            </a:r>
            <a:r>
              <a:rPr lang="pl-PL" sz="1500" dirty="0" smtClean="0"/>
              <a:t>ochroną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500" dirty="0" smtClean="0"/>
              <a:t>Wprowadzenie obowiązku wizowego dla </a:t>
            </a:r>
            <a:r>
              <a:rPr lang="pl-PL" sz="1500" dirty="0"/>
              <a:t>Syryjczyków przybywających do Turcji z państw </a:t>
            </a:r>
            <a:r>
              <a:rPr lang="pl-PL" sz="1500" dirty="0" smtClean="0"/>
              <a:t>trzecich</a:t>
            </a:r>
          </a:p>
          <a:p>
            <a:pPr marL="45720" indent="0">
              <a:buNone/>
            </a:pPr>
            <a:r>
              <a:rPr lang="pl-PL" sz="1500" dirty="0" smtClean="0"/>
              <a:t>Krajów UE</a:t>
            </a:r>
          </a:p>
          <a:p>
            <a:pPr>
              <a:spcBef>
                <a:spcPts val="300"/>
              </a:spcBef>
            </a:pPr>
            <a:r>
              <a:rPr lang="pl-PL" sz="1500" dirty="0" smtClean="0"/>
              <a:t>budowa </a:t>
            </a:r>
            <a:r>
              <a:rPr lang="pl-PL" sz="1500" dirty="0"/>
              <a:t>175-kilometrowego </a:t>
            </a:r>
            <a:r>
              <a:rPr lang="pl-PL" sz="1500" dirty="0" smtClean="0"/>
              <a:t>ogrodzenia przez Węgrów </a:t>
            </a:r>
            <a:r>
              <a:rPr lang="pl-PL" sz="1500" dirty="0"/>
              <a:t>na granicy z Serbią i </a:t>
            </a:r>
            <a:r>
              <a:rPr lang="pl-PL" sz="1500" dirty="0" smtClean="0"/>
              <a:t>Chorwacją</a:t>
            </a:r>
          </a:p>
          <a:p>
            <a:r>
              <a:rPr lang="pl-PL" sz="1500" dirty="0" smtClean="0"/>
              <a:t>Zamykanie granic i powrót kontroli granicznych na Słowacji, w Czechach, Austrii, Chorwacji i Niemczech</a:t>
            </a:r>
          </a:p>
          <a:p>
            <a:r>
              <a:rPr lang="pl-PL" sz="1500" dirty="0" smtClean="0"/>
              <a:t>odmowa </a:t>
            </a:r>
            <a:r>
              <a:rPr lang="pl-PL" sz="1500" dirty="0"/>
              <a:t>udzielania azylu osobom przybywającym na Węgry z terytoriów państw bezpiecznych</a:t>
            </a:r>
            <a:endParaRPr lang="pl-PL" sz="1500" dirty="0" smtClean="0"/>
          </a:p>
          <a:p>
            <a:endParaRPr lang="pl-PL" sz="1500" dirty="0" smtClean="0"/>
          </a:p>
          <a:p>
            <a:endParaRPr lang="pl-PL" sz="1500" dirty="0" smtClean="0"/>
          </a:p>
          <a:p>
            <a:endParaRPr lang="pl-PL" sz="1500" dirty="0"/>
          </a:p>
        </p:txBody>
      </p:sp>
      <p:sp>
        <p:nvSpPr>
          <p:cNvPr id="5" name="Prostokąt 4"/>
          <p:cNvSpPr/>
          <p:nvPr/>
        </p:nvSpPr>
        <p:spPr>
          <a:xfrm>
            <a:off x="0" y="332656"/>
            <a:ext cx="12188825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8288" y="332656"/>
            <a:ext cx="1070292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Analiza polityki imigracyjnej UE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34087" y="136722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l-PL" sz="2000" b="1" dirty="0" smtClean="0"/>
              <a:t>Rezultaty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5877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332656"/>
            <a:ext cx="12188825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6" name="pole tekstowe 5"/>
          <p:cNvSpPr txBox="1"/>
          <p:nvPr/>
        </p:nvSpPr>
        <p:spPr>
          <a:xfrm>
            <a:off x="393949" y="1416409"/>
            <a:ext cx="41764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l-PL" sz="2000" b="1" dirty="0"/>
              <a:t>Stan</a:t>
            </a:r>
            <a:r>
              <a:rPr lang="pl-PL" sz="2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pl-PL" sz="2000" b="1" dirty="0"/>
              <a:t>obecny</a:t>
            </a:r>
            <a:r>
              <a:rPr lang="pl-PL" sz="2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pl-PL" sz="2000" b="1" dirty="0"/>
              <a:t>i</a:t>
            </a:r>
            <a:r>
              <a:rPr lang="pl-PL" sz="2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pl-PL" sz="2000" b="1" dirty="0"/>
              <a:t>konsekwencje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89756" y="2010494"/>
            <a:ext cx="10666785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500"/>
            </a:lvl1pPr>
            <a:lvl2pPr marL="502920" indent="-228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/>
            </a:lvl2pPr>
            <a:lvl3pPr marL="731520" indent="-228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lvl3pPr>
            <a:lvl4pPr marL="960120" indent="-228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/>
            </a:lvl4pPr>
            <a:lvl5pPr marL="1188720" indent="-228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/>
            </a:lvl5pPr>
            <a:lvl6pPr marL="1417320" indent="-228600">
              <a:spcBef>
                <a:spcPts val="600"/>
              </a:spcBef>
              <a:buSzPct val="80000"/>
              <a:buFont typeface="Arial" pitchFamily="34" charset="0"/>
              <a:buChar char="•"/>
              <a:defRPr sz="1600"/>
            </a:lvl6pPr>
            <a:lvl7pPr marL="1645920" indent="-228600">
              <a:spcBef>
                <a:spcPts val="600"/>
              </a:spcBef>
              <a:buSzPct val="80000"/>
              <a:buFont typeface="Arial" pitchFamily="34" charset="0"/>
              <a:buChar char="•"/>
              <a:defRPr sz="1600" baseline="0"/>
            </a:lvl7pPr>
            <a:lvl8pPr marL="1874520" indent="-228600">
              <a:spcBef>
                <a:spcPts val="600"/>
              </a:spcBef>
              <a:buSzPct val="80000"/>
              <a:buFont typeface="Arial" pitchFamily="34" charset="0"/>
              <a:buChar char="•"/>
              <a:defRPr sz="1600" baseline="0"/>
            </a:lvl8pPr>
            <a:lvl9pPr marL="2103120" indent="-228600">
              <a:spcBef>
                <a:spcPts val="600"/>
              </a:spcBef>
              <a:buSzPct val="80000"/>
              <a:buFont typeface="Arial" pitchFamily="34" charset="0"/>
              <a:buChar char="•"/>
              <a:defRPr sz="1600" baseline="0"/>
            </a:lvl9pPr>
          </a:lstStyle>
          <a:p>
            <a:r>
              <a:rPr lang="pl-PL" dirty="0"/>
              <a:t>Coraz częstsze ataki terrorystyczne w krajach Europy Zachodniej</a:t>
            </a:r>
          </a:p>
          <a:p>
            <a:r>
              <a:rPr lang="pl-PL" dirty="0"/>
              <a:t>Wprowadzenie stanu wyjątkowego we Francji po atakach w 2015 i 2016</a:t>
            </a:r>
          </a:p>
          <a:p>
            <a:r>
              <a:rPr lang="pl-PL" dirty="0"/>
              <a:t>Wyprowadzenie na ulice miast francuskich i belgijskich uzbrojonych żołnierzy</a:t>
            </a:r>
          </a:p>
          <a:p>
            <a:r>
              <a:rPr lang="pl-PL" dirty="0"/>
              <a:t>Wzrost przestępczości: molestowanie kobiet, podpalenia samochodów, pobicia, kradzieże </a:t>
            </a:r>
          </a:p>
          <a:p>
            <a:r>
              <a:rPr lang="pl-PL" dirty="0"/>
              <a:t>Bardzo niski stopień integracji i podjęcia pracy przez imigrantów z bliskiego wschodu i Afryki</a:t>
            </a:r>
          </a:p>
          <a:p>
            <a:r>
              <a:rPr lang="pl-PL" dirty="0"/>
              <a:t>Koczowanie imigrantów na dworcach w dużych miastach europejskich </a:t>
            </a:r>
          </a:p>
          <a:p>
            <a:r>
              <a:rPr lang="pl-PL" dirty="0"/>
              <a:t>Brak skutecznej polityki zagranicznej UE w celu zakończenia wojny w Syrii</a:t>
            </a:r>
          </a:p>
          <a:p>
            <a:r>
              <a:rPr lang="pl-PL" dirty="0"/>
              <a:t>Niewystarczająca współpraca z państwami sąsiadującymi z Syrią w celu pomocy uchodźcom</a:t>
            </a:r>
          </a:p>
          <a:p>
            <a:r>
              <a:rPr lang="pl-PL" dirty="0"/>
              <a:t>Kontynuacja retoryki zapraszania migrantów przez niemieckich polityków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38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332656"/>
            <a:ext cx="12188825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5" name="pole tekstowe 4"/>
          <p:cNvSpPr txBox="1"/>
          <p:nvPr/>
        </p:nvSpPr>
        <p:spPr>
          <a:xfrm>
            <a:off x="268289" y="440711"/>
            <a:ext cx="1070292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400" dirty="0">
                <a:solidFill>
                  <a:schemeClr val="bg1"/>
                </a:solidFill>
                <a:latin typeface="Arial Narrow" panose="020B0606020202030204" pitchFamily="34" charset="0"/>
              </a:rPr>
              <a:t>Bibliografia</a:t>
            </a:r>
          </a:p>
          <a:p>
            <a:pPr>
              <a:lnSpc>
                <a:spcPct val="90000"/>
              </a:lnSpc>
            </a:pPr>
            <a:endParaRPr lang="pl-PL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21804" y="1653624"/>
            <a:ext cx="10285127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500"/>
            </a:lvl1pPr>
            <a:lvl2pPr marL="502920" indent="-228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/>
            </a:lvl2pPr>
            <a:lvl3pPr marL="731520" indent="-228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lvl3pPr>
            <a:lvl4pPr marL="960120" indent="-228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/>
            </a:lvl4pPr>
            <a:lvl5pPr marL="1188720" indent="-228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/>
            </a:lvl5pPr>
            <a:lvl6pPr marL="1417320" indent="-228600">
              <a:spcBef>
                <a:spcPts val="600"/>
              </a:spcBef>
              <a:buSzPct val="80000"/>
              <a:buFont typeface="Arial" pitchFamily="34" charset="0"/>
              <a:buChar char="•"/>
              <a:defRPr sz="1600"/>
            </a:lvl6pPr>
            <a:lvl7pPr marL="1645920" indent="-228600">
              <a:spcBef>
                <a:spcPts val="600"/>
              </a:spcBef>
              <a:buSzPct val="80000"/>
              <a:buFont typeface="Arial" pitchFamily="34" charset="0"/>
              <a:buChar char="•"/>
              <a:defRPr sz="1600" baseline="0"/>
            </a:lvl7pPr>
            <a:lvl8pPr marL="1874520" indent="-228600">
              <a:spcBef>
                <a:spcPts val="600"/>
              </a:spcBef>
              <a:buSzPct val="80000"/>
              <a:buFont typeface="Arial" pitchFamily="34" charset="0"/>
              <a:buChar char="•"/>
              <a:defRPr sz="1600" baseline="0"/>
            </a:lvl8pPr>
            <a:lvl9pPr marL="2103120" indent="-228600">
              <a:spcBef>
                <a:spcPts val="600"/>
              </a:spcBef>
              <a:buSzPct val="80000"/>
              <a:buFont typeface="Arial" pitchFamily="34" charset="0"/>
              <a:buChar char="•"/>
              <a:defRPr sz="1600" baseline="0"/>
            </a:lvl9pPr>
          </a:lstStyle>
          <a:p>
            <a:r>
              <a:rPr lang="pl-PL" dirty="0"/>
              <a:t>„Migracje zagraniczne w krajach unii europejskiej w warunkach kryzysu gospodarczego” Dariusz </a:t>
            </a:r>
            <a:r>
              <a:rPr lang="pl-PL" dirty="0" err="1"/>
              <a:t>Nowotnik</a:t>
            </a:r>
            <a:r>
              <a:rPr lang="pl-PL" dirty="0"/>
              <a:t>. Uniwersytet Pedagogiczny w Krakowie 2011</a:t>
            </a:r>
          </a:p>
          <a:p>
            <a:r>
              <a:rPr lang="pl-PL" dirty="0"/>
              <a:t>„</a:t>
            </a:r>
            <a:r>
              <a:rPr lang="pl-PL" dirty="0" err="1"/>
              <a:t>European</a:t>
            </a:r>
            <a:r>
              <a:rPr lang="pl-PL" dirty="0"/>
              <a:t> </a:t>
            </a:r>
            <a:r>
              <a:rPr lang="pl-PL" dirty="0" err="1"/>
              <a:t>Imigrations</a:t>
            </a:r>
            <a:r>
              <a:rPr lang="pl-PL" dirty="0"/>
              <a:t> </a:t>
            </a:r>
            <a:r>
              <a:rPr lang="pl-PL" dirty="0" err="1"/>
              <a:t>Trends</a:t>
            </a:r>
            <a:r>
              <a:rPr lang="pl-PL" dirty="0"/>
              <a:t>, </a:t>
            </a:r>
            <a:r>
              <a:rPr lang="pl-PL" dirty="0" err="1"/>
              <a:t>Structers</a:t>
            </a:r>
            <a:r>
              <a:rPr lang="pl-PL" dirty="0"/>
              <a:t> and Policy </a:t>
            </a:r>
            <a:r>
              <a:rPr lang="pl-PL" dirty="0" err="1"/>
              <a:t>Implications</a:t>
            </a:r>
            <a:r>
              <a:rPr lang="pl-PL" dirty="0"/>
              <a:t> ” Marek Okólski. Amsterdam University Press 2012</a:t>
            </a:r>
          </a:p>
          <a:p>
            <a:r>
              <a:rPr lang="pl-PL" dirty="0"/>
              <a:t>30.11.2016. Polityka imigracyjna UE.FTU_5.12.3</a:t>
            </a:r>
          </a:p>
          <a:p>
            <a:r>
              <a:rPr lang="pl-PL" dirty="0"/>
              <a:t>R</a:t>
            </a:r>
            <a:r>
              <a:rPr lang="en-US" dirty="0" err="1"/>
              <a:t>aport</a:t>
            </a:r>
            <a:r>
              <a:rPr lang="en-US" dirty="0"/>
              <a:t> </a:t>
            </a:r>
            <a:r>
              <a:rPr lang="pl-PL" dirty="0"/>
              <a:t>„</a:t>
            </a:r>
            <a:r>
              <a:rPr lang="en-US" dirty="0"/>
              <a:t>Managing the refugee crisis. State of play and future actions</a:t>
            </a:r>
            <a:r>
              <a:rPr lang="pl-PL" dirty="0"/>
              <a:t>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93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3738" y="1637411"/>
            <a:ext cx="9753600" cy="4543425"/>
          </a:xfrm>
        </p:spPr>
        <p:txBody>
          <a:bodyPr/>
          <a:lstStyle/>
          <a:p>
            <a:r>
              <a:rPr lang="pl-PL" dirty="0"/>
              <a:t>Metody badań</a:t>
            </a:r>
          </a:p>
          <a:p>
            <a:r>
              <a:rPr lang="pl-PL" dirty="0"/>
              <a:t>Wprowadzenie</a:t>
            </a:r>
          </a:p>
          <a:p>
            <a:r>
              <a:rPr lang="pl-PL" dirty="0"/>
              <a:t>Obecna sytuacja</a:t>
            </a:r>
          </a:p>
          <a:p>
            <a:r>
              <a:rPr lang="pl-PL" dirty="0"/>
              <a:t>Rekomendacje </a:t>
            </a:r>
          </a:p>
          <a:p>
            <a:r>
              <a:rPr lang="pl-PL" dirty="0"/>
              <a:t>Bibliografia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332656"/>
            <a:ext cx="12188825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7" name="pole tekstowe 6"/>
          <p:cNvSpPr txBox="1"/>
          <p:nvPr/>
        </p:nvSpPr>
        <p:spPr>
          <a:xfrm>
            <a:off x="268289" y="438990"/>
            <a:ext cx="1070292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400" dirty="0">
                <a:solidFill>
                  <a:schemeClr val="bg1"/>
                </a:solidFill>
                <a:latin typeface="Arial Narrow" panose="020B0606020202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7614" y="332657"/>
            <a:ext cx="9753600" cy="4032448"/>
          </a:xfrm>
        </p:spPr>
        <p:txBody>
          <a:bodyPr>
            <a:normAutofit/>
          </a:bodyPr>
          <a:lstStyle/>
          <a:p>
            <a:pPr algn="ctr"/>
            <a:r>
              <a:rPr lang="pl-PL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2627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332656"/>
            <a:ext cx="12188825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8" name="pole tekstowe 7"/>
          <p:cNvSpPr txBox="1"/>
          <p:nvPr/>
        </p:nvSpPr>
        <p:spPr>
          <a:xfrm>
            <a:off x="268289" y="440711"/>
            <a:ext cx="1070292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400" dirty="0">
                <a:solidFill>
                  <a:schemeClr val="bg1"/>
                </a:solidFill>
                <a:latin typeface="Arial Narrow" panose="020B0606020202030204" pitchFamily="34" charset="0"/>
              </a:rPr>
              <a:t>Metody badań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686086" y="1628775"/>
            <a:ext cx="10285127" cy="4968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Char char="•"/>
            </a:pPr>
            <a:r>
              <a:rPr lang="PL-PL" sz="2800" dirty="0"/>
              <a:t>Dane statystyczne dotyczące migracji na terenie UE</a:t>
            </a:r>
            <a:endParaRPr lang="pl-PL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L-PL" sz="2800" dirty="0"/>
              <a:t>Analiza danych statystycznych na temat populacji cudzoziemców na terenie UE </a:t>
            </a:r>
            <a:endParaRPr lang="pl-PL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L-PL" sz="2800" dirty="0"/>
              <a:t>Obserwacja bieżących wydarzeń, które dotycza kryzysu migracyjnego</a:t>
            </a:r>
            <a:endParaRPr lang="pl-PL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L-PL" sz="2800" dirty="0"/>
              <a:t>Analiza dokumentów wydawanych przez UE oraz artykułów  dotyczących polityki migracyjnej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7614" y="2204864"/>
            <a:ext cx="9753600" cy="3967336"/>
          </a:xfrm>
        </p:spPr>
        <p:txBody>
          <a:bodyPr/>
          <a:lstStyle/>
          <a:p>
            <a:r>
              <a:rPr lang="pl-PL" dirty="0"/>
              <a:t>Państwa najczęściej wybierane przez imigrantów</a:t>
            </a:r>
          </a:p>
          <a:p>
            <a:r>
              <a:rPr lang="pl-PL" dirty="0"/>
              <a:t>Narodowości stanowiące największy odsetek imigrantów</a:t>
            </a:r>
          </a:p>
          <a:p>
            <a:r>
              <a:rPr lang="pl-PL" dirty="0"/>
              <a:t>Główne powody migracji do UE</a:t>
            </a:r>
          </a:p>
          <a:p>
            <a:pPr marL="45720" indent="0"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332656"/>
            <a:ext cx="12188825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7" name="pole tekstowe 6"/>
          <p:cNvSpPr txBox="1"/>
          <p:nvPr/>
        </p:nvSpPr>
        <p:spPr>
          <a:xfrm>
            <a:off x="117748" y="414832"/>
            <a:ext cx="1070292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400" dirty="0">
                <a:solidFill>
                  <a:schemeClr val="bg1"/>
                </a:solidFill>
                <a:latin typeface="Arial Narrow" panose="020B0606020202030204" pitchFamily="34" charset="0"/>
              </a:rPr>
              <a:t>Wprowadzenie</a:t>
            </a:r>
          </a:p>
          <a:p>
            <a:pPr>
              <a:lnSpc>
                <a:spcPct val="90000"/>
              </a:lnSpc>
            </a:pPr>
            <a:endParaRPr lang="pl-PL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897" y="95250"/>
            <a:ext cx="9753600" cy="1325562"/>
          </a:xfrm>
        </p:spPr>
        <p:txBody>
          <a:bodyPr/>
          <a:lstStyle/>
          <a:p>
            <a:r>
              <a:rPr lang="PL-PL" dirty="0"/>
              <a:t>Unia Europejska </a:t>
            </a:r>
          </a:p>
        </p:txBody>
      </p:sp>
      <p:pic>
        <p:nvPicPr>
          <p:cNvPr id="4" name="Symbol zastępczy zawartości 3" descr="countries_europe_map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75892" y="95250"/>
            <a:ext cx="5999850" cy="5807617"/>
          </a:xfrm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199990" y="1676400"/>
            <a:ext cx="4708734" cy="4343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Populacja Unii Europejskiej wg. Eurostatu w ostatnich 5 latach (stan na 1 stycznia) : </a:t>
            </a:r>
          </a:p>
        </p:txBody>
      </p:sp>
      <p:pic>
        <p:nvPicPr>
          <p:cNvPr id="8" name="Obraz 7" descr="populacja ue.PNG"/>
          <p:cNvPicPr>
            <a:picLocks noChangeAspect="1"/>
          </p:cNvPicPr>
          <p:nvPr/>
        </p:nvPicPr>
        <p:blipFill>
          <a:blip r:embed="rId4"/>
          <a:srcRect l="55159"/>
          <a:stretch>
            <a:fillRect/>
          </a:stretch>
        </p:blipFill>
        <p:spPr>
          <a:xfrm>
            <a:off x="47617" y="3437038"/>
            <a:ext cx="5928950" cy="8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222346" y="114300"/>
            <a:ext cx="9753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333333"/>
                </a:solidFill>
              </a:rPr>
              <a:t>Populacja cudzoziemców według grup obywatelstwa, 01.01.2015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Symbol zastępczy zawartości 6" descr="Non-national_population_by_group_of_citizenship,_1_January_2015_(¹)_YB1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4836" y="1504950"/>
            <a:ext cx="8417224" cy="5214261"/>
          </a:xfrm>
        </p:spPr>
      </p:pic>
      <p:sp>
        <p:nvSpPr>
          <p:cNvPr id="4" name="pole tekstowe 3"/>
          <p:cNvSpPr txBox="1"/>
          <p:nvPr/>
        </p:nvSpPr>
        <p:spPr>
          <a:xfrm>
            <a:off x="10774932" y="6669360"/>
            <a:ext cx="1368152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800" dirty="0"/>
              <a:t>Źródło; Eurostat</a:t>
            </a:r>
          </a:p>
        </p:txBody>
      </p:sp>
    </p:spTree>
    <p:extLst>
      <p:ext uri="{BB962C8B-B14F-4D97-AF65-F5344CB8AC3E}">
        <p14:creationId xmlns:p14="http://schemas.microsoft.com/office/powerpoint/2010/main" val="20787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333333"/>
                </a:solidFill>
              </a:rPr>
              <a:t>Odsetek cudzoziemców- Podział na mieszkańców UE i osoby spoza UE</a:t>
            </a:r>
          </a:p>
        </p:txBody>
      </p:sp>
      <p:pic>
        <p:nvPicPr>
          <p:cNvPr id="4" name="Symbol zastępczy zawartości 3" descr="udzialnonmember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119" y="1832872"/>
            <a:ext cx="7192423" cy="4882409"/>
          </a:xfrm>
          <a:ln w="25400">
            <a:solidFill>
              <a:schemeClr val="accent1"/>
            </a:solidFill>
          </a:ln>
        </p:spPr>
      </p:pic>
      <p:sp>
        <p:nvSpPr>
          <p:cNvPr id="3" name="pole tekstowe 2"/>
          <p:cNvSpPr txBox="1"/>
          <p:nvPr/>
        </p:nvSpPr>
        <p:spPr>
          <a:xfrm>
            <a:off x="10774932" y="6669360"/>
            <a:ext cx="1368152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800" dirty="0"/>
              <a:t>Źródło; Eurostat</a:t>
            </a:r>
          </a:p>
        </p:txBody>
      </p:sp>
    </p:spTree>
    <p:extLst>
      <p:ext uri="{BB962C8B-B14F-4D97-AF65-F5344CB8AC3E}">
        <p14:creationId xmlns:p14="http://schemas.microsoft.com/office/powerpoint/2010/main" val="342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Napływ imigrantów do krajów UE w latach 2012-</a:t>
            </a:r>
            <a:r>
              <a:rPr lang="pl-PL" dirty="0"/>
              <a:t>2</a:t>
            </a:r>
            <a:r>
              <a:rPr lang="PL-PL" dirty="0"/>
              <a:t>014</a:t>
            </a:r>
          </a:p>
        </p:txBody>
      </p:sp>
      <p:pic>
        <p:nvPicPr>
          <p:cNvPr id="4" name="Symbol zastępczy zawartości 3" descr="Przechwytywani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25" y="2647950"/>
            <a:ext cx="12125325" cy="4032587"/>
          </a:xfrm>
          <a:ln w="25400"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11206980" y="7389440"/>
            <a:ext cx="1368152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800" dirty="0"/>
              <a:t>Źródło; Eurostat</a:t>
            </a:r>
          </a:p>
        </p:txBody>
      </p:sp>
    </p:spTree>
    <p:extLst>
      <p:ext uri="{BB962C8B-B14F-4D97-AF65-F5344CB8AC3E}">
        <p14:creationId xmlns:p14="http://schemas.microsoft.com/office/powerpoint/2010/main" val="219677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5713" y="260648"/>
            <a:ext cx="10277402" cy="1325562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Liczba Osób Ubiegających Się o Azyl 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49" y="2348880"/>
            <a:ext cx="6727930" cy="3406146"/>
          </a:xfrm>
        </p:spPr>
      </p:pic>
    </p:spTree>
    <p:extLst>
      <p:ext uri="{BB962C8B-B14F-4D97-AF65-F5344CB8AC3E}">
        <p14:creationId xmlns:p14="http://schemas.microsoft.com/office/powerpoint/2010/main" val="17525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EAD74D-99B0-465F-AAA8-85455CB845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Seria map świata, prezentacja Kontynent europejski (panoramiczna)</Template>
  <TotalTime>0</TotalTime>
  <Words>642</Words>
  <Application>Microsoft Office PowerPoint</Application>
  <PresentationFormat>Niestandardowy</PresentationFormat>
  <Paragraphs>106</Paragraphs>
  <Slides>20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Century Gothic</vt:lpstr>
      <vt:lpstr>Courier New</vt:lpstr>
      <vt:lpstr>Times New Roman</vt:lpstr>
      <vt:lpstr>Continental_Europe_16x9</vt:lpstr>
      <vt:lpstr>Prezentacja programu PowerPoint</vt:lpstr>
      <vt:lpstr>Prezentacja programu PowerPoint</vt:lpstr>
      <vt:lpstr>Prezentacja programu PowerPoint</vt:lpstr>
      <vt:lpstr>Prezentacja programu PowerPoint</vt:lpstr>
      <vt:lpstr>Unia Europejska </vt:lpstr>
      <vt:lpstr>Populacja cudzoziemców według grup obywatelstwa, 01.01.2015</vt:lpstr>
      <vt:lpstr>Odsetek cudzoziemców- Podział na mieszkańców UE i osoby spoza UE</vt:lpstr>
      <vt:lpstr>Napływ imigrantów do krajów UE w latach 2012-2014</vt:lpstr>
      <vt:lpstr>Liczba Osób Ubiegających Się o Azyl  </vt:lpstr>
      <vt:lpstr>Osoby Ubiegające Się o azyl</vt:lpstr>
      <vt:lpstr>Liczba Aplikacji na 100.000 mieszkańców kraju</vt:lpstr>
      <vt:lpstr>Udział Mężczyzn wśród Osób ubiegających się o Azyl</vt:lpstr>
      <vt:lpstr>Trasy obierane przez imigrantów</vt:lpstr>
      <vt:lpstr>Trasy obierane przez imigrantów- Dane liczbowe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keywords/>
  <cp:lastModifiedBy/>
  <cp:revision>2</cp:revision>
  <dcterms:created xsi:type="dcterms:W3CDTF">2016-11-15T18:31:11Z</dcterms:created>
  <dcterms:modified xsi:type="dcterms:W3CDTF">2017-01-10T23:53:28Z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