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2" r:id="rId4"/>
    <p:sldId id="268" r:id="rId5"/>
    <p:sldId id="258" r:id="rId6"/>
    <p:sldId id="259" r:id="rId7"/>
    <p:sldId id="261" r:id="rId8"/>
    <p:sldId id="260" r:id="rId9"/>
    <p:sldId id="263" r:id="rId10"/>
    <p:sldId id="264" r:id="rId11"/>
    <p:sldId id="269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77"/>
    <p:restoredTop sz="94673"/>
  </p:normalViewPr>
  <p:slideViewPr>
    <p:cSldViewPr snapToGrid="0" snapToObjects="1">
      <p:cViewPr varScale="1">
        <p:scale>
          <a:sx n="103" d="100"/>
          <a:sy n="103" d="100"/>
        </p:scale>
        <p:origin x="168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astbook.eu/2013/06/21/wspolna-polityka-azylowa/" TargetMode="External"/><Relationship Id="rId2" Type="http://schemas.openxmlformats.org/officeDocument/2006/relationships/hyperlink" Target="https://forsal.pl/artykuly/1138840,wielki-konflikt-w-lonie-partii-angeli-merkel-powod-polityka-azylowa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vp.info/21874826/nie-przyjezdzajcie-nie-macie-szans-bedziecie-musieli-opuscic-nasz-kraj-niemcy-zaostrzaja-prawo-o-azylu" TargetMode="External"/><Relationship Id="rId5" Type="http://schemas.openxmlformats.org/officeDocument/2006/relationships/hyperlink" Target="https://euroislam.pl/niemcy-azyl-odrzucony-ale-mozna-zostac/" TargetMode="External"/><Relationship Id="rId4" Type="http://schemas.openxmlformats.org/officeDocument/2006/relationships/hyperlink" Target="http://pl.zuhause-im-kreis-soest.de/aufenthalt/asylsuchendeaktuell/117060100000093959.php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sz.pl/117-polityka/polityka-azylowa-w-pierwotnym-prawie-wspolnotowym" TargetMode="External"/><Relationship Id="rId3" Type="http://schemas.openxmlformats.org/officeDocument/2006/relationships/hyperlink" Target="https://udsc.gov.pl/wspolna-polityka-azylowa-ue/" TargetMode="External"/><Relationship Id="rId7" Type="http://schemas.openxmlformats.org/officeDocument/2006/relationships/hyperlink" Target="http://www.europarl.europa.eu/factsheets/pl/sheet/150/przestrzen-wolnosci-bezpieczenstwa-i-sprawiedliwosci-aspekty-ogolne" TargetMode="External"/><Relationship Id="rId2" Type="http://schemas.openxmlformats.org/officeDocument/2006/relationships/hyperlink" Target="https://www.echr.coe.int/Documents/Handbook_asylum_POL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uroparl.europa.eu/factsheets/pl/sheet/151/polityka-azylowa" TargetMode="External"/><Relationship Id="rId5" Type="http://schemas.openxmlformats.org/officeDocument/2006/relationships/hyperlink" Target="http://www.unhcr.org/pl/173-plco-robimyzapewnienie-ochrony-prawnejpolityka-azylowa-unii-europejskiej-html.html" TargetMode="External"/><Relationship Id="rId10" Type="http://schemas.openxmlformats.org/officeDocument/2006/relationships/hyperlink" Target="https://ec.europa.eu/home-affairs/sites/homeaffairs/files/e-library/docs/ceas-fact-sheets/ceas_factsheet_pl.pdf" TargetMode="External"/><Relationship Id="rId4" Type="http://schemas.openxmlformats.org/officeDocument/2006/relationships/hyperlink" Target="https://www.mswia.gov.pl/pl/wspolpraca-miedzynarod/wspolpraca-w-ramach-ue/13061,Polityka-azylowa-i-migracyjna.html" TargetMode="External"/><Relationship Id="rId9" Type="http://schemas.openxmlformats.org/officeDocument/2006/relationships/hyperlink" Target="https://www.easo.europa.eu/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ec.europa.eu/eurostat/statistics-explained/index.php?title=Asylum_statistics/pl&amp;oldid=410174" TargetMode="External"/><Relationship Id="rId3" Type="http://schemas.openxmlformats.org/officeDocument/2006/relationships/hyperlink" Target="https://wnpid.amu.edu.pl/images/stories/ssp/ssp_2008_2/027-046.pdf" TargetMode="External"/><Relationship Id="rId7" Type="http://schemas.openxmlformats.org/officeDocument/2006/relationships/hyperlink" Target="http://www.bibliotekacyfrowa.pl/Content/62933/Polski_system_azylowy.pdf" TargetMode="External"/><Relationship Id="rId12" Type="http://schemas.openxmlformats.org/officeDocument/2006/relationships/hyperlink" Target="https://www.oecd-ilibrary.org/social-issues-migration-health/international-migration-outlook_1999124x" TargetMode="External"/><Relationship Id="rId2" Type="http://schemas.openxmlformats.org/officeDocument/2006/relationships/hyperlink" Target="https://www.euractiv.pl/section/praca-i-polityka-spoleczna/news/nowa-polityka-azylowa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atolin.edu.pl/pdf/mat-rob/CEN_MatRob_17.pdf" TargetMode="External"/><Relationship Id="rId11" Type="http://schemas.openxmlformats.org/officeDocument/2006/relationships/hyperlink" Target="https://books.google.pl/books?hl=pl&amp;lr=&amp;id=K_N5DwAAQBAJ&amp;oi=fnd&amp;pg=PR3&amp;dq=asylum+european+union&amp;ots=Q9p4q9-1xo&amp;sig=KABm7Iu_NnkWeLltTOn8wDpHe4o&amp;redir_esc=y#v=onepage&amp;q=asylum%20european%20union&amp;f=false" TargetMode="External"/><Relationship Id="rId5" Type="http://schemas.openxmlformats.org/officeDocument/2006/relationships/hyperlink" Target="https://www.socialistsanddemocrats.eu/pl/policies/wsp&#243;lna-polityka-azylowa-i-imigracyjna-dla-europy" TargetMode="External"/><Relationship Id="rId10" Type="http://schemas.openxmlformats.org/officeDocument/2006/relationships/hyperlink" Target="https://books.google.pl/books?hl=pl&amp;lr=&amp;id=w6SbBQAAQBAJ&amp;oi=fnd&amp;pg=PP1&amp;dq=asylum+european+union&amp;ots=lEgvnmFBom&amp;sig=3WA8P3QUfX-Hh_lZuqtMKKiQGDw&amp;redir_esc=y#v=onepage&amp;q=asylum%20european%20union&amp;f=false" TargetMode="External"/><Relationship Id="rId4" Type="http://schemas.openxmlformats.org/officeDocument/2006/relationships/hyperlink" Target="https://www.osw.waw.pl/pl/publikacje/analizy/2018-06-06/migracyjny-problem-niemieckiej-polityki" TargetMode="External"/><Relationship Id="rId9" Type="http://schemas.openxmlformats.org/officeDocument/2006/relationships/hyperlink" Target="http://www.repozytorium.uni.wroc.pl/Content/52928/17_Pawel_Kuczma.pd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040BA9E-5F3E-E243-A7DD-585A5C53E6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6000" b="1" dirty="0"/>
              <a:t>Konspekt pracy licencjackiej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55D2670-4A18-B645-84DA-CAA6669B41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Oliwia </a:t>
            </a:r>
            <a:r>
              <a:rPr lang="pl-PL" dirty="0" err="1"/>
              <a:t>Walada</a:t>
            </a:r>
            <a:endParaRPr lang="pl-PL" dirty="0"/>
          </a:p>
          <a:p>
            <a:r>
              <a:rPr lang="pl-PL" dirty="0"/>
              <a:t>III rok studiów licencjackich</a:t>
            </a:r>
          </a:p>
          <a:p>
            <a:r>
              <a:rPr lang="pl-PL" dirty="0"/>
              <a:t>Kierunek: Globalny biznes, finanse i zarządzanie</a:t>
            </a:r>
          </a:p>
        </p:txBody>
      </p:sp>
    </p:spTree>
    <p:extLst>
      <p:ext uri="{BB962C8B-B14F-4D97-AF65-F5344CB8AC3E}">
        <p14:creationId xmlns:p14="http://schemas.microsoft.com/office/powerpoint/2010/main" val="2646577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98AC4BB-97F9-4441-B978-078C0FAF4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702527"/>
            <a:ext cx="9905998" cy="1293541"/>
          </a:xfrm>
        </p:spPr>
        <p:txBody>
          <a:bodyPr/>
          <a:lstStyle/>
          <a:p>
            <a:r>
              <a:rPr lang="pl-PL" b="1" dirty="0"/>
              <a:t>Bibliografia - Monografie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83DE75C-BD3D-6742-8C1E-E9ED7B8F8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215482"/>
            <a:ext cx="9905998" cy="5553308"/>
          </a:xfrm>
        </p:spPr>
        <p:txBody>
          <a:bodyPr>
            <a:noAutofit/>
          </a:bodyPr>
          <a:lstStyle/>
          <a:p>
            <a:pPr lvl="0"/>
            <a:r>
              <a:rPr lang="pl-PL" sz="1600" dirty="0">
                <a:effectLst/>
              </a:rPr>
              <a:t>Janusz Balicki, </a:t>
            </a:r>
            <a:r>
              <a:rPr lang="pl-PL" sz="1600" i="1" dirty="0">
                <a:effectLst/>
              </a:rPr>
              <a:t>Polityka imigracyjna i azylowa: wyzwania i dylematy, </a:t>
            </a:r>
            <a:r>
              <a:rPr lang="pl-PL" sz="1600" dirty="0">
                <a:effectLst/>
              </a:rPr>
              <a:t>2006</a:t>
            </a:r>
          </a:p>
          <a:p>
            <a:pPr lvl="0" fontAlgn="base"/>
            <a:r>
              <a:rPr lang="pl-PL" sz="1600" dirty="0">
                <a:effectLst/>
              </a:rPr>
              <a:t>Janusz Balicki, </a:t>
            </a:r>
            <a:r>
              <a:rPr lang="pl-PL" sz="1600" i="1" dirty="0">
                <a:effectLst/>
              </a:rPr>
              <a:t>Imigranci i uchodźcy w Unii Europejskiej: humanizacja polityki imigracyjnej i azylowej, </a:t>
            </a:r>
            <a:r>
              <a:rPr lang="pl-PL" sz="1600" dirty="0">
                <a:effectLst/>
              </a:rPr>
              <a:t>2012</a:t>
            </a:r>
          </a:p>
          <a:p>
            <a:pPr lvl="0" fontAlgn="base"/>
            <a:r>
              <a:rPr lang="pl-PL" sz="1600" dirty="0">
                <a:effectLst/>
              </a:rPr>
              <a:t>Remigiusz </a:t>
            </a:r>
            <a:r>
              <a:rPr lang="pl-PL" sz="1600" dirty="0" err="1">
                <a:effectLst/>
              </a:rPr>
              <a:t>Bierzanek</a:t>
            </a:r>
            <a:r>
              <a:rPr lang="pl-PL" sz="1600" dirty="0">
                <a:effectLst/>
              </a:rPr>
              <a:t>, Janusz </a:t>
            </a:r>
            <a:r>
              <a:rPr lang="pl-PL" sz="1600" dirty="0" err="1">
                <a:effectLst/>
              </a:rPr>
              <a:t>Symonides</a:t>
            </a:r>
            <a:r>
              <a:rPr lang="pl-PL" sz="1600" dirty="0">
                <a:effectLst/>
              </a:rPr>
              <a:t> </a:t>
            </a:r>
            <a:r>
              <a:rPr lang="pl-PL" sz="1600" i="1" dirty="0">
                <a:effectLst/>
              </a:rPr>
              <a:t>Prawo międzynarodowe publiczne</a:t>
            </a:r>
            <a:r>
              <a:rPr lang="pl-PL" sz="1600" dirty="0">
                <a:effectLst/>
              </a:rPr>
              <a:t>, 2005</a:t>
            </a:r>
          </a:p>
          <a:p>
            <a:pPr lvl="0" fontAlgn="base"/>
            <a:r>
              <a:rPr lang="pl-PL" sz="1600" dirty="0" err="1">
                <a:effectLst/>
              </a:rPr>
              <a:t>Elż</a:t>
            </a:r>
            <a:r>
              <a:rPr lang="de-DE" sz="1600" dirty="0" err="1">
                <a:effectLst/>
              </a:rPr>
              <a:t>bieta</a:t>
            </a:r>
            <a:r>
              <a:rPr lang="de-DE" sz="1600" dirty="0">
                <a:effectLst/>
              </a:rPr>
              <a:t> </a:t>
            </a:r>
            <a:r>
              <a:rPr lang="pl-PL" sz="1600" dirty="0">
                <a:effectLst/>
              </a:rPr>
              <a:t>Borawska-Kędzierska, </a:t>
            </a:r>
            <a:r>
              <a:rPr lang="pl-PL" sz="1600" i="1" dirty="0">
                <a:effectLst/>
              </a:rPr>
              <a:t>Polityka wizowa, azylowa i imigracyjna</a:t>
            </a:r>
            <a:r>
              <a:rPr lang="pl-PL" sz="1600" dirty="0">
                <a:effectLst/>
              </a:rPr>
              <a:t>, 2009</a:t>
            </a:r>
          </a:p>
          <a:p>
            <a:pPr lvl="0" fontAlgn="base"/>
            <a:r>
              <a:rPr lang="pl-PL" sz="1600" dirty="0">
                <a:effectLst/>
              </a:rPr>
              <a:t>Elżbieta Borawska-Kędzierska, </a:t>
            </a:r>
            <a:r>
              <a:rPr lang="pl-PL" sz="1600" i="1" dirty="0">
                <a:effectLst/>
              </a:rPr>
              <a:t>Przestrzeń wolności, bezpieczeństwa i sprawiedliwości Unii Europejskiej, </a:t>
            </a:r>
            <a:r>
              <a:rPr lang="pl-PL" sz="1600" dirty="0">
                <a:effectLst/>
              </a:rPr>
              <a:t>2009</a:t>
            </a:r>
          </a:p>
          <a:p>
            <a:pPr lvl="0"/>
            <a:r>
              <a:rPr lang="pl-PL" sz="1600" dirty="0">
                <a:effectLst/>
              </a:rPr>
              <a:t>Elżbieta Borawska-Kędzierska, </a:t>
            </a:r>
            <a:r>
              <a:rPr lang="pl-PL" sz="1600" i="1" dirty="0">
                <a:effectLst/>
              </a:rPr>
              <a:t>Zarządzanie granicami, polityka wizowa, azylowa i imigracyjna, </a:t>
            </a:r>
            <a:r>
              <a:rPr lang="pl-PL" sz="1600" dirty="0">
                <a:effectLst/>
              </a:rPr>
              <a:t>2011</a:t>
            </a:r>
          </a:p>
          <a:p>
            <a:r>
              <a:rPr lang="pl-PL" sz="1600" dirty="0">
                <a:effectLst/>
              </a:rPr>
              <a:t>K. </a:t>
            </a:r>
            <a:r>
              <a:rPr lang="pl-PL" sz="1600" dirty="0" err="1">
                <a:effectLst/>
              </a:rPr>
              <a:t>Hailbronnen</a:t>
            </a:r>
            <a:r>
              <a:rPr lang="pl-PL" sz="1600" dirty="0">
                <a:effectLst/>
              </a:rPr>
              <a:t>, </a:t>
            </a:r>
            <a:r>
              <a:rPr lang="pl-PL" sz="1600" i="1" dirty="0" err="1">
                <a:effectLst/>
              </a:rPr>
              <a:t>Immigration</a:t>
            </a:r>
            <a:r>
              <a:rPr lang="pl-PL" sz="1600" i="1" dirty="0">
                <a:effectLst/>
              </a:rPr>
              <a:t> and </a:t>
            </a:r>
            <a:r>
              <a:rPr lang="pl-PL" sz="1600" i="1" dirty="0" err="1">
                <a:effectLst/>
              </a:rPr>
              <a:t>asylum</a:t>
            </a:r>
            <a:r>
              <a:rPr lang="pl-PL" sz="1600" i="1" dirty="0">
                <a:effectLst/>
              </a:rPr>
              <a:t> law and policy of the </a:t>
            </a:r>
            <a:r>
              <a:rPr lang="pl-PL" sz="1600" i="1" dirty="0" err="1">
                <a:effectLst/>
              </a:rPr>
              <a:t>European</a:t>
            </a:r>
            <a:r>
              <a:rPr lang="pl-PL" sz="1600" i="1" dirty="0">
                <a:effectLst/>
              </a:rPr>
              <a:t> Union, 2000</a:t>
            </a:r>
          </a:p>
          <a:p>
            <a:pPr lvl="0"/>
            <a:r>
              <a:rPr lang="pl-PL" sz="1600" dirty="0">
                <a:effectLst/>
              </a:rPr>
              <a:t>Andrew </a:t>
            </a:r>
            <a:r>
              <a:rPr lang="pl-PL" sz="1600" dirty="0" err="1">
                <a:effectLst/>
              </a:rPr>
              <a:t>Geddes</a:t>
            </a:r>
            <a:r>
              <a:rPr lang="pl-PL" sz="1600" dirty="0">
                <a:effectLst/>
              </a:rPr>
              <a:t>, </a:t>
            </a:r>
            <a:r>
              <a:rPr lang="pl-PL" sz="1600" i="1" dirty="0" err="1">
                <a:effectLst/>
              </a:rPr>
              <a:t>Immigration</a:t>
            </a:r>
            <a:r>
              <a:rPr lang="pl-PL" sz="1600" i="1" dirty="0">
                <a:effectLst/>
              </a:rPr>
              <a:t> and </a:t>
            </a:r>
            <a:r>
              <a:rPr lang="pl-PL" sz="1600" i="1" dirty="0" err="1">
                <a:effectLst/>
              </a:rPr>
              <a:t>European</a:t>
            </a:r>
            <a:r>
              <a:rPr lang="pl-PL" sz="1600" i="1" dirty="0">
                <a:effectLst/>
              </a:rPr>
              <a:t> Integration: Beyond </a:t>
            </a:r>
            <a:r>
              <a:rPr lang="pl-PL" sz="1600" i="1" dirty="0" err="1">
                <a:effectLst/>
              </a:rPr>
              <a:t>Fortress</a:t>
            </a:r>
            <a:r>
              <a:rPr lang="pl-PL" sz="1600" i="1" dirty="0">
                <a:effectLst/>
              </a:rPr>
              <a:t> Europe</a:t>
            </a:r>
            <a:r>
              <a:rPr lang="pl-PL" sz="1600" dirty="0">
                <a:effectLst/>
              </a:rPr>
              <a:t>, 2008</a:t>
            </a:r>
          </a:p>
        </p:txBody>
      </p:sp>
    </p:spTree>
    <p:extLst>
      <p:ext uri="{BB962C8B-B14F-4D97-AF65-F5344CB8AC3E}">
        <p14:creationId xmlns:p14="http://schemas.microsoft.com/office/powerpoint/2010/main" val="3120865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98AC4BB-97F9-4441-B978-078C0FAF4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2166"/>
            <a:ext cx="9905998" cy="1505414"/>
          </a:xfrm>
        </p:spPr>
        <p:txBody>
          <a:bodyPr/>
          <a:lstStyle/>
          <a:p>
            <a:r>
              <a:rPr lang="pl-PL" b="1" dirty="0"/>
              <a:t>Bibliografia - Monografie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83DE75C-BD3D-6742-8C1E-E9ED7B8F8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215482"/>
            <a:ext cx="9905998" cy="5553308"/>
          </a:xfrm>
        </p:spPr>
        <p:txBody>
          <a:bodyPr>
            <a:noAutofit/>
          </a:bodyPr>
          <a:lstStyle/>
          <a:p>
            <a:r>
              <a:rPr lang="pl-PL" sz="1600" dirty="0" err="1">
                <a:effectLst/>
              </a:rPr>
              <a:t>Elspeth</a:t>
            </a:r>
            <a:r>
              <a:rPr lang="pl-PL" sz="1600" dirty="0">
                <a:effectLst/>
              </a:rPr>
              <a:t> </a:t>
            </a:r>
            <a:r>
              <a:rPr lang="pl-PL" sz="1600" dirty="0" err="1">
                <a:effectLst/>
              </a:rPr>
              <a:t>Guild</a:t>
            </a:r>
            <a:r>
              <a:rPr lang="pl-PL" sz="1600" dirty="0">
                <a:effectLst/>
              </a:rPr>
              <a:t>, </a:t>
            </a:r>
            <a:r>
              <a:rPr lang="pl-PL" sz="1600" i="1" dirty="0">
                <a:effectLst/>
              </a:rPr>
              <a:t>The Developing </a:t>
            </a:r>
            <a:r>
              <a:rPr lang="pl-PL" sz="1600" i="1" dirty="0" err="1">
                <a:effectLst/>
              </a:rPr>
              <a:t>Immigration</a:t>
            </a:r>
            <a:r>
              <a:rPr lang="pl-PL" sz="1600" i="1" dirty="0">
                <a:effectLst/>
              </a:rPr>
              <a:t> and </a:t>
            </a:r>
            <a:r>
              <a:rPr lang="pl-PL" sz="1600" i="1" dirty="0" err="1">
                <a:effectLst/>
              </a:rPr>
              <a:t>Asylum</a:t>
            </a:r>
            <a:r>
              <a:rPr lang="pl-PL" sz="1600" i="1" dirty="0">
                <a:effectLst/>
              </a:rPr>
              <a:t> </a:t>
            </a:r>
            <a:r>
              <a:rPr lang="pl-PL" sz="1600" i="1" dirty="0" err="1">
                <a:effectLst/>
              </a:rPr>
              <a:t>Policies</a:t>
            </a:r>
            <a:r>
              <a:rPr lang="pl-PL" sz="1600" i="1" dirty="0">
                <a:effectLst/>
              </a:rPr>
              <a:t> of the </a:t>
            </a:r>
            <a:r>
              <a:rPr lang="pl-PL" sz="1600" i="1" dirty="0" err="1">
                <a:effectLst/>
              </a:rPr>
              <a:t>European</a:t>
            </a:r>
            <a:r>
              <a:rPr lang="pl-PL" sz="1600" i="1" dirty="0">
                <a:effectLst/>
              </a:rPr>
              <a:t> </a:t>
            </a:r>
            <a:r>
              <a:rPr lang="pl-PL" sz="1600" i="1" dirty="0" err="1">
                <a:effectLst/>
              </a:rPr>
              <a:t>Union:Adopted</a:t>
            </a:r>
            <a:r>
              <a:rPr lang="pl-PL" sz="1600" i="1" dirty="0">
                <a:effectLst/>
              </a:rPr>
              <a:t> </a:t>
            </a:r>
            <a:r>
              <a:rPr lang="pl-PL" sz="1600" i="1" dirty="0" err="1">
                <a:effectLst/>
              </a:rPr>
              <a:t>Conventions</a:t>
            </a:r>
            <a:r>
              <a:rPr lang="pl-PL" sz="1600" i="1" dirty="0">
                <a:effectLst/>
              </a:rPr>
              <a:t>, </a:t>
            </a:r>
            <a:r>
              <a:rPr lang="pl-PL" sz="1600" i="1" dirty="0" err="1">
                <a:effectLst/>
              </a:rPr>
              <a:t>Resolutions</a:t>
            </a:r>
            <a:r>
              <a:rPr lang="pl-PL" sz="1600" i="1" dirty="0">
                <a:effectLst/>
              </a:rPr>
              <a:t>, </a:t>
            </a:r>
            <a:r>
              <a:rPr lang="pl-PL" sz="1600" i="1" dirty="0" err="1">
                <a:effectLst/>
              </a:rPr>
              <a:t>Recommendations</a:t>
            </a:r>
            <a:r>
              <a:rPr lang="pl-PL" sz="1600" i="1" dirty="0">
                <a:effectLst/>
              </a:rPr>
              <a:t>, </a:t>
            </a:r>
            <a:r>
              <a:rPr lang="pl-PL" sz="1600" i="1" dirty="0" err="1">
                <a:effectLst/>
              </a:rPr>
              <a:t>Decisions</a:t>
            </a:r>
            <a:r>
              <a:rPr lang="pl-PL" sz="1600" i="1" dirty="0">
                <a:effectLst/>
              </a:rPr>
              <a:t> and </a:t>
            </a:r>
            <a:r>
              <a:rPr lang="pl-PL" sz="1600" i="1" dirty="0" err="1">
                <a:effectLst/>
              </a:rPr>
              <a:t>Conclusions</a:t>
            </a:r>
            <a:r>
              <a:rPr lang="pl-PL" sz="1600" i="1" dirty="0">
                <a:effectLst/>
              </a:rPr>
              <a:t>, 1996</a:t>
            </a:r>
          </a:p>
          <a:p>
            <a:pPr lvl="0" fontAlgn="base"/>
            <a:r>
              <a:rPr lang="pl-PL" sz="1600" dirty="0">
                <a:effectLst/>
              </a:rPr>
              <a:t>Ireneusz </a:t>
            </a:r>
            <a:r>
              <a:rPr lang="pl-PL" sz="1600" dirty="0" err="1">
                <a:effectLst/>
              </a:rPr>
              <a:t>Kolowca</a:t>
            </a:r>
            <a:r>
              <a:rPr lang="pl-PL" sz="1600" dirty="0">
                <a:effectLst/>
              </a:rPr>
              <a:t>, Katarzyna Strąk, </a:t>
            </a:r>
            <a:r>
              <a:rPr lang="pl-PL" sz="1600" i="1" dirty="0">
                <a:effectLst/>
              </a:rPr>
              <a:t>Polityka wizowa, azylowa i imigracyjna, </a:t>
            </a:r>
            <a:r>
              <a:rPr lang="pl-PL" sz="1600" dirty="0">
                <a:effectLst/>
              </a:rPr>
              <a:t>2009</a:t>
            </a:r>
          </a:p>
          <a:p>
            <a:pPr lvl="0" fontAlgn="base"/>
            <a:r>
              <a:rPr lang="pl-PL" sz="1600" dirty="0">
                <a:effectLst/>
              </a:rPr>
              <a:t>Anna M. Kosińska, </a:t>
            </a:r>
            <a:r>
              <a:rPr lang="pl-PL" sz="1600" i="1" dirty="0">
                <a:effectLst/>
              </a:rPr>
              <a:t>W obliczu kryzysu: przyszłość polityki azylowej i migracyjnej Unii Europejskiej, </a:t>
            </a:r>
            <a:r>
              <a:rPr lang="pl-PL" sz="1600" dirty="0">
                <a:effectLst/>
              </a:rPr>
              <a:t>2017</a:t>
            </a:r>
          </a:p>
          <a:p>
            <a:pPr lvl="0"/>
            <a:r>
              <a:rPr lang="pl-PL" sz="1600" dirty="0">
                <a:effectLst/>
              </a:rPr>
              <a:t>Krzysztof </a:t>
            </a:r>
            <a:r>
              <a:rPr lang="pl-PL" sz="1600" dirty="0" err="1">
                <a:effectLst/>
              </a:rPr>
              <a:t>Nowaczek</a:t>
            </a:r>
            <a:r>
              <a:rPr lang="pl-PL" sz="1600" dirty="0">
                <a:effectLst/>
              </a:rPr>
              <a:t>, </a:t>
            </a:r>
            <a:r>
              <a:rPr lang="pl-PL" sz="1600" i="1" dirty="0">
                <a:effectLst/>
              </a:rPr>
              <a:t>Polityka Unii Europejskiej wobec procesów imigracyjnych, </a:t>
            </a:r>
            <a:r>
              <a:rPr lang="pl-PL" sz="1600" dirty="0">
                <a:effectLst/>
              </a:rPr>
              <a:t>2004</a:t>
            </a:r>
          </a:p>
          <a:p>
            <a:pPr lvl="0"/>
            <a:r>
              <a:rPr lang="pl-PL" sz="1600" dirty="0" err="1">
                <a:effectLst/>
              </a:rPr>
              <a:t>Demetrios</a:t>
            </a:r>
            <a:r>
              <a:rPr lang="pl-PL" sz="1600" dirty="0">
                <a:effectLst/>
              </a:rPr>
              <a:t> G. </a:t>
            </a:r>
            <a:r>
              <a:rPr lang="pl-PL" sz="1600" dirty="0" err="1">
                <a:effectLst/>
              </a:rPr>
              <a:t>Papademetriou</a:t>
            </a:r>
            <a:r>
              <a:rPr lang="pl-PL" sz="1600" dirty="0">
                <a:effectLst/>
              </a:rPr>
              <a:t>, </a:t>
            </a:r>
            <a:r>
              <a:rPr lang="pl-PL" sz="1600" i="1" dirty="0" err="1">
                <a:effectLst/>
              </a:rPr>
              <a:t>Coming</a:t>
            </a:r>
            <a:r>
              <a:rPr lang="pl-PL" sz="1600" i="1" dirty="0">
                <a:effectLst/>
              </a:rPr>
              <a:t> </a:t>
            </a:r>
            <a:r>
              <a:rPr lang="pl-PL" sz="1600" i="1" dirty="0" err="1">
                <a:effectLst/>
              </a:rPr>
              <a:t>Together</a:t>
            </a:r>
            <a:r>
              <a:rPr lang="pl-PL" sz="1600" i="1" dirty="0">
                <a:effectLst/>
              </a:rPr>
              <a:t> </a:t>
            </a:r>
            <a:r>
              <a:rPr lang="pl-PL" sz="1600" i="1" dirty="0" err="1">
                <a:effectLst/>
              </a:rPr>
              <a:t>or</a:t>
            </a:r>
            <a:r>
              <a:rPr lang="pl-PL" sz="1600" i="1" dirty="0">
                <a:effectLst/>
              </a:rPr>
              <a:t> </a:t>
            </a:r>
            <a:r>
              <a:rPr lang="pl-PL" sz="1600" i="1" dirty="0" err="1">
                <a:effectLst/>
              </a:rPr>
              <a:t>Pulling</a:t>
            </a:r>
            <a:r>
              <a:rPr lang="pl-PL" sz="1600" i="1" dirty="0">
                <a:effectLst/>
              </a:rPr>
              <a:t> </a:t>
            </a:r>
            <a:r>
              <a:rPr lang="pl-PL" sz="1600" i="1" dirty="0" err="1">
                <a:effectLst/>
              </a:rPr>
              <a:t>Apart</a:t>
            </a:r>
            <a:r>
              <a:rPr lang="pl-PL" sz="1600" i="1" dirty="0">
                <a:effectLst/>
              </a:rPr>
              <a:t>?: The </a:t>
            </a:r>
            <a:r>
              <a:rPr lang="pl-PL" sz="1600" i="1" dirty="0" err="1">
                <a:effectLst/>
              </a:rPr>
              <a:t>European</a:t>
            </a:r>
            <a:r>
              <a:rPr lang="pl-PL" sz="1600" i="1" dirty="0">
                <a:effectLst/>
              </a:rPr>
              <a:t> </a:t>
            </a:r>
            <a:r>
              <a:rPr lang="pl-PL" sz="1600" i="1" dirty="0" err="1">
                <a:effectLst/>
              </a:rPr>
              <a:t>Union's</a:t>
            </a:r>
            <a:r>
              <a:rPr lang="pl-PL" sz="1600" i="1" dirty="0">
                <a:effectLst/>
              </a:rPr>
              <a:t> </a:t>
            </a:r>
            <a:r>
              <a:rPr lang="pl-PL" sz="1600" i="1" dirty="0" err="1">
                <a:effectLst/>
              </a:rPr>
              <a:t>Struggle</a:t>
            </a:r>
            <a:r>
              <a:rPr lang="pl-PL" sz="1600" i="1" dirty="0">
                <a:effectLst/>
              </a:rPr>
              <a:t> with </a:t>
            </a:r>
            <a:r>
              <a:rPr lang="pl-PL" sz="1600" i="1" dirty="0" err="1">
                <a:effectLst/>
              </a:rPr>
              <a:t>Immigration</a:t>
            </a:r>
            <a:r>
              <a:rPr lang="pl-PL" sz="1600" i="1" dirty="0">
                <a:effectLst/>
              </a:rPr>
              <a:t> and </a:t>
            </a:r>
            <a:r>
              <a:rPr lang="pl-PL" sz="1600" i="1" dirty="0" err="1">
                <a:effectLst/>
              </a:rPr>
              <a:t>Asylum</a:t>
            </a:r>
            <a:r>
              <a:rPr lang="pl-PL" sz="1600" i="1" dirty="0">
                <a:effectLst/>
              </a:rPr>
              <a:t>, </a:t>
            </a:r>
            <a:r>
              <a:rPr lang="pl-PL" sz="1600" dirty="0">
                <a:effectLst/>
              </a:rPr>
              <a:t>1996</a:t>
            </a:r>
          </a:p>
          <a:p>
            <a:r>
              <a:rPr lang="en-US" sz="1600" dirty="0">
                <a:effectLst/>
              </a:rPr>
              <a:t>Izabela </a:t>
            </a:r>
            <a:r>
              <a:rPr lang="en-US" sz="1600" dirty="0" err="1">
                <a:effectLst/>
              </a:rPr>
              <a:t>Wróbel</a:t>
            </a:r>
            <a:r>
              <a:rPr lang="en-US" sz="1600" dirty="0">
                <a:effectLst/>
              </a:rPr>
              <a:t>, </a:t>
            </a:r>
            <a:r>
              <a:rPr lang="en-US" sz="1600" i="1" dirty="0">
                <a:effectLst/>
              </a:rPr>
              <a:t>Status </a:t>
            </a:r>
            <a:r>
              <a:rPr lang="en-US" sz="1600" i="1" dirty="0" err="1">
                <a:effectLst/>
              </a:rPr>
              <a:t>prawny</a:t>
            </a:r>
            <a:r>
              <a:rPr lang="en-US" sz="1600" i="1" dirty="0">
                <a:effectLst/>
              </a:rPr>
              <a:t> </a:t>
            </a:r>
            <a:r>
              <a:rPr lang="en-US" sz="1600" i="1" dirty="0" err="1">
                <a:effectLst/>
              </a:rPr>
              <a:t>obywatela</a:t>
            </a:r>
            <a:r>
              <a:rPr lang="en-US" sz="1600" i="1" dirty="0">
                <a:effectLst/>
              </a:rPr>
              <a:t> </a:t>
            </a:r>
            <a:r>
              <a:rPr lang="en-US" sz="1600" i="1" dirty="0" err="1">
                <a:effectLst/>
              </a:rPr>
              <a:t>państwa</a:t>
            </a:r>
            <a:r>
              <a:rPr lang="en-US" sz="1600" i="1" dirty="0">
                <a:effectLst/>
              </a:rPr>
              <a:t> </a:t>
            </a:r>
            <a:r>
              <a:rPr lang="en-US" sz="1600" i="1" dirty="0" err="1">
                <a:effectLst/>
              </a:rPr>
              <a:t>trzeciego</a:t>
            </a:r>
            <a:r>
              <a:rPr lang="en-US" sz="1600" i="1" dirty="0">
                <a:effectLst/>
              </a:rPr>
              <a:t> w </a:t>
            </a:r>
            <a:r>
              <a:rPr lang="en-US" sz="1600" i="1" dirty="0" err="1">
                <a:effectLst/>
              </a:rPr>
              <a:t>Unii</a:t>
            </a:r>
            <a:r>
              <a:rPr lang="en-US" sz="1600" i="1" dirty="0">
                <a:effectLst/>
              </a:rPr>
              <a:t> </a:t>
            </a:r>
            <a:r>
              <a:rPr lang="en-US" sz="1600" i="1" dirty="0" err="1">
                <a:effectLst/>
              </a:rPr>
              <a:t>Europejskiej</a:t>
            </a:r>
            <a:r>
              <a:rPr lang="en-US" sz="1600" i="1" dirty="0">
                <a:effectLst/>
              </a:rPr>
              <a:t>, </a:t>
            </a:r>
            <a:r>
              <a:rPr lang="en-US" sz="1600" dirty="0">
                <a:effectLst/>
              </a:rPr>
              <a:t>2007</a:t>
            </a:r>
            <a:endParaRPr lang="pl-PL" sz="1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32671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E5A89CF-650C-7A45-88A4-2C873E6F3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Bibliografia – artykuły internetowe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1327741-B0B2-A54B-A9D9-15324B66ED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241395"/>
            <a:ext cx="9905998" cy="3735659"/>
          </a:xfrm>
        </p:spPr>
        <p:txBody>
          <a:bodyPr>
            <a:normAutofit lnSpcReduction="10000"/>
          </a:bodyPr>
          <a:lstStyle/>
          <a:p>
            <a:pPr lvl="0"/>
            <a:r>
              <a:rPr lang="pl-PL" sz="1600" i="1" dirty="0">
                <a:effectLst/>
              </a:rPr>
              <a:t>Wielki konflikt w łonie partii </a:t>
            </a:r>
            <a:r>
              <a:rPr lang="pl-PL" sz="1600" i="1" dirty="0" err="1">
                <a:effectLst/>
              </a:rPr>
              <a:t>Angeli</a:t>
            </a:r>
            <a:r>
              <a:rPr lang="pl-PL" sz="1600" i="1" dirty="0">
                <a:effectLst/>
              </a:rPr>
              <a:t> Merkel. Powód? Polityka azylowa</a:t>
            </a:r>
            <a:r>
              <a:rPr lang="pl-PL" sz="1600" dirty="0">
                <a:effectLst/>
              </a:rPr>
              <a:t>, </a:t>
            </a:r>
            <a:r>
              <a:rPr lang="pl-PL" sz="1600" u="sng" dirty="0">
                <a:effectLst/>
                <a:hlinkClick r:id="rId2"/>
              </a:rPr>
              <a:t>https://forsal.pl/artykuly/1138840,wielki-konflikt-w-lonie-partii-angeli-merkel-powod-polityka-azylowa.html</a:t>
            </a:r>
            <a:endParaRPr lang="pl-PL" sz="1600" dirty="0">
              <a:effectLst/>
            </a:endParaRPr>
          </a:p>
          <a:p>
            <a:pPr lvl="0"/>
            <a:r>
              <a:rPr lang="pl-PL" sz="1600" i="1" dirty="0">
                <a:effectLst/>
              </a:rPr>
              <a:t>Wspólna polityka azylowa</a:t>
            </a:r>
            <a:r>
              <a:rPr lang="pl-PL" sz="1600" dirty="0">
                <a:effectLst/>
              </a:rPr>
              <a:t>, </a:t>
            </a:r>
            <a:r>
              <a:rPr lang="pl-PL" sz="1600" u="sng" dirty="0">
                <a:effectLst/>
                <a:hlinkClick r:id="rId3"/>
              </a:rPr>
              <a:t>https://www.eastbook.eu/2013/06/21/wspolna-polityka-azylowa/</a:t>
            </a:r>
            <a:endParaRPr lang="pl-PL" sz="1600" dirty="0">
              <a:effectLst/>
            </a:endParaRPr>
          </a:p>
          <a:p>
            <a:pPr lvl="0"/>
            <a:r>
              <a:rPr lang="pl-PL" sz="1600" i="1" dirty="0">
                <a:effectLst/>
              </a:rPr>
              <a:t>Kto ma największe szanse na azyl w Niemczech? </a:t>
            </a:r>
            <a:r>
              <a:rPr lang="pl-PL" sz="1600" dirty="0" err="1">
                <a:effectLst/>
              </a:rPr>
              <a:t>https</a:t>
            </a:r>
            <a:r>
              <a:rPr lang="pl-PL" sz="1600" dirty="0">
                <a:effectLst/>
              </a:rPr>
              <a:t>://</a:t>
            </a:r>
            <a:r>
              <a:rPr lang="pl-PL" sz="1600" dirty="0" err="1">
                <a:effectLst/>
              </a:rPr>
              <a:t>www.dw.com</a:t>
            </a:r>
            <a:r>
              <a:rPr lang="pl-PL" sz="1600" dirty="0">
                <a:effectLst/>
              </a:rPr>
              <a:t>/</a:t>
            </a:r>
            <a:r>
              <a:rPr lang="pl-PL" sz="1600" dirty="0" err="1">
                <a:effectLst/>
              </a:rPr>
              <a:t>pl</a:t>
            </a:r>
            <a:r>
              <a:rPr lang="pl-PL" sz="1600" dirty="0">
                <a:effectLst/>
              </a:rPr>
              <a:t>/kto-ma-największe-szanse-na-azyl-w-</a:t>
            </a:r>
            <a:r>
              <a:rPr lang="pl-PL" sz="1600" dirty="0" err="1">
                <a:effectLst/>
              </a:rPr>
              <a:t>niemczech</a:t>
            </a:r>
            <a:r>
              <a:rPr lang="pl-PL" sz="1600" dirty="0">
                <a:effectLst/>
              </a:rPr>
              <a:t>/a-18709337</a:t>
            </a:r>
          </a:p>
          <a:p>
            <a:pPr lvl="0"/>
            <a:r>
              <a:rPr lang="pl-PL" sz="1600" i="1" dirty="0">
                <a:effectLst/>
              </a:rPr>
              <a:t>Wniosek o azyl</a:t>
            </a:r>
            <a:r>
              <a:rPr lang="pl-PL" sz="1600" dirty="0">
                <a:effectLst/>
              </a:rPr>
              <a:t>, </a:t>
            </a:r>
            <a:r>
              <a:rPr lang="pl-PL" sz="1600" u="sng" dirty="0">
                <a:effectLst/>
                <a:hlinkClick r:id="rId4"/>
              </a:rPr>
              <a:t>http://pl.zuhause-im-kreis-soest.de/aufenthalt/asylsuchendeaktuell/117060100000093959.php</a:t>
            </a:r>
            <a:endParaRPr lang="pl-PL" sz="1600" dirty="0">
              <a:effectLst/>
            </a:endParaRPr>
          </a:p>
          <a:p>
            <a:pPr lvl="0"/>
            <a:r>
              <a:rPr lang="pl-PL" sz="1600" i="1" dirty="0">
                <a:effectLst/>
              </a:rPr>
              <a:t>Niemcy: azyl odrzucony, ale może zostać</a:t>
            </a:r>
            <a:r>
              <a:rPr lang="pl-PL" sz="1600" dirty="0">
                <a:effectLst/>
              </a:rPr>
              <a:t>, </a:t>
            </a:r>
            <a:r>
              <a:rPr lang="pl-PL" sz="1600" u="sng" dirty="0">
                <a:effectLst/>
                <a:hlinkClick r:id="rId5"/>
              </a:rPr>
              <a:t>https://euroislam.pl/niemcy-azyl-odrzucony-ale-mozna-zostac/</a:t>
            </a:r>
            <a:endParaRPr lang="pl-PL" sz="1600" dirty="0">
              <a:effectLst/>
            </a:endParaRPr>
          </a:p>
          <a:p>
            <a:pPr lvl="0"/>
            <a:r>
              <a:rPr lang="pl-PL" sz="1600" i="1" dirty="0">
                <a:effectLst/>
              </a:rPr>
              <a:t>„Nie przyjeżdżajcie, nie macie szans, będziecie musieli opuścić nasz kraj”. Niemcy zaostrzają prawo o azylu,</a:t>
            </a:r>
            <a:r>
              <a:rPr lang="pl-PL" sz="1600" dirty="0">
                <a:effectLst/>
              </a:rPr>
              <a:t> </a:t>
            </a:r>
            <a:r>
              <a:rPr lang="pl-PL" sz="1600" u="sng" dirty="0">
                <a:effectLst/>
                <a:hlinkClick r:id="rId6"/>
              </a:rPr>
              <a:t>https://www.tvp.info/21874826/nie-przyjezdzajcie-nie-macie-szans-bedziecie-musieli-opuscic-nasz-kraj-niemcy-zaostrzaja-prawo-o-azylu</a:t>
            </a:r>
            <a:endParaRPr lang="pl-PL" sz="1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010036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A6F6597-9EE6-CD41-8361-792C1B7D6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Bibliografia – Inne Źródła internetowe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4A4B15-15BE-8047-9C8B-DC85FECCD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152185"/>
            <a:ext cx="9905998" cy="4404732"/>
          </a:xfrm>
        </p:spPr>
        <p:txBody>
          <a:bodyPr>
            <a:normAutofit fontScale="92500"/>
          </a:bodyPr>
          <a:lstStyle/>
          <a:p>
            <a:pPr lvl="0"/>
            <a:r>
              <a:rPr lang="pl-PL" sz="1400" dirty="0">
                <a:effectLst/>
              </a:rPr>
              <a:t>Podręcznik europejskiego prawa dotyczącego azylu, granic i imigracji, </a:t>
            </a:r>
            <a:r>
              <a:rPr lang="pl-PL" sz="1400" u="sng" dirty="0">
                <a:effectLst/>
                <a:hlinkClick r:id="rId2"/>
              </a:rPr>
              <a:t>https://www.echr.coe.int/Documents/Handbook_asylum_POL.pdf</a:t>
            </a:r>
            <a:r>
              <a:rPr lang="pl-PL" sz="1400" dirty="0">
                <a:effectLst/>
              </a:rPr>
              <a:t> , 2014 </a:t>
            </a:r>
          </a:p>
          <a:p>
            <a:pPr lvl="0" fontAlgn="base"/>
            <a:r>
              <a:rPr lang="pl-PL" sz="1400" dirty="0">
                <a:effectLst/>
              </a:rPr>
              <a:t>Wspólna polityka azylowa UE, Urząd do spraw Cudzoziemców, </a:t>
            </a:r>
            <a:r>
              <a:rPr lang="pl-PL" sz="1400" u="sng" dirty="0">
                <a:effectLst/>
                <a:hlinkClick r:id="rId3"/>
              </a:rPr>
              <a:t>https://udsc.gov.pl/wspolna-polityka-azylowa-ue/</a:t>
            </a:r>
            <a:r>
              <a:rPr lang="pl-PL" sz="1400" dirty="0">
                <a:effectLst/>
              </a:rPr>
              <a:t> , 2015</a:t>
            </a:r>
          </a:p>
          <a:p>
            <a:pPr lvl="0" fontAlgn="base"/>
            <a:r>
              <a:rPr lang="pl-PL" sz="1400" dirty="0">
                <a:effectLst/>
              </a:rPr>
              <a:t>Polityka azylowa i migracyjna, Ministerstwo Spraw Wewnętrznych i Administracji, </a:t>
            </a:r>
            <a:r>
              <a:rPr lang="pl-PL" sz="1400" u="sng" dirty="0">
                <a:effectLst/>
                <a:hlinkClick r:id="rId4"/>
              </a:rPr>
              <a:t>https://www.mswia.gov.pl/pl/wspolpraca-miedzynarod/wspolpraca-w-ramach-ue/13061,Polityka-azylowa-i-migracyjna.html</a:t>
            </a:r>
            <a:endParaRPr lang="pl-PL" sz="1400" dirty="0">
              <a:effectLst/>
            </a:endParaRPr>
          </a:p>
          <a:p>
            <a:pPr lvl="0" fontAlgn="base"/>
            <a:r>
              <a:rPr lang="pl-PL" sz="1400" dirty="0">
                <a:effectLst/>
              </a:rPr>
              <a:t>Polityka azylowa Unii </a:t>
            </a:r>
            <a:r>
              <a:rPr lang="pl-PL" sz="1400" dirty="0" err="1">
                <a:effectLst/>
              </a:rPr>
              <a:t>Europejskiej|Azyl</a:t>
            </a:r>
            <a:r>
              <a:rPr lang="pl-PL" sz="1400" dirty="0">
                <a:effectLst/>
              </a:rPr>
              <a:t> na terenie UE, The UN </a:t>
            </a:r>
            <a:r>
              <a:rPr lang="pl-PL" sz="1400" dirty="0" err="1">
                <a:effectLst/>
              </a:rPr>
              <a:t>Refugee</a:t>
            </a:r>
            <a:r>
              <a:rPr lang="pl-PL" sz="1400" dirty="0">
                <a:effectLst/>
              </a:rPr>
              <a:t> </a:t>
            </a:r>
            <a:r>
              <a:rPr lang="pl-PL" sz="1400" dirty="0" err="1">
                <a:effectLst/>
              </a:rPr>
              <a:t>Agency</a:t>
            </a:r>
            <a:r>
              <a:rPr lang="pl-PL" sz="1400" dirty="0">
                <a:effectLst/>
              </a:rPr>
              <a:t>, </a:t>
            </a:r>
            <a:r>
              <a:rPr lang="pl-PL" sz="1400" u="sng" dirty="0">
                <a:effectLst/>
                <a:hlinkClick r:id="rId5"/>
              </a:rPr>
              <a:t>http://www.unhcr.org/pl/173-plco-robimyzapewnienie-ochrony-prawnejpolityka-azylowa-unii-europejskiej-html.html</a:t>
            </a:r>
            <a:r>
              <a:rPr lang="pl-PL" sz="1400" dirty="0">
                <a:effectLst/>
              </a:rPr>
              <a:t> , 2016</a:t>
            </a:r>
          </a:p>
          <a:p>
            <a:pPr lvl="0" fontAlgn="base"/>
            <a:r>
              <a:rPr lang="pl-PL" sz="1400" dirty="0">
                <a:effectLst/>
              </a:rPr>
              <a:t>Polityka azylowa, </a:t>
            </a:r>
            <a:r>
              <a:rPr lang="pl-PL" sz="1400" u="sng" dirty="0">
                <a:effectLst/>
                <a:hlinkClick r:id="rId6"/>
              </a:rPr>
              <a:t>http://www.europarl.europa.eu/factsheets/pl/sheet/151/polityka-azylowa</a:t>
            </a:r>
            <a:r>
              <a:rPr lang="pl-PL" sz="1400" dirty="0">
                <a:effectLst/>
              </a:rPr>
              <a:t> , 2018 </a:t>
            </a:r>
          </a:p>
          <a:p>
            <a:pPr lvl="0" fontAlgn="base"/>
            <a:r>
              <a:rPr lang="pl-PL" sz="1400" dirty="0">
                <a:effectLst/>
              </a:rPr>
              <a:t>Przestrzeń wolności, bezpieczeństwa i sprawiedliwości – aspekty ogólne </a:t>
            </a:r>
            <a:r>
              <a:rPr lang="pl-PL" sz="1400" u="sng" dirty="0">
                <a:effectLst/>
                <a:hlinkClick r:id="rId7"/>
              </a:rPr>
              <a:t>http://www.europarl.europa.eu/factsheets/pl/sheet/150/przestrzen-wolnosci-bezpieczenstwa-i-sprawiedliwosci-aspekty-ogolne</a:t>
            </a:r>
            <a:endParaRPr lang="pl-PL" sz="1400" dirty="0">
              <a:effectLst/>
            </a:endParaRPr>
          </a:p>
          <a:p>
            <a:pPr lvl="0" fontAlgn="base"/>
            <a:r>
              <a:rPr lang="pl-PL" sz="1400" dirty="0">
                <a:effectLst/>
              </a:rPr>
              <a:t>Polityka azylowa w pierwotnym prawie wspólnotowym </a:t>
            </a:r>
            <a:r>
              <a:rPr lang="pl-PL" sz="1400" u="sng" dirty="0">
                <a:effectLst/>
                <a:hlinkClick r:id="rId8"/>
              </a:rPr>
              <a:t>http://www.psz.pl/117-polityka/polityka-azylowa-w-pierwotnym-prawie-wspolnotowym</a:t>
            </a:r>
            <a:endParaRPr lang="pl-PL" sz="1400" dirty="0">
              <a:effectLst/>
            </a:endParaRPr>
          </a:p>
          <a:p>
            <a:pPr lvl="0" fontAlgn="base"/>
            <a:r>
              <a:rPr lang="en-US" sz="1400" dirty="0">
                <a:effectLst/>
              </a:rPr>
              <a:t>European Asylum Support Office, </a:t>
            </a:r>
            <a:r>
              <a:rPr lang="en-US" sz="1400" u="sng" dirty="0">
                <a:effectLst/>
                <a:hlinkClick r:id="rId9"/>
              </a:rPr>
              <a:t>https://www.easo.europa.eu</a:t>
            </a:r>
            <a:endParaRPr lang="pl-PL" sz="1400" dirty="0">
              <a:effectLst/>
            </a:endParaRPr>
          </a:p>
          <a:p>
            <a:pPr lvl="0" fontAlgn="base"/>
            <a:r>
              <a:rPr lang="pl-PL" sz="1400" dirty="0">
                <a:effectLst/>
              </a:rPr>
              <a:t>Wspólny Europejski System Azylowy, </a:t>
            </a:r>
            <a:r>
              <a:rPr lang="pl-PL" sz="1400" u="sng" dirty="0">
                <a:effectLst/>
                <a:hlinkClick r:id="rId10"/>
              </a:rPr>
              <a:t>https://ec.europa.eu/home-affairs/sites/homeaffairs/files/e-library/docs/ceas-fact-sheets/ceas_factsheet_pl.pdf</a:t>
            </a:r>
            <a:endParaRPr lang="pl-PL" sz="1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179257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A6F6597-9EE6-CD41-8361-792C1B7D6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453483"/>
            <a:ext cx="9905998" cy="1905000"/>
          </a:xfrm>
        </p:spPr>
        <p:txBody>
          <a:bodyPr/>
          <a:lstStyle/>
          <a:p>
            <a:r>
              <a:rPr lang="pl-PL" b="1" dirty="0"/>
              <a:t>Bibliografia – Inne Źródła internetowe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4A4B15-15BE-8047-9C8B-DC85FECCD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672683"/>
            <a:ext cx="9905998" cy="5062654"/>
          </a:xfrm>
        </p:spPr>
        <p:txBody>
          <a:bodyPr>
            <a:normAutofit fontScale="92500"/>
          </a:bodyPr>
          <a:lstStyle/>
          <a:p>
            <a:pPr lvl="0" fontAlgn="base"/>
            <a:r>
              <a:rPr lang="pl-PL" sz="1200" dirty="0">
                <a:effectLst/>
              </a:rPr>
              <a:t>Nowa polityka azylowa, </a:t>
            </a:r>
            <a:r>
              <a:rPr lang="pl-PL" sz="1200" u="sng" dirty="0">
                <a:effectLst/>
                <a:hlinkClick r:id="rId2"/>
              </a:rPr>
              <a:t>https://www.euractiv.pl/section/praca-i-polityka-spoleczna/news/nowa-polityka-azylowa/</a:t>
            </a:r>
            <a:endParaRPr lang="pl-PL" sz="1200" dirty="0">
              <a:effectLst/>
            </a:endParaRPr>
          </a:p>
          <a:p>
            <a:pPr lvl="0" fontAlgn="base"/>
            <a:r>
              <a:rPr lang="pl-PL" sz="1200" dirty="0">
                <a:effectLst/>
              </a:rPr>
              <a:t>Polska polityka azylowa. Ujęcie prawno-instytucjonalne, </a:t>
            </a:r>
            <a:r>
              <a:rPr lang="pl-PL" sz="1200" dirty="0">
                <a:effectLst/>
                <a:hlinkClick r:id="rId3"/>
              </a:rPr>
              <a:t>https://wnpid.amu.edu.pl/images/stories/ssp/ssp_2008_2/027-046.pdf</a:t>
            </a:r>
            <a:endParaRPr lang="pl-PL" sz="1200" dirty="0">
              <a:effectLst/>
            </a:endParaRPr>
          </a:p>
          <a:p>
            <a:pPr lvl="0" fontAlgn="base"/>
            <a:r>
              <a:rPr lang="pl-PL" sz="1200" dirty="0">
                <a:effectLst/>
              </a:rPr>
              <a:t>Migracyjny problem niemieckiej polityki, </a:t>
            </a:r>
            <a:r>
              <a:rPr lang="pl-PL" sz="1200" u="sng" dirty="0">
                <a:effectLst/>
                <a:hlinkClick r:id="rId4"/>
              </a:rPr>
              <a:t>https://www.osw.waw.pl/pl/publikacje/analizy/2018-06-06/migracyjny-problem-niemieckiej-polityki</a:t>
            </a:r>
            <a:endParaRPr lang="pl-PL" sz="1200" dirty="0">
              <a:effectLst/>
            </a:endParaRPr>
          </a:p>
          <a:p>
            <a:pPr lvl="0" fontAlgn="base"/>
            <a:r>
              <a:rPr lang="pl-PL" sz="1200" dirty="0">
                <a:effectLst/>
              </a:rPr>
              <a:t>Wspólna polityka azylowa i imigracyjna dla Europy, </a:t>
            </a:r>
            <a:r>
              <a:rPr lang="pl-PL" sz="1200" u="sng" dirty="0">
                <a:effectLst/>
                <a:hlinkClick r:id="rId5"/>
              </a:rPr>
              <a:t>https://www.socialistsanddemocrats.eu/pl/policies/wspólna-polityka-azylowa-i-imigracyjna-dla-europy</a:t>
            </a:r>
            <a:endParaRPr lang="pl-PL" sz="1200" dirty="0">
              <a:effectLst/>
            </a:endParaRPr>
          </a:p>
          <a:p>
            <a:pPr lvl="0" fontAlgn="base"/>
            <a:r>
              <a:rPr lang="pl-PL" sz="1200" dirty="0" err="1">
                <a:effectLst/>
              </a:rPr>
              <a:t>Wspólny</a:t>
            </a:r>
            <a:r>
              <a:rPr lang="pl-PL" sz="1200" dirty="0">
                <a:effectLst/>
              </a:rPr>
              <a:t> europejski system azylowy – stan obecny i perspektywy rozwoju, </a:t>
            </a:r>
            <a:r>
              <a:rPr lang="pl-PL" sz="1200" u="sng" dirty="0">
                <a:effectLst/>
                <a:hlinkClick r:id="rId6"/>
              </a:rPr>
              <a:t>http://www.natolin.edu.pl/pdf/mat-rob/CEN_MatRob_17.pdf</a:t>
            </a:r>
            <a:endParaRPr lang="pl-PL" sz="1200" dirty="0">
              <a:effectLst/>
            </a:endParaRPr>
          </a:p>
          <a:p>
            <a:pPr lvl="0" fontAlgn="base"/>
            <a:r>
              <a:rPr lang="pl-PL" sz="1200" dirty="0">
                <a:effectLst/>
              </a:rPr>
              <a:t>Barbara Kowalczyk, </a:t>
            </a:r>
            <a:r>
              <a:rPr lang="pl-PL" sz="1200" i="1" dirty="0">
                <a:effectLst/>
              </a:rPr>
              <a:t>Polski system azylowy</a:t>
            </a:r>
            <a:r>
              <a:rPr lang="pl-PL" sz="1200" dirty="0">
                <a:effectLst/>
              </a:rPr>
              <a:t>, </a:t>
            </a:r>
            <a:r>
              <a:rPr lang="pl-PL" sz="1200" u="sng" dirty="0">
                <a:effectLst/>
                <a:hlinkClick r:id="rId7"/>
              </a:rPr>
              <a:t>http://www.bibliotekacyfrowa.pl/Content/62933/Polski_system_azylowy.pdf</a:t>
            </a:r>
            <a:endParaRPr lang="pl-PL" sz="1200" dirty="0">
              <a:effectLst/>
            </a:endParaRPr>
          </a:p>
          <a:p>
            <a:pPr lvl="0" fontAlgn="base"/>
            <a:r>
              <a:rPr lang="pl-PL" sz="1200" dirty="0">
                <a:effectLst/>
              </a:rPr>
              <a:t>Procedura azylowa, </a:t>
            </a:r>
            <a:r>
              <a:rPr lang="pl-PL" sz="1200" u="sng" dirty="0">
                <a:effectLst/>
                <a:hlinkClick r:id="rId7"/>
              </a:rPr>
              <a:t>http://www.bibliotekacyfrowa.pl/Content/62933/Polski_system_azylowy.pdf</a:t>
            </a:r>
            <a:endParaRPr lang="pl-PL" sz="1200" dirty="0">
              <a:effectLst/>
            </a:endParaRPr>
          </a:p>
          <a:p>
            <a:pPr lvl="0" fontAlgn="base"/>
            <a:r>
              <a:rPr lang="pl-PL" sz="1200" dirty="0">
                <a:effectLst/>
              </a:rPr>
              <a:t> Dane statystyczne dotyczące azylu, </a:t>
            </a:r>
            <a:r>
              <a:rPr lang="pl-PL" sz="1200" u="sng" dirty="0">
                <a:effectLst/>
                <a:hlinkClick r:id="rId8"/>
              </a:rPr>
              <a:t>https://ec.europa.eu/eurostat/statistics-explained/index.php?title=Asylum_statistics/pl&amp;oldid=410174</a:t>
            </a:r>
            <a:endParaRPr lang="pl-PL" sz="1200" dirty="0">
              <a:effectLst/>
            </a:endParaRPr>
          </a:p>
          <a:p>
            <a:pPr lvl="0" fontAlgn="base"/>
            <a:r>
              <a:rPr lang="pl-PL" sz="1200" dirty="0">
                <a:effectLst/>
              </a:rPr>
              <a:t>Paweł </a:t>
            </a:r>
            <a:r>
              <a:rPr lang="pl-PL" sz="1200" dirty="0" err="1">
                <a:effectLst/>
              </a:rPr>
              <a:t>Kuczcma</a:t>
            </a:r>
            <a:r>
              <a:rPr lang="pl-PL" sz="1200" dirty="0">
                <a:effectLst/>
              </a:rPr>
              <a:t>, </a:t>
            </a:r>
            <a:r>
              <a:rPr lang="pl-PL" sz="1200" i="1" dirty="0">
                <a:effectLst/>
              </a:rPr>
              <a:t>Prawo cudzoziemca do ubiegania się o udzielenie azylu terytorialnego</a:t>
            </a:r>
            <a:r>
              <a:rPr lang="pl-PL" sz="1200" dirty="0">
                <a:effectLst/>
              </a:rPr>
              <a:t>, </a:t>
            </a:r>
            <a:r>
              <a:rPr lang="pl-PL" sz="1200" u="sng" dirty="0">
                <a:effectLst/>
                <a:hlinkClick r:id="rId9"/>
              </a:rPr>
              <a:t>http://www.repozytorium.uni.wroc.pl/Content/52928/17_Pawel_Kuczma.pdf</a:t>
            </a:r>
            <a:endParaRPr lang="pl-PL" sz="1200" u="sng" dirty="0">
              <a:effectLst/>
            </a:endParaRPr>
          </a:p>
          <a:p>
            <a:pPr fontAlgn="base"/>
            <a:r>
              <a:rPr lang="pl-PL" sz="1200" dirty="0">
                <a:effectLst/>
              </a:rPr>
              <a:t>Helen </a:t>
            </a:r>
            <a:r>
              <a:rPr lang="pl-PL" sz="1200" dirty="0" err="1">
                <a:effectLst/>
              </a:rPr>
              <a:t>Wallace</a:t>
            </a:r>
            <a:r>
              <a:rPr lang="pl-PL" sz="1200" dirty="0">
                <a:effectLst/>
              </a:rPr>
              <a:t>, Mark A. Pollack, </a:t>
            </a:r>
            <a:r>
              <a:rPr lang="pl-PL" sz="1200" dirty="0" err="1">
                <a:effectLst/>
              </a:rPr>
              <a:t>Alasdair</a:t>
            </a:r>
            <a:r>
              <a:rPr lang="pl-PL" sz="1200" dirty="0">
                <a:effectLst/>
              </a:rPr>
              <a:t> Young, </a:t>
            </a:r>
            <a:r>
              <a:rPr lang="pl-PL" sz="1200" i="1" dirty="0">
                <a:effectLst/>
              </a:rPr>
              <a:t>Policy-</a:t>
            </a:r>
            <a:r>
              <a:rPr lang="pl-PL" sz="1200" i="1" dirty="0" err="1">
                <a:effectLst/>
              </a:rPr>
              <a:t>Making</a:t>
            </a:r>
            <a:r>
              <a:rPr lang="pl-PL" sz="1200" i="1" dirty="0">
                <a:effectLst/>
              </a:rPr>
              <a:t> in the </a:t>
            </a:r>
            <a:r>
              <a:rPr lang="pl-PL" sz="1200" i="1" dirty="0" err="1">
                <a:effectLst/>
              </a:rPr>
              <a:t>European</a:t>
            </a:r>
            <a:r>
              <a:rPr lang="pl-PL" sz="1200" i="1" dirty="0">
                <a:effectLst/>
              </a:rPr>
              <a:t> Union</a:t>
            </a:r>
            <a:r>
              <a:rPr lang="pl-PL" sz="1200" dirty="0">
                <a:effectLst/>
              </a:rPr>
              <a:t>, 2015 </a:t>
            </a:r>
            <a:r>
              <a:rPr lang="pl-PL" sz="1200" dirty="0">
                <a:effectLst/>
                <a:hlinkClick r:id="rId10"/>
              </a:rPr>
              <a:t>https://books.google.pl/books?hl=pl&amp;lr=&amp;id=w6SbBQAAQBAJ&amp;oi=fnd&amp;pg=PP1&amp;dq=asylum+european+union&amp;ots=lEgvnmFBom&amp;sig=3WA8P3QUfX-Hh_lZuqtMKKiQGDw&amp;redir_esc=y#v=onepage&amp;q=asylum%20european%20union&amp;f=false</a:t>
            </a:r>
            <a:endParaRPr lang="pl-PL" sz="1200" dirty="0">
              <a:effectLst/>
            </a:endParaRPr>
          </a:p>
          <a:p>
            <a:pPr fontAlgn="base"/>
            <a:r>
              <a:rPr lang="pl-PL" sz="1200" dirty="0" err="1"/>
              <a:t>Anja</a:t>
            </a:r>
            <a:r>
              <a:rPr lang="pl-PL" sz="1200" dirty="0"/>
              <a:t> </a:t>
            </a:r>
            <a:r>
              <a:rPr lang="pl-PL" sz="1200" dirty="0" err="1"/>
              <a:t>Wiesbrock</a:t>
            </a:r>
            <a:r>
              <a:rPr lang="pl-PL" sz="1200" dirty="0"/>
              <a:t>, </a:t>
            </a:r>
            <a:r>
              <a:rPr lang="pl-PL" sz="1200" i="1" dirty="0" err="1"/>
              <a:t>Legal</a:t>
            </a:r>
            <a:r>
              <a:rPr lang="pl-PL" sz="1200" i="1" dirty="0"/>
              <a:t> </a:t>
            </a:r>
            <a:r>
              <a:rPr lang="pl-PL" sz="1200" i="1" dirty="0" err="1"/>
              <a:t>migration</a:t>
            </a:r>
            <a:r>
              <a:rPr lang="pl-PL" sz="1200" i="1" dirty="0"/>
              <a:t> to the </a:t>
            </a:r>
            <a:r>
              <a:rPr lang="pl-PL" sz="1200" i="1" dirty="0" err="1"/>
              <a:t>European</a:t>
            </a:r>
            <a:r>
              <a:rPr lang="pl-PL" sz="1200" i="1" dirty="0"/>
              <a:t> Union</a:t>
            </a:r>
            <a:r>
              <a:rPr lang="pl-PL" sz="1200" dirty="0"/>
              <a:t>, 2010 </a:t>
            </a:r>
            <a:r>
              <a:rPr lang="pl-PL" sz="1200" dirty="0">
                <a:hlinkClick r:id="rId11"/>
              </a:rPr>
              <a:t>https://books.google.pl/books?hl=pl&amp;lr=&amp;id=K_N5DwAAQBAJ&amp;oi=fnd&amp;pg=PR3&amp;dq=asylum+european+union&amp;ots=Q9p4q9-1xo&amp;sig=KABm7Iu_NnkWeLltTOn8wDpHe4o&amp;redir_esc=y#v=onepage&amp;q=asylum%20european%20union&amp;f=false</a:t>
            </a:r>
            <a:endParaRPr lang="pl-PL" sz="1200" dirty="0"/>
          </a:p>
          <a:p>
            <a:pPr fontAlgn="base"/>
            <a:r>
              <a:rPr lang="pl-PL" sz="1200" dirty="0" err="1"/>
              <a:t>Internationam</a:t>
            </a:r>
            <a:r>
              <a:rPr lang="pl-PL" sz="1200" dirty="0"/>
              <a:t> Migration Outlook, </a:t>
            </a:r>
            <a:r>
              <a:rPr lang="pl-PL" sz="1200" dirty="0">
                <a:hlinkClick r:id="rId12"/>
              </a:rPr>
              <a:t>https://www.oecd-ilibrary.org/social-issues-migration-health/international-migration-outlook_1999124x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2673593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A69A82A-635E-8C48-BD77-0FED078F4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Temat pracy: </a:t>
            </a:r>
            <a:br>
              <a:rPr lang="pl-PL" dirty="0"/>
            </a:br>
            <a:r>
              <a:rPr lang="pl-PL" dirty="0"/>
              <a:t>Polityka WOBEC UCHODŹCÓW NA TERENIE Unii Europejskiej w kontekście kryzysu migracyjnego I UCHODŹCZEGO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7955E67-699A-9142-B511-5CECD31E27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457200" algn="just">
              <a:buFont typeface="+mj-lt"/>
              <a:buAutoNum type="arabicPeriod"/>
            </a:pPr>
            <a:r>
              <a:rPr lang="pl-PL" sz="2400" dirty="0">
                <a:effectLst/>
              </a:rPr>
              <a:t>Status uchodźcy w prawie międzynarodowym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2400" dirty="0">
                <a:effectLst/>
              </a:rPr>
              <a:t>Polityka wobec uchodźców w Unii Europejskiej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2400" dirty="0">
                <a:effectLst/>
              </a:rPr>
              <a:t>Kryzys migracyjny i uchodźczy na terenie Europy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2400" dirty="0">
                <a:effectLst/>
              </a:rPr>
              <a:t>Wpływ kryzysu migracyjnego i uchodźczego na politykę migracyjną Unii Europejskiej na przykładzie wybranych państw</a:t>
            </a:r>
          </a:p>
        </p:txBody>
      </p:sp>
    </p:spTree>
    <p:extLst>
      <p:ext uri="{BB962C8B-B14F-4D97-AF65-F5344CB8AC3E}">
        <p14:creationId xmlns:p14="http://schemas.microsoft.com/office/powerpoint/2010/main" val="2477023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8FBF37E-C4AB-454C-B090-DAF99D6FC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Pytania badawcze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5932F21-527B-4B40-99DB-5FCFE7021A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>
                <a:effectLst/>
              </a:rPr>
              <a:t>Jaki jest mechanizm polityki wobec uchodźców w Unii Europejskiej?</a:t>
            </a:r>
          </a:p>
          <a:p>
            <a:pPr algn="just"/>
            <a:r>
              <a:rPr lang="pl-PL" dirty="0">
                <a:effectLst/>
              </a:rPr>
              <a:t>Jak kryzys migracyjny w Europie wpłynął na dostosowanie i znowelizowanie prawa unijnego w tym zakresie?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77892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B4FA528-9AA1-2D49-98EB-BE608F82F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Cel pracy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57F0DCC-B7A0-2E46-B88A-D2B0BC35BD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Omówienie i ocena wpływu kryzysu migracyjnego i uchodźczego w Europie na politykę azylową w ramach unii europejskiej oraz jej obecnego kształtu</a:t>
            </a:r>
          </a:p>
        </p:txBody>
      </p:sp>
    </p:spTree>
    <p:extLst>
      <p:ext uri="{BB962C8B-B14F-4D97-AF65-F5344CB8AC3E}">
        <p14:creationId xmlns:p14="http://schemas.microsoft.com/office/powerpoint/2010/main" val="2185193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91DB894-FECD-F745-B880-5D9898C9C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Rozdział 1 – Status uchodźcy w prawie międzynarodowym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B101EAE-7349-1142-AB2D-C2F2EC38A3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00100" lvl="1" indent="-342900">
              <a:buFont typeface="+mj-lt"/>
              <a:buAutoNum type="arabicPeriod"/>
            </a:pPr>
            <a:r>
              <a:rPr lang="pl-PL" dirty="0">
                <a:effectLst/>
              </a:rPr>
              <a:t>uniwersalny system ochrony uchodźców</a:t>
            </a:r>
            <a:endParaRPr lang="pl-PL" sz="2000" dirty="0">
              <a:effectLst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pl-PL" dirty="0">
                <a:effectLst/>
              </a:rPr>
              <a:t>regionalne systemy ochrony uchodźców</a:t>
            </a:r>
            <a:endParaRPr lang="pl-PL" sz="2000" dirty="0">
              <a:effectLst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79463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653FAD2-EF29-D944-8CCB-6EFCD1025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ROZDZIAŁ 2 - </a:t>
            </a:r>
            <a:r>
              <a:rPr lang="pl-PL" b="1" dirty="0">
                <a:effectLst/>
              </a:rPr>
              <a:t>Polityka unii europejskiej wobec uchodźców</a:t>
            </a:r>
            <a:br>
              <a:rPr lang="pl-PL" dirty="0">
                <a:effectLst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573B69B-12AF-AF4A-AAA4-68FC52A46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00100" lvl="1" indent="-342900">
              <a:buFont typeface="+mj-lt"/>
              <a:buAutoNum type="arabicPeriod"/>
            </a:pPr>
            <a:r>
              <a:rPr lang="pl-PL" dirty="0">
                <a:effectLst/>
              </a:rPr>
              <a:t>status uchodźcy </a:t>
            </a:r>
            <a:r>
              <a:rPr lang="en-US" sz="1100" dirty="0">
                <a:effectLst/>
              </a:rPr>
              <a:t> </a:t>
            </a:r>
            <a:r>
              <a:rPr lang="pl-PL" dirty="0">
                <a:effectLst/>
              </a:rPr>
              <a:t>w świetle polityki Unii Europejskiej</a:t>
            </a:r>
            <a:endParaRPr lang="pl-PL" sz="2000" dirty="0">
              <a:effectLst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pl-PL" dirty="0">
                <a:effectLst/>
              </a:rPr>
              <a:t>pojęcie i ramy polityki Unii Europejskiej</a:t>
            </a:r>
            <a:r>
              <a:rPr lang="en-US" sz="1100" dirty="0">
                <a:effectLst/>
              </a:rPr>
              <a:t> </a:t>
            </a:r>
            <a:r>
              <a:rPr lang="pl-PL" dirty="0">
                <a:effectLst/>
              </a:rPr>
              <a:t> wobec uchodźców. </a:t>
            </a:r>
          </a:p>
          <a:p>
            <a:pPr marL="800100" lvl="1" indent="-342900">
              <a:buFont typeface="+mj-lt"/>
              <a:buAutoNum type="arabicPeriod"/>
            </a:pPr>
            <a:r>
              <a:rPr lang="pl-PL" dirty="0">
                <a:effectLst/>
              </a:rPr>
              <a:t>polityka uchodźcza a polityka migracyjna w Unii Europejskiej</a:t>
            </a:r>
            <a:r>
              <a:rPr lang="en-US" sz="1600" dirty="0">
                <a:effectLst/>
              </a:rPr>
              <a:t> 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02743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D0D95EE-040D-0148-A232-675A0CF51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Rozdział 3 - </a:t>
            </a:r>
            <a:r>
              <a:rPr lang="pl-PL" b="1" dirty="0">
                <a:effectLst/>
              </a:rPr>
              <a:t>Kryzys migracyjny i uchodźczy</a:t>
            </a:r>
            <a:r>
              <a:rPr lang="en-US" b="1" dirty="0">
                <a:effectLst/>
              </a:rPr>
              <a:t> </a:t>
            </a:r>
            <a:r>
              <a:rPr lang="pl-PL" b="1" dirty="0">
                <a:effectLst/>
              </a:rPr>
              <a:t>w Europie</a:t>
            </a:r>
            <a:endParaRPr lang="pl-PL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78689D7-898B-034B-9D1D-9CF1C0033D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00100" lvl="1" indent="-342900">
              <a:buFont typeface="+mj-lt"/>
              <a:buAutoNum type="arabicPeriod"/>
            </a:pPr>
            <a:r>
              <a:rPr lang="pl-PL" dirty="0">
                <a:effectLst/>
              </a:rPr>
              <a:t>uwarunkowania kryzysu migracyjnego i uchodźczego</a:t>
            </a:r>
            <a:endParaRPr lang="pl-PL" sz="2000" dirty="0">
              <a:effectLst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pl-PL" dirty="0">
                <a:effectLst/>
              </a:rPr>
              <a:t>rodzaje uchodźców</a:t>
            </a:r>
            <a:endParaRPr lang="pl-PL" sz="2000" dirty="0">
              <a:effectLst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pl-PL" dirty="0">
                <a:effectLst/>
              </a:rPr>
              <a:t>główne kierunki migracji uchodźców</a:t>
            </a:r>
            <a:endParaRPr lang="pl-PL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09515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A027EA-F992-E742-ABA5-D9E962E41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dirty="0"/>
              <a:t>ROZDZIAŁ 4 - </a:t>
            </a:r>
            <a:r>
              <a:rPr lang="pl-PL" b="1" dirty="0">
                <a:effectLst/>
              </a:rPr>
              <a:t>Wpływ kryzysu migracyjnego i uchodźczego na politykę wobec uchodźców w Unii Europejskiej na przykładzie WYBRANYCH państw</a:t>
            </a:r>
            <a:r>
              <a:rPr lang="pl-PL" b="1" dirty="0"/>
              <a:t>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8FF145D-F334-C640-B2CA-54586BC6C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00100" lvl="1" indent="-342900">
              <a:buFont typeface="+mj-lt"/>
              <a:buAutoNum type="arabicPeriod"/>
            </a:pPr>
            <a:r>
              <a:rPr lang="pl-PL" dirty="0">
                <a:effectLst/>
              </a:rPr>
              <a:t>osiągnięcia na poziomie prawa europejskiego w zakresie polityki wobec uchodźców</a:t>
            </a:r>
            <a:endParaRPr lang="pl-PL" sz="2000" dirty="0">
              <a:effectLst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pl-PL" dirty="0">
                <a:effectLst/>
              </a:rPr>
              <a:t>działania podjęte przez Unię Europejską na rzecz rozwiązania kryzysu migracyjnego i uchodźczego w kontekście polityki wobec uchodźców</a:t>
            </a:r>
            <a:endParaRPr lang="pl-PL" sz="2000" dirty="0">
              <a:effectLst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pl-PL" dirty="0">
                <a:effectLst/>
              </a:rPr>
              <a:t>sytuacja uchodźców w Niemczech</a:t>
            </a:r>
            <a:endParaRPr lang="pl-PL" sz="2000" dirty="0">
              <a:effectLst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pl-PL" dirty="0">
                <a:effectLst/>
              </a:rPr>
              <a:t>sytuacja uchodźców w Polsce</a:t>
            </a:r>
            <a:endParaRPr lang="pl-PL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36828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779FAAA-D924-884A-9A32-5B2A32B61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375425"/>
            <a:ext cx="9905998" cy="1905000"/>
          </a:xfrm>
        </p:spPr>
        <p:txBody>
          <a:bodyPr/>
          <a:lstStyle/>
          <a:p>
            <a:r>
              <a:rPr lang="pl-PL" b="1" dirty="0"/>
              <a:t>Bibliografia – AKTY prawne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9E5B2A8-CD2E-F943-90B8-DFCCF0024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951463"/>
            <a:ext cx="9905998" cy="4527396"/>
          </a:xfrm>
        </p:spPr>
        <p:txBody>
          <a:bodyPr>
            <a:noAutofit/>
          </a:bodyPr>
          <a:lstStyle/>
          <a:p>
            <a:pPr lvl="0" fontAlgn="base"/>
            <a:r>
              <a:rPr lang="pl-PL" sz="1400" dirty="0">
                <a:effectLst/>
              </a:rPr>
              <a:t>Konstytucja Rzeczypospolitej Polskiej 1997 r.</a:t>
            </a:r>
          </a:p>
          <a:p>
            <a:pPr lvl="0" fontAlgn="base"/>
            <a:r>
              <a:rPr lang="pl-PL" sz="1400" dirty="0">
                <a:effectLst/>
              </a:rPr>
              <a:t>Traktat o funkcjonowaniu Unii Europejskiej (Dz. Urz. UE nr C 115 z 9.5.2008 r.) </a:t>
            </a:r>
          </a:p>
          <a:p>
            <a:pPr lvl="0" fontAlgn="base"/>
            <a:r>
              <a:rPr lang="pl-PL" sz="1400" dirty="0">
                <a:effectLst/>
              </a:rPr>
              <a:t>Konwencja dotyczącą statusu uchodźców, sporządzona w Genewie dnia 28 lipca 1951 </a:t>
            </a:r>
            <a:br>
              <a:rPr lang="pl-PL" sz="1400" dirty="0">
                <a:effectLst/>
              </a:rPr>
            </a:br>
            <a:r>
              <a:rPr lang="pl-PL" sz="1400" dirty="0">
                <a:effectLst/>
              </a:rPr>
              <a:t>roku, Dz. U. z 1991 r. Nr 119, poz. 515 i 517.</a:t>
            </a:r>
          </a:p>
          <a:p>
            <a:pPr lvl="0" fontAlgn="base"/>
            <a:r>
              <a:rPr lang="pl-PL" sz="1400" dirty="0">
                <a:effectLst/>
              </a:rPr>
              <a:t>Karty praw podstawowych Unii Europejskiej (Dz. Urz. UE nr C 326 z 26.10.2012 r.) </a:t>
            </a:r>
          </a:p>
          <a:p>
            <a:pPr lvl="0" fontAlgn="base"/>
            <a:r>
              <a:rPr lang="pl-PL" sz="1400" dirty="0">
                <a:effectLst/>
              </a:rPr>
              <a:t>Rozporządzenie Parlamentu Europejskiego i Rady (UE) nr 439/2010 z dnia 19 maja </a:t>
            </a:r>
            <a:br>
              <a:rPr lang="pl-PL" sz="1400" dirty="0">
                <a:effectLst/>
              </a:rPr>
            </a:br>
            <a:r>
              <a:rPr lang="pl-PL" sz="1400" dirty="0">
                <a:effectLst/>
              </a:rPr>
              <a:t>2010 r. w sprawie utworzenia Europejskiego Urzędu Wsparcia w dziedzinie Azylu, </a:t>
            </a:r>
            <a:br>
              <a:rPr lang="pl-PL" sz="1400" dirty="0">
                <a:effectLst/>
              </a:rPr>
            </a:br>
            <a:r>
              <a:rPr lang="pl-PL" sz="1400" dirty="0" err="1">
                <a:effectLst/>
              </a:rPr>
              <a:t>DzU</a:t>
            </a:r>
            <a:r>
              <a:rPr lang="pl-PL" sz="1400" dirty="0">
                <a:effectLst/>
              </a:rPr>
              <a:t> L 132/11, 29.05.2010 </a:t>
            </a:r>
          </a:p>
          <a:p>
            <a:pPr lvl="0" fontAlgn="base"/>
            <a:r>
              <a:rPr lang="pl-PL" sz="1400" dirty="0">
                <a:effectLst/>
              </a:rPr>
              <a:t>Konwencja o Ochronie Praw Człowieka i Podstawowych Wolności sporządzona w </a:t>
            </a:r>
            <a:br>
              <a:rPr lang="pl-PL" sz="1400" dirty="0">
                <a:effectLst/>
              </a:rPr>
            </a:br>
            <a:r>
              <a:rPr lang="pl-PL" sz="1400" dirty="0">
                <a:effectLst/>
              </a:rPr>
              <a:t>Rzymie dnia 4 listopada 1950 r., zmieniona następnie Protokołami nr 3, 5 i 8 oraz </a:t>
            </a:r>
            <a:br>
              <a:rPr lang="pl-PL" sz="1400" dirty="0">
                <a:effectLst/>
              </a:rPr>
            </a:br>
            <a:r>
              <a:rPr lang="pl-PL" sz="1400" dirty="0">
                <a:effectLst/>
              </a:rPr>
              <a:t>uzupełniona Protokołem nr 2, Dz. U. 1993 nr 61 poz. 284 </a:t>
            </a:r>
          </a:p>
          <a:p>
            <a:pPr lvl="0"/>
            <a:r>
              <a:rPr lang="pl-PL" sz="1400" dirty="0">
                <a:effectLst/>
              </a:rPr>
              <a:t>Raport dotyczący organizacji polityki azylowej i migracyjnej w Polsce - MSWiA 2009</a:t>
            </a:r>
          </a:p>
          <a:p>
            <a:pPr lvl="0" fontAlgn="base"/>
            <a:r>
              <a:rPr lang="pl-PL" sz="1400" dirty="0">
                <a:effectLst/>
              </a:rPr>
              <a:t>Polityka imigracyjna i wizowa w Unii Europejskiej Urząd Komitetu Integracji Europejskiej, 2003</a:t>
            </a:r>
          </a:p>
          <a:p>
            <a:pPr marL="0" indent="0">
              <a:buNone/>
            </a:pP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27599529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iatka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Siatka</Template>
  <TotalTime>299</TotalTime>
  <Words>1157</Words>
  <Application>Microsoft Macintosh PowerPoint</Application>
  <PresentationFormat>Panoramiczny</PresentationFormat>
  <Paragraphs>85</Paragraphs>
  <Slides>14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7" baseType="lpstr">
      <vt:lpstr>Arial</vt:lpstr>
      <vt:lpstr>Century Gothic</vt:lpstr>
      <vt:lpstr>Siatka</vt:lpstr>
      <vt:lpstr>Konspekt pracy licencjackiej</vt:lpstr>
      <vt:lpstr>Temat pracy:  Polityka WOBEC UCHODŹCÓW NA TERENIE Unii Europejskiej w kontekście kryzysu migracyjnego I UCHODŹCZEGO</vt:lpstr>
      <vt:lpstr>Pytania badawcze</vt:lpstr>
      <vt:lpstr>Cel pracy</vt:lpstr>
      <vt:lpstr>Rozdział 1 – Status uchodźcy w prawie międzynarodowym</vt:lpstr>
      <vt:lpstr>ROZDZIAŁ 2 - Polityka unii europejskiej wobec uchodźców </vt:lpstr>
      <vt:lpstr>Rozdział 3 - Kryzys migracyjny i uchodźczy w Europie</vt:lpstr>
      <vt:lpstr>ROZDZIAŁ 4 - Wpływ kryzysu migracyjnego i uchodźczego na politykę wobec uchodźców w Unii Europejskiej na przykładzie WYBRANYCH państw </vt:lpstr>
      <vt:lpstr>Bibliografia – AKTY prawne</vt:lpstr>
      <vt:lpstr>Bibliografia - Monografie</vt:lpstr>
      <vt:lpstr>Bibliografia - Monografie</vt:lpstr>
      <vt:lpstr>Bibliografia – artykuły internetowe</vt:lpstr>
      <vt:lpstr>Bibliografia – Inne Źródła internetowe</vt:lpstr>
      <vt:lpstr>Bibliografia – Inne Źródła internetowe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Konspekt pracy licencjackiej</dc:title>
  <dc:creator>Oliwia Wiktoria Walada</dc:creator>
  <cp:lastModifiedBy>Oliwia Wiktoria Walada</cp:lastModifiedBy>
  <cp:revision>18</cp:revision>
  <cp:lastPrinted>2018-12-03T21:24:38Z</cp:lastPrinted>
  <dcterms:created xsi:type="dcterms:W3CDTF">2018-12-03T19:59:58Z</dcterms:created>
  <dcterms:modified xsi:type="dcterms:W3CDTF">2018-12-07T23:53:08Z</dcterms:modified>
</cp:coreProperties>
</file>