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69" r:id="rId2"/>
    <p:sldId id="306" r:id="rId3"/>
    <p:sldId id="307" r:id="rId4"/>
    <p:sldId id="308" r:id="rId5"/>
    <p:sldId id="309" r:id="rId6"/>
    <p:sldId id="274" r:id="rId7"/>
    <p:sldId id="275" r:id="rId8"/>
    <p:sldId id="268" r:id="rId9"/>
    <p:sldId id="267" r:id="rId10"/>
    <p:sldId id="271" r:id="rId11"/>
    <p:sldId id="256" r:id="rId12"/>
    <p:sldId id="258" r:id="rId13"/>
    <p:sldId id="259" r:id="rId14"/>
    <p:sldId id="260" r:id="rId15"/>
    <p:sldId id="261" r:id="rId16"/>
    <p:sldId id="262" r:id="rId17"/>
    <p:sldId id="263" r:id="rId18"/>
    <p:sldId id="264" r:id="rId19"/>
    <p:sldId id="270"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 id="300" r:id="rId46"/>
    <p:sldId id="305" r:id="rId47"/>
    <p:sldId id="303" r:id="rId48"/>
    <p:sldId id="304" r:id="rId49"/>
    <p:sldId id="265" r:id="rId50"/>
    <p:sldId id="302" r:id="rId5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iej Skrzynecki" userId="2b817d814b0e5e10" providerId="LiveId" clId="{3EB522C1-E349-4C26-A168-08DDDE439D58}"/>
    <pc:docChg chg="undo custSel addSld delSld modSld sldOrd">
      <pc:chgData name="Maciej Skrzynecki" userId="2b817d814b0e5e10" providerId="LiveId" clId="{3EB522C1-E349-4C26-A168-08DDDE439D58}" dt="2018-01-03T10:16:50.160" v="1326" actId="27636"/>
      <pc:docMkLst>
        <pc:docMk/>
      </pc:docMkLst>
      <pc:sldChg chg="modSp">
        <pc:chgData name="Maciej Skrzynecki" userId="2b817d814b0e5e10" providerId="LiveId" clId="{3EB522C1-E349-4C26-A168-08DDDE439D58}" dt="2018-01-03T09:12:31.607" v="127" actId="20577"/>
        <pc:sldMkLst>
          <pc:docMk/>
          <pc:sldMk cId="3982383620" sldId="259"/>
        </pc:sldMkLst>
        <pc:spChg chg="mod">
          <ac:chgData name="Maciej Skrzynecki" userId="2b817d814b0e5e10" providerId="LiveId" clId="{3EB522C1-E349-4C26-A168-08DDDE439D58}" dt="2018-01-03T09:12:31.607" v="127" actId="20577"/>
          <ac:spMkLst>
            <pc:docMk/>
            <pc:sldMk cId="3982383620" sldId="259"/>
            <ac:spMk id="3" creationId="{B573D5F4-6A34-4A80-968D-6691ABA06E0A}"/>
          </ac:spMkLst>
        </pc:spChg>
      </pc:sldChg>
      <pc:sldChg chg="modSp">
        <pc:chgData name="Maciej Skrzynecki" userId="2b817d814b0e5e10" providerId="LiveId" clId="{3EB522C1-E349-4C26-A168-08DDDE439D58}" dt="2018-01-03T10:16:03.650" v="1314" actId="20577"/>
        <pc:sldMkLst>
          <pc:docMk/>
          <pc:sldMk cId="3060810530" sldId="265"/>
        </pc:sldMkLst>
        <pc:spChg chg="mod">
          <ac:chgData name="Maciej Skrzynecki" userId="2b817d814b0e5e10" providerId="LiveId" clId="{3EB522C1-E349-4C26-A168-08DDDE439D58}" dt="2018-01-03T10:16:03.650" v="1314" actId="20577"/>
          <ac:spMkLst>
            <pc:docMk/>
            <pc:sldMk cId="3060810530" sldId="265"/>
            <ac:spMk id="3" creationId="{AEE26B33-96D7-49C3-B072-864DA0A6A78F}"/>
          </ac:spMkLst>
        </pc:spChg>
      </pc:sldChg>
      <pc:sldChg chg="addSp delSp modSp del">
        <pc:chgData name="Maciej Skrzynecki" userId="2b817d814b0e5e10" providerId="LiveId" clId="{3EB522C1-E349-4C26-A168-08DDDE439D58}" dt="2018-01-03T09:53:51.026" v="990" actId="2696"/>
        <pc:sldMkLst>
          <pc:docMk/>
          <pc:sldMk cId="366736562" sldId="272"/>
        </pc:sldMkLst>
        <pc:spChg chg="del">
          <ac:chgData name="Maciej Skrzynecki" userId="2b817d814b0e5e10" providerId="LiveId" clId="{3EB522C1-E349-4C26-A168-08DDDE439D58}" dt="2018-01-03T09:53:48.652" v="989" actId="478"/>
          <ac:spMkLst>
            <pc:docMk/>
            <pc:sldMk cId="366736562" sldId="272"/>
            <ac:spMk id="3" creationId="{00000000-0000-0000-0000-000000000000}"/>
          </ac:spMkLst>
        </pc:spChg>
        <pc:spChg chg="add mod">
          <ac:chgData name="Maciej Skrzynecki" userId="2b817d814b0e5e10" providerId="LiveId" clId="{3EB522C1-E349-4C26-A168-08DDDE439D58}" dt="2018-01-03T09:53:48.652" v="989" actId="478"/>
          <ac:spMkLst>
            <pc:docMk/>
            <pc:sldMk cId="366736562" sldId="272"/>
            <ac:spMk id="4" creationId="{A03A6515-6450-43B1-8394-5EDC81D964EF}"/>
          </ac:spMkLst>
        </pc:spChg>
      </pc:sldChg>
      <pc:sldChg chg="modSp add">
        <pc:chgData name="Maciej Skrzynecki" userId="2b817d814b0e5e10" providerId="LiveId" clId="{3EB522C1-E349-4C26-A168-08DDDE439D58}" dt="2018-01-03T08:34:06.459" v="5"/>
        <pc:sldMkLst>
          <pc:docMk/>
          <pc:sldMk cId="3495940571" sldId="296"/>
        </pc:sldMkLst>
        <pc:graphicFrameChg chg="mod">
          <ac:chgData name="Maciej Skrzynecki" userId="2b817d814b0e5e10" providerId="LiveId" clId="{3EB522C1-E349-4C26-A168-08DDDE439D58}" dt="2018-01-03T08:34:06.459" v="5"/>
          <ac:graphicFrameMkLst>
            <pc:docMk/>
            <pc:sldMk cId="3495940571" sldId="296"/>
            <ac:graphicFrameMk id="7" creationId="{544AD0B3-9D38-4EC8-AA38-23CF04365258}"/>
          </ac:graphicFrameMkLst>
        </pc:graphicFrameChg>
      </pc:sldChg>
      <pc:sldChg chg="add">
        <pc:chgData name="Maciej Skrzynecki" userId="2b817d814b0e5e10" providerId="LiveId" clId="{3EB522C1-E349-4C26-A168-08DDDE439D58}" dt="2018-01-03T08:33:17.189" v="1"/>
        <pc:sldMkLst>
          <pc:docMk/>
          <pc:sldMk cId="766579855" sldId="297"/>
        </pc:sldMkLst>
      </pc:sldChg>
      <pc:sldChg chg="add">
        <pc:chgData name="Maciej Skrzynecki" userId="2b817d814b0e5e10" providerId="LiveId" clId="{3EB522C1-E349-4C26-A168-08DDDE439D58}" dt="2018-01-03T08:33:19.098" v="2"/>
        <pc:sldMkLst>
          <pc:docMk/>
          <pc:sldMk cId="3339652448" sldId="298"/>
        </pc:sldMkLst>
      </pc:sldChg>
      <pc:sldChg chg="delSp modSp add">
        <pc:chgData name="Maciej Skrzynecki" userId="2b817d814b0e5e10" providerId="LiveId" clId="{3EB522C1-E349-4C26-A168-08DDDE439D58}" dt="2018-01-03T08:36:36.770" v="17" actId="14100"/>
        <pc:sldMkLst>
          <pc:docMk/>
          <pc:sldMk cId="3608205124" sldId="299"/>
        </pc:sldMkLst>
        <pc:graphicFrameChg chg="del mod">
          <ac:chgData name="Maciej Skrzynecki" userId="2b817d814b0e5e10" providerId="LiveId" clId="{3EB522C1-E349-4C26-A168-08DDDE439D58}" dt="2018-01-03T08:36:31.990" v="16" actId="478"/>
          <ac:graphicFrameMkLst>
            <pc:docMk/>
            <pc:sldMk cId="3608205124" sldId="299"/>
            <ac:graphicFrameMk id="4" creationId="{5A00CF65-01C7-4B00-957C-9BAF35A475B8}"/>
          </ac:graphicFrameMkLst>
        </pc:graphicFrameChg>
        <pc:graphicFrameChg chg="mod">
          <ac:chgData name="Maciej Skrzynecki" userId="2b817d814b0e5e10" providerId="LiveId" clId="{3EB522C1-E349-4C26-A168-08DDDE439D58}" dt="2018-01-03T08:36:36.770" v="17" actId="14100"/>
          <ac:graphicFrameMkLst>
            <pc:docMk/>
            <pc:sldMk cId="3608205124" sldId="299"/>
            <ac:graphicFrameMk id="5" creationId="{0AF6137C-DB6D-488A-8BFD-C34B5CCBD954}"/>
          </ac:graphicFrameMkLst>
        </pc:graphicFrameChg>
      </pc:sldChg>
      <pc:sldChg chg="modSp add">
        <pc:chgData name="Maciej Skrzynecki" userId="2b817d814b0e5e10" providerId="LiveId" clId="{3EB522C1-E349-4C26-A168-08DDDE439D58}" dt="2018-01-03T08:37:14.591" v="18"/>
        <pc:sldMkLst>
          <pc:docMk/>
          <pc:sldMk cId="2609737610" sldId="300"/>
        </pc:sldMkLst>
        <pc:graphicFrameChg chg="mod">
          <ac:chgData name="Maciej Skrzynecki" userId="2b817d814b0e5e10" providerId="LiveId" clId="{3EB522C1-E349-4C26-A168-08DDDE439D58}" dt="2018-01-03T08:37:14.591" v="18"/>
          <ac:graphicFrameMkLst>
            <pc:docMk/>
            <pc:sldMk cId="2609737610" sldId="300"/>
            <ac:graphicFrameMk id="4" creationId="{FEF1D701-2E6D-4529-8430-A22E10655EF5}"/>
          </ac:graphicFrameMkLst>
        </pc:graphicFrameChg>
      </pc:sldChg>
      <pc:sldChg chg="addSp delSp modSp add mod">
        <pc:chgData name="Maciej Skrzynecki" userId="2b817d814b0e5e10" providerId="LiveId" clId="{3EB522C1-E349-4C26-A168-08DDDE439D58}" dt="2018-01-03T08:41:11.130" v="48" actId="1076"/>
        <pc:sldMkLst>
          <pc:docMk/>
          <pc:sldMk cId="1808782953" sldId="301"/>
        </pc:sldMkLst>
        <pc:spChg chg="del">
          <ac:chgData name="Maciej Skrzynecki" userId="2b817d814b0e5e10" providerId="LiveId" clId="{3EB522C1-E349-4C26-A168-08DDDE439D58}" dt="2018-01-03T08:36:03.581" v="7" actId="478"/>
          <ac:spMkLst>
            <pc:docMk/>
            <pc:sldMk cId="1808782953" sldId="301"/>
            <ac:spMk id="2" creationId="{D798B9DD-CCAC-441E-8CF8-A20E20DB6DB1}"/>
          </ac:spMkLst>
        </pc:spChg>
        <pc:spChg chg="del">
          <ac:chgData name="Maciej Skrzynecki" userId="2b817d814b0e5e10" providerId="LiveId" clId="{3EB522C1-E349-4C26-A168-08DDDE439D58}" dt="2018-01-03T08:36:05.552" v="8" actId="478"/>
          <ac:spMkLst>
            <pc:docMk/>
            <pc:sldMk cId="1808782953" sldId="301"/>
            <ac:spMk id="3" creationId="{AE99026D-400C-4E2B-9A3B-9B8081E76716}"/>
          </ac:spMkLst>
        </pc:spChg>
        <pc:graphicFrameChg chg="add mod">
          <ac:chgData name="Maciej Skrzynecki" userId="2b817d814b0e5e10" providerId="LiveId" clId="{3EB522C1-E349-4C26-A168-08DDDE439D58}" dt="2018-01-03T08:41:11.130" v="48" actId="1076"/>
          <ac:graphicFrameMkLst>
            <pc:docMk/>
            <pc:sldMk cId="1808782953" sldId="301"/>
            <ac:graphicFrameMk id="4" creationId="{3D8A1878-DDF1-47E2-97C8-78998C01829B}"/>
          </ac:graphicFrameMkLst>
        </pc:graphicFrameChg>
      </pc:sldChg>
      <pc:sldChg chg="delSp modSp add">
        <pc:chgData name="Maciej Skrzynecki" userId="2b817d814b0e5e10" providerId="LiveId" clId="{3EB522C1-E349-4C26-A168-08DDDE439D58}" dt="2018-01-03T10:16:50.160" v="1326" actId="27636"/>
        <pc:sldMkLst>
          <pc:docMk/>
          <pc:sldMk cId="331053603" sldId="302"/>
        </pc:sldMkLst>
        <pc:spChg chg="del">
          <ac:chgData name="Maciej Skrzynecki" userId="2b817d814b0e5e10" providerId="LiveId" clId="{3EB522C1-E349-4C26-A168-08DDDE439D58}" dt="2018-01-03T08:38:09.020" v="24" actId="478"/>
          <ac:spMkLst>
            <pc:docMk/>
            <pc:sldMk cId="331053603" sldId="302"/>
            <ac:spMk id="2" creationId="{49C6AF04-A5E3-4ACF-BFB2-38B9D6B4AEE3}"/>
          </ac:spMkLst>
        </pc:spChg>
        <pc:spChg chg="mod">
          <ac:chgData name="Maciej Skrzynecki" userId="2b817d814b0e5e10" providerId="LiveId" clId="{3EB522C1-E349-4C26-A168-08DDDE439D58}" dt="2018-01-03T10:16:50.160" v="1326" actId="27636"/>
          <ac:spMkLst>
            <pc:docMk/>
            <pc:sldMk cId="331053603" sldId="302"/>
            <ac:spMk id="3" creationId="{1DF216B4-0E55-4F40-A259-F3EBDFDA37B2}"/>
          </ac:spMkLst>
        </pc:spChg>
      </pc:sldChg>
      <pc:sldChg chg="modSp add">
        <pc:chgData name="Maciej Skrzynecki" userId="2b817d814b0e5e10" providerId="LiveId" clId="{3EB522C1-E349-4C26-A168-08DDDE439D58}" dt="2018-01-03T09:36:52.736" v="516" actId="20577"/>
        <pc:sldMkLst>
          <pc:docMk/>
          <pc:sldMk cId="3401332149" sldId="303"/>
        </pc:sldMkLst>
        <pc:spChg chg="mod">
          <ac:chgData name="Maciej Skrzynecki" userId="2b817d814b0e5e10" providerId="LiveId" clId="{3EB522C1-E349-4C26-A168-08DDDE439D58}" dt="2018-01-03T08:45:34.031" v="61" actId="20577"/>
          <ac:spMkLst>
            <pc:docMk/>
            <pc:sldMk cId="3401332149" sldId="303"/>
            <ac:spMk id="2" creationId="{61C5F519-A6CA-4579-AC67-E06E911CDF3F}"/>
          </ac:spMkLst>
        </pc:spChg>
        <pc:spChg chg="mod">
          <ac:chgData name="Maciej Skrzynecki" userId="2b817d814b0e5e10" providerId="LiveId" clId="{3EB522C1-E349-4C26-A168-08DDDE439D58}" dt="2018-01-03T09:36:52.736" v="516" actId="20577"/>
          <ac:spMkLst>
            <pc:docMk/>
            <pc:sldMk cId="3401332149" sldId="303"/>
            <ac:spMk id="3" creationId="{B2FB186F-4594-4D23-A8B6-475BD2A2A541}"/>
          </ac:spMkLst>
        </pc:spChg>
      </pc:sldChg>
      <pc:sldChg chg="modSp add">
        <pc:chgData name="Maciej Skrzynecki" userId="2b817d814b0e5e10" providerId="LiveId" clId="{3EB522C1-E349-4C26-A168-08DDDE439D58}" dt="2018-01-03T09:45:07.274" v="988" actId="20577"/>
        <pc:sldMkLst>
          <pc:docMk/>
          <pc:sldMk cId="3780808473" sldId="304"/>
        </pc:sldMkLst>
        <pc:spChg chg="mod">
          <ac:chgData name="Maciej Skrzynecki" userId="2b817d814b0e5e10" providerId="LiveId" clId="{3EB522C1-E349-4C26-A168-08DDDE439D58}" dt="2018-01-03T09:38:22.410" v="532" actId="20577"/>
          <ac:spMkLst>
            <pc:docMk/>
            <pc:sldMk cId="3780808473" sldId="304"/>
            <ac:spMk id="2" creationId="{F97D54CC-B5F7-486C-99D6-A602E9DB5A2C}"/>
          </ac:spMkLst>
        </pc:spChg>
        <pc:spChg chg="mod">
          <ac:chgData name="Maciej Skrzynecki" userId="2b817d814b0e5e10" providerId="LiveId" clId="{3EB522C1-E349-4C26-A168-08DDDE439D58}" dt="2018-01-03T09:45:07.274" v="988" actId="20577"/>
          <ac:spMkLst>
            <pc:docMk/>
            <pc:sldMk cId="3780808473" sldId="304"/>
            <ac:spMk id="3" creationId="{B183E8C7-F6A5-48CD-B499-8EEC1002E92D}"/>
          </ac:spMkLst>
        </pc:spChg>
      </pc:sldChg>
      <pc:sldChg chg="modSp add ord">
        <pc:chgData name="Maciej Skrzynecki" userId="2b817d814b0e5e10" providerId="LiveId" clId="{3EB522C1-E349-4C26-A168-08DDDE439D58}" dt="2018-01-03T10:14:53.231" v="1306"/>
        <pc:sldMkLst>
          <pc:docMk/>
          <pc:sldMk cId="1354859629" sldId="305"/>
        </pc:sldMkLst>
        <pc:spChg chg="mod">
          <ac:chgData name="Maciej Skrzynecki" userId="2b817d814b0e5e10" providerId="LiveId" clId="{3EB522C1-E349-4C26-A168-08DDDE439D58}" dt="2018-01-03T09:54:04.797" v="1018" actId="20577"/>
          <ac:spMkLst>
            <pc:docMk/>
            <pc:sldMk cId="1354859629" sldId="305"/>
            <ac:spMk id="2" creationId="{993C9319-82D4-40AC-B696-84A5673B34A7}"/>
          </ac:spMkLst>
        </pc:spChg>
        <pc:spChg chg="mod">
          <ac:chgData name="Maciej Skrzynecki" userId="2b817d814b0e5e10" providerId="LiveId" clId="{3EB522C1-E349-4C26-A168-08DDDE439D58}" dt="2018-01-03T10:14:47.696" v="1305" actId="20577"/>
          <ac:spMkLst>
            <pc:docMk/>
            <pc:sldMk cId="1354859629" sldId="305"/>
            <ac:spMk id="3" creationId="{2BDA6F50-4618-4215-AC8A-FE40DDB1195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2b817d814b0e5e10/Dokumenty/migracje/do-migracj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2b817d814b0e5e10/Dokumenty/migracje/do-migracj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2b817d814b0e5e10/Dokumenty/migracje/do-migracj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2b817d814b0e5e10/Dokumenty/migracje/do-migracj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2b817d814b0e5e10/Dokumenty/migracje/do-migracj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2b817d814b0e5e10/Dokumenty/migracje/do-migracji.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2000" dirty="0"/>
              <a:t>Liczba osób posiadających dokumenty potwierdzające prawo pobytu</a:t>
            </a:r>
            <a:r>
              <a:rPr lang="pl-PL" sz="2000" baseline="0" dirty="0"/>
              <a:t> (2016)/karty pobytu (2007, 2010)</a:t>
            </a:r>
          </a:p>
          <a:p>
            <a:pPr>
              <a:defRPr/>
            </a:pPr>
            <a:endParaRPr lang="pl-PL"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2"/>
          <c:order val="0"/>
          <c:tx>
            <c:v>2007</c:v>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igracji.xlsx]imigracja'!$Q$169,'[do-migracji.xlsx]imigracja'!$Q$161,'[do-migracji.xlsx]imigracja'!$Q$160,'[do-migracji.xlsx]imigracja'!$Q$154,'[do-migracji.xlsx]imigracja'!$Q$127,'[do-migracji.xlsx]imigracja'!$Q$113,'[do-migracji.xlsx]imigracja'!$Q$29,'[do-migracji.xlsx]imigracja'!$Q$20,'[do-migracji.xlsx]imigracja'!$N$4</c:f>
              <c:strCache>
                <c:ptCount val="9"/>
                <c:pt idx="0">
                  <c:v>INNE</c:v>
                </c:pt>
                <c:pt idx="1">
                  <c:v>WŁOCHY</c:v>
                </c:pt>
                <c:pt idx="2">
                  <c:v>WIETNAM</c:v>
                </c:pt>
                <c:pt idx="3">
                  <c:v>UKRAINA</c:v>
                </c:pt>
                <c:pt idx="4">
                  <c:v>ROSJA</c:v>
                </c:pt>
                <c:pt idx="5">
                  <c:v>NIEMCY</c:v>
                </c:pt>
                <c:pt idx="6">
                  <c:v>CHINY</c:v>
                </c:pt>
                <c:pt idx="7">
                  <c:v>BIAŁORUŚ</c:v>
                </c:pt>
                <c:pt idx="8">
                  <c:v>RAZEM</c:v>
                </c:pt>
              </c:strCache>
            </c:strRef>
          </c:cat>
          <c:val>
            <c:numRef>
              <c:f>'[do-migracji.xlsx]imigracja'!$AB$166,'[do-migracji.xlsx]imigracja'!$AB$158,'[do-migracji.xlsx]imigracja'!$AB$157,'[do-migracji.xlsx]imigracja'!$AB$151,'[do-migracji.xlsx]imigracja'!$AB$122,'[do-migracji.xlsx]imigracja'!$AB$108,'[do-migracji.xlsx]imigracja'!$AB$29,'[do-migracji.xlsx]imigracja'!$AB$20,'[do-migracji.xlsx]imigracja'!$AB$165</c:f>
              <c:numCache>
                <c:formatCode>General</c:formatCode>
                <c:ptCount val="9"/>
                <c:pt idx="0" formatCode="#,##0">
                  <c:v>29573</c:v>
                </c:pt>
                <c:pt idx="1">
                  <c:v>462</c:v>
                </c:pt>
                <c:pt idx="2">
                  <c:v>6379</c:v>
                </c:pt>
                <c:pt idx="3">
                  <c:v>21469</c:v>
                </c:pt>
                <c:pt idx="4">
                  <c:v>9514</c:v>
                </c:pt>
                <c:pt idx="5">
                  <c:v>1500</c:v>
                </c:pt>
                <c:pt idx="6">
                  <c:v>1095</c:v>
                </c:pt>
                <c:pt idx="7">
                  <c:v>6362</c:v>
                </c:pt>
                <c:pt idx="8" formatCode="#,##0">
                  <c:v>76354</c:v>
                </c:pt>
              </c:numCache>
            </c:numRef>
          </c:val>
          <c:extLst xmlns:c16r2="http://schemas.microsoft.com/office/drawing/2015/06/chart">
            <c:ext xmlns:c16="http://schemas.microsoft.com/office/drawing/2014/chart" uri="{C3380CC4-5D6E-409C-BE32-E72D297353CC}">
              <c16:uniqueId val="{00000000-7EF6-40D8-9F04-3088D87045B3}"/>
            </c:ext>
          </c:extLst>
        </c:ser>
        <c:ser>
          <c:idx val="1"/>
          <c:order val="1"/>
          <c:tx>
            <c:v>2010</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igracji.xlsx]imigracja'!$Q$169,'[do-migracji.xlsx]imigracja'!$Q$161,'[do-migracji.xlsx]imigracja'!$Q$160,'[do-migracji.xlsx]imigracja'!$Q$154,'[do-migracji.xlsx]imigracja'!$Q$127,'[do-migracji.xlsx]imigracja'!$Q$113,'[do-migracji.xlsx]imigracja'!$Q$29,'[do-migracji.xlsx]imigracja'!$Q$20,'[do-migracji.xlsx]imigracja'!$N$4</c:f>
              <c:strCache>
                <c:ptCount val="9"/>
                <c:pt idx="0">
                  <c:v>INNE</c:v>
                </c:pt>
                <c:pt idx="1">
                  <c:v>WŁOCHY</c:v>
                </c:pt>
                <c:pt idx="2">
                  <c:v>WIETNAM</c:v>
                </c:pt>
                <c:pt idx="3">
                  <c:v>UKRAINA</c:v>
                </c:pt>
                <c:pt idx="4">
                  <c:v>ROSJA</c:v>
                </c:pt>
                <c:pt idx="5">
                  <c:v>NIEMCY</c:v>
                </c:pt>
                <c:pt idx="6">
                  <c:v>CHINY</c:v>
                </c:pt>
                <c:pt idx="7">
                  <c:v>BIAŁORUŚ</c:v>
                </c:pt>
                <c:pt idx="8">
                  <c:v>RAZEM</c:v>
                </c:pt>
              </c:strCache>
            </c:strRef>
          </c:cat>
          <c:val>
            <c:numRef>
              <c:f>'[do-migracji.xlsx]imigracja'!$X$169,'[do-migracji.xlsx]imigracja'!$X$161,'[do-migracji.xlsx]imigracja'!$X$160,'[do-migracji.xlsx]imigracja'!$X$154,'[do-migracji.xlsx]imigracja'!$X$127,'[do-migracji.xlsx]imigracja'!$X$113,'[do-migracji.xlsx]imigracja'!$X$29,'[do-migracji.xlsx]imigracja'!$X$20,'[do-migracji.xlsx]imigracja'!$X$168</c:f>
              <c:numCache>
                <c:formatCode>General</c:formatCode>
                <c:ptCount val="9"/>
                <c:pt idx="0">
                  <c:v>47235</c:v>
                </c:pt>
                <c:pt idx="1">
                  <c:v>281</c:v>
                </c:pt>
                <c:pt idx="2">
                  <c:v>8567</c:v>
                </c:pt>
                <c:pt idx="3">
                  <c:v>28450</c:v>
                </c:pt>
                <c:pt idx="4">
                  <c:v>12550</c:v>
                </c:pt>
                <c:pt idx="5">
                  <c:v>817</c:v>
                </c:pt>
                <c:pt idx="6">
                  <c:v>3016</c:v>
                </c:pt>
                <c:pt idx="7">
                  <c:v>8995</c:v>
                </c:pt>
                <c:pt idx="8">
                  <c:v>97080</c:v>
                </c:pt>
              </c:numCache>
            </c:numRef>
          </c:val>
          <c:extLst xmlns:c16r2="http://schemas.microsoft.com/office/drawing/2015/06/chart">
            <c:ext xmlns:c16="http://schemas.microsoft.com/office/drawing/2014/chart" uri="{C3380CC4-5D6E-409C-BE32-E72D297353CC}">
              <c16:uniqueId val="{00000001-7EF6-40D8-9F04-3088D87045B3}"/>
            </c:ext>
          </c:extLst>
        </c:ser>
        <c:ser>
          <c:idx val="0"/>
          <c:order val="2"/>
          <c:tx>
            <c:v>2016</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igracji.xlsx]imigracja'!$Q$169,'[do-migracji.xlsx]imigracja'!$Q$161,'[do-migracji.xlsx]imigracja'!$Q$160,'[do-migracji.xlsx]imigracja'!$Q$154,'[do-migracji.xlsx]imigracja'!$Q$127,'[do-migracji.xlsx]imigracja'!$Q$113,'[do-migracji.xlsx]imigracja'!$Q$29,'[do-migracji.xlsx]imigracja'!$Q$20,'[do-migracji.xlsx]imigracja'!$N$4</c:f>
              <c:strCache>
                <c:ptCount val="9"/>
                <c:pt idx="0">
                  <c:v>INNE</c:v>
                </c:pt>
                <c:pt idx="1">
                  <c:v>WŁOCHY</c:v>
                </c:pt>
                <c:pt idx="2">
                  <c:v>WIETNAM</c:v>
                </c:pt>
                <c:pt idx="3">
                  <c:v>UKRAINA</c:v>
                </c:pt>
                <c:pt idx="4">
                  <c:v>ROSJA</c:v>
                </c:pt>
                <c:pt idx="5">
                  <c:v>NIEMCY</c:v>
                </c:pt>
                <c:pt idx="6">
                  <c:v>CHINY</c:v>
                </c:pt>
                <c:pt idx="7">
                  <c:v>BIAŁORUŚ</c:v>
                </c:pt>
                <c:pt idx="8">
                  <c:v>RAZEM</c:v>
                </c:pt>
              </c:strCache>
            </c:strRef>
          </c:cat>
          <c:val>
            <c:numRef>
              <c:f>'[do-migracji.xlsx]imigracja'!$N$180,'[do-migracji.xlsx]imigracja'!$N$174,'[do-migracji.xlsx]imigracja'!$N$173,'[do-migracji.xlsx]imigracja'!$N$167,'[do-migracji.xlsx]imigracja'!$N$136,'[do-migracji.xlsx]imigracja'!$N$118,'[do-migracji.xlsx]imigracja'!$N$32,'[do-migracji.xlsx]imigracja'!$N$23,'[do-migracji.xlsx]imigracja'!$N$181</c:f>
              <c:numCache>
                <c:formatCode>#,##0</c:formatCode>
                <c:ptCount val="9"/>
                <c:pt idx="0">
                  <c:v>92194</c:v>
                </c:pt>
                <c:pt idx="1">
                  <c:v>7321</c:v>
                </c:pt>
                <c:pt idx="2">
                  <c:v>10269</c:v>
                </c:pt>
                <c:pt idx="3">
                  <c:v>103457</c:v>
                </c:pt>
                <c:pt idx="4">
                  <c:v>10583</c:v>
                </c:pt>
                <c:pt idx="5">
                  <c:v>23924</c:v>
                </c:pt>
                <c:pt idx="6">
                  <c:v>7042</c:v>
                </c:pt>
                <c:pt idx="7">
                  <c:v>11428</c:v>
                </c:pt>
                <c:pt idx="8">
                  <c:v>266218</c:v>
                </c:pt>
              </c:numCache>
            </c:numRef>
          </c:val>
          <c:extLst xmlns:c16r2="http://schemas.microsoft.com/office/drawing/2015/06/chart">
            <c:ext xmlns:c16="http://schemas.microsoft.com/office/drawing/2014/chart" uri="{C3380CC4-5D6E-409C-BE32-E72D297353CC}">
              <c16:uniqueId val="{00000002-7EF6-40D8-9F04-3088D87045B3}"/>
            </c:ext>
          </c:extLst>
        </c:ser>
        <c:dLbls>
          <c:dLblPos val="outEnd"/>
          <c:showLegendKey val="0"/>
          <c:showVal val="1"/>
          <c:showCatName val="0"/>
          <c:showSerName val="0"/>
          <c:showPercent val="0"/>
          <c:showBubbleSize val="0"/>
        </c:dLbls>
        <c:gapWidth val="75"/>
        <c:overlap val="-25"/>
        <c:axId val="2007855840"/>
        <c:axId val="2007852576"/>
      </c:barChart>
      <c:catAx>
        <c:axId val="200785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52576"/>
        <c:crosses val="autoZero"/>
        <c:auto val="1"/>
        <c:lblAlgn val="ctr"/>
        <c:lblOffset val="100"/>
        <c:noMultiLvlLbl val="0"/>
      </c:catAx>
      <c:valAx>
        <c:axId val="2007852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55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2000" dirty="0"/>
              <a:t>Rodzaj dokumentu (2016)</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5.0648546866357384E-2"/>
          <c:y val="7.7774282306389303E-2"/>
          <c:w val="0.93941605456442723"/>
          <c:h val="0.80163030805554214"/>
        </c:manualLayout>
      </c:layout>
      <c:barChart>
        <c:barDir val="col"/>
        <c:grouping val="clustered"/>
        <c:varyColors val="0"/>
        <c:ser>
          <c:idx val="0"/>
          <c:order val="0"/>
          <c:tx>
            <c:v>2016</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'[do-migracji.xlsx]imigracja'!$B$4:$F$4,'[do-migracji.xlsx]imigracja'!$O$4,'[do-migracji.xlsx]imigracja'!$N$4</c:f>
              <c:strCache>
                <c:ptCount val="7"/>
                <c:pt idx="0">
                  <c:v>POBYT STAŁY </c:v>
                </c:pt>
                <c:pt idx="1">
                  <c:v>POBYT REZYDENTA DŁUGOTERMINOWEGO UE</c:v>
                </c:pt>
                <c:pt idx="2">
                  <c:v>POBYT CZASOWY </c:v>
                </c:pt>
                <c:pt idx="3">
                  <c:v>POBYT STAŁY OB. UE</c:v>
                </c:pt>
                <c:pt idx="4">
                  <c:v>ZAREJESTROWANIE POBYTU OB. UE</c:v>
                </c:pt>
                <c:pt idx="5">
                  <c:v>INNE</c:v>
                </c:pt>
                <c:pt idx="6">
                  <c:v>RAZEM</c:v>
                </c:pt>
              </c:strCache>
            </c:strRef>
          </c:cat>
          <c:val>
            <c:numRef>
              <c:f>'[do-migracji.xlsx]imigracja'!$B$181:$F$181,'[do-migracji.xlsx]imigracja'!$O$181,'[do-migracji.xlsx]imigracja'!$N$181</c:f>
              <c:numCache>
                <c:formatCode>#,##0</c:formatCode>
                <c:ptCount val="7"/>
                <c:pt idx="0">
                  <c:v>51208</c:v>
                </c:pt>
                <c:pt idx="1">
                  <c:v>10598</c:v>
                </c:pt>
                <c:pt idx="2">
                  <c:v>120148</c:v>
                </c:pt>
                <c:pt idx="3">
                  <c:v>7400</c:v>
                </c:pt>
                <c:pt idx="4">
                  <c:v>70725</c:v>
                </c:pt>
                <c:pt idx="5">
                  <c:v>6139</c:v>
                </c:pt>
                <c:pt idx="6">
                  <c:v>266218</c:v>
                </c:pt>
              </c:numCache>
            </c:numRef>
          </c:val>
          <c:extLst xmlns:c16r2="http://schemas.microsoft.com/office/drawing/2015/06/chart">
            <c:ext xmlns:c16="http://schemas.microsoft.com/office/drawing/2014/chart" uri="{C3380CC4-5D6E-409C-BE32-E72D297353CC}">
              <c16:uniqueId val="{00000000-3E0E-4675-9FF6-E9656B808EA8}"/>
            </c:ext>
          </c:extLst>
        </c:ser>
        <c:dLbls>
          <c:dLblPos val="outEnd"/>
          <c:showLegendKey val="0"/>
          <c:showVal val="1"/>
          <c:showCatName val="0"/>
          <c:showSerName val="0"/>
          <c:showPercent val="0"/>
          <c:showBubbleSize val="0"/>
        </c:dLbls>
        <c:gapWidth val="219"/>
        <c:overlap val="-27"/>
        <c:axId val="2007860736"/>
        <c:axId val="2007859104"/>
      </c:barChart>
      <c:catAx>
        <c:axId val="200786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59104"/>
        <c:crosses val="autoZero"/>
        <c:auto val="1"/>
        <c:lblAlgn val="ctr"/>
        <c:lblOffset val="100"/>
        <c:noMultiLvlLbl val="0"/>
      </c:catAx>
      <c:valAx>
        <c:axId val="2007859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6073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2000" dirty="0"/>
              <a:t>Oświadczenia o zamiarze</a:t>
            </a:r>
            <a:r>
              <a:rPr lang="pl-PL" sz="2000" baseline="0" dirty="0"/>
              <a:t> zatrudnienia cudzoziemca</a:t>
            </a:r>
            <a:endParaRPr lang="pl-PL" sz="20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0.12272561407211033"/>
          <c:y val="9.0145388316403077E-2"/>
          <c:w val="0.83953018372703414"/>
          <c:h val="0.74064866339667668"/>
        </c:manualLayout>
      </c:layout>
      <c:barChart>
        <c:barDir val="col"/>
        <c:grouping val="clustered"/>
        <c:varyColors val="0"/>
        <c:ser>
          <c:idx val="0"/>
          <c:order val="0"/>
          <c:tx>
            <c:v>2007</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'[do-migracji.xlsx]praca'!$B$2,'[do-migracji.xlsx]praca'!$D$2,'[do-migracji.xlsx]praca'!$E$2,'[do-migracji.xlsx]praca'!$I$2,'[do-migracji.xlsx]praca'!$H$1</c:f>
              <c:strCache>
                <c:ptCount val="5"/>
                <c:pt idx="0">
                  <c:v> BIAŁORUŚ</c:v>
                </c:pt>
                <c:pt idx="1">
                  <c:v> UKRAINA</c:v>
                </c:pt>
                <c:pt idx="2">
                  <c:v> MOŁDAWIA</c:v>
                </c:pt>
                <c:pt idx="3">
                  <c:v>INNE</c:v>
                </c:pt>
                <c:pt idx="4">
                  <c:v>RAZEM </c:v>
                </c:pt>
              </c:strCache>
            </c:strRef>
          </c:cat>
          <c:val>
            <c:numRef>
              <c:f>'[do-migracji.xlsx]praca'!$W$3,'[do-migracji.xlsx]praca'!$Y$3,'[do-migracji.xlsx]praca'!$AB$3,'[do-migracji.xlsx]praca'!$AA$3,'[do-migracji.xlsx]praca'!$Z$3</c:f>
              <c:numCache>
                <c:formatCode>General</c:formatCode>
                <c:ptCount val="5"/>
                <c:pt idx="0">
                  <c:v>1347</c:v>
                </c:pt>
                <c:pt idx="1">
                  <c:v>20260</c:v>
                </c:pt>
                <c:pt idx="2">
                  <c:v>0</c:v>
                </c:pt>
                <c:pt idx="3">
                  <c:v>190</c:v>
                </c:pt>
                <c:pt idx="4">
                  <c:v>21797</c:v>
                </c:pt>
              </c:numCache>
            </c:numRef>
          </c:val>
          <c:extLst xmlns:c16r2="http://schemas.microsoft.com/office/drawing/2015/06/chart">
            <c:ext xmlns:c16="http://schemas.microsoft.com/office/drawing/2014/chart" uri="{C3380CC4-5D6E-409C-BE32-E72D297353CC}">
              <c16:uniqueId val="{00000000-875A-433F-A7BE-99F85514D657}"/>
            </c:ext>
          </c:extLst>
        </c:ser>
        <c:ser>
          <c:idx val="1"/>
          <c:order val="1"/>
          <c:tx>
            <c:v>2010</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'[do-migracji.xlsx]praca'!$M$3,'[do-migracji.xlsx]praca'!$O$3,'[do-migracji.xlsx]praca'!$P$3,'[do-migracji.xlsx]praca'!$S$3,'[do-migracji.xlsx]praca'!$R$3</c:f>
              <c:numCache>
                <c:formatCode>General</c:formatCode>
                <c:ptCount val="5"/>
                <c:pt idx="0">
                  <c:v>3623</c:v>
                </c:pt>
                <c:pt idx="1">
                  <c:v>169490</c:v>
                </c:pt>
                <c:pt idx="2">
                  <c:v>5912</c:v>
                </c:pt>
                <c:pt idx="3">
                  <c:v>1048</c:v>
                </c:pt>
                <c:pt idx="4">
                  <c:v>180073</c:v>
                </c:pt>
              </c:numCache>
            </c:numRef>
          </c:val>
          <c:extLst xmlns:c16r2="http://schemas.microsoft.com/office/drawing/2015/06/chart">
            <c:ext xmlns:c16="http://schemas.microsoft.com/office/drawing/2014/chart" uri="{C3380CC4-5D6E-409C-BE32-E72D297353CC}">
              <c16:uniqueId val="{00000001-875A-433F-A7BE-99F85514D657}"/>
            </c:ext>
          </c:extLst>
        </c:ser>
        <c:ser>
          <c:idx val="2"/>
          <c:order val="2"/>
          <c:tx>
            <c:v>2016</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'[do-migracji.xlsx]praca'!$B$3,'[do-migracji.xlsx]praca'!$D$3,'[do-migracji.xlsx]praca'!$E$3,'[do-migracji.xlsx]praca'!$I$3,'[do-migracji.xlsx]praca'!$H$3</c:f>
              <c:numCache>
                <c:formatCode>General</c:formatCode>
                <c:ptCount val="5"/>
                <c:pt idx="0">
                  <c:v>23400</c:v>
                </c:pt>
                <c:pt idx="1">
                  <c:v>1262845</c:v>
                </c:pt>
                <c:pt idx="2">
                  <c:v>20650</c:v>
                </c:pt>
                <c:pt idx="3">
                  <c:v>7232</c:v>
                </c:pt>
                <c:pt idx="4">
                  <c:v>1314127</c:v>
                </c:pt>
              </c:numCache>
            </c:numRef>
          </c:val>
          <c:extLst xmlns:c16r2="http://schemas.microsoft.com/office/drawing/2015/06/chart">
            <c:ext xmlns:c16="http://schemas.microsoft.com/office/drawing/2014/chart" uri="{C3380CC4-5D6E-409C-BE32-E72D297353CC}">
              <c16:uniqueId val="{00000002-875A-433F-A7BE-99F85514D657}"/>
            </c:ext>
          </c:extLst>
        </c:ser>
        <c:dLbls>
          <c:dLblPos val="outEnd"/>
          <c:showLegendKey val="0"/>
          <c:showVal val="1"/>
          <c:showCatName val="0"/>
          <c:showSerName val="0"/>
          <c:showPercent val="0"/>
          <c:showBubbleSize val="0"/>
        </c:dLbls>
        <c:gapWidth val="219"/>
        <c:overlap val="-27"/>
        <c:axId val="2007847136"/>
        <c:axId val="2007850944"/>
      </c:barChart>
      <c:catAx>
        <c:axId val="2007847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50944"/>
        <c:crosses val="autoZero"/>
        <c:auto val="1"/>
        <c:lblAlgn val="ctr"/>
        <c:lblOffset val="100"/>
        <c:noMultiLvlLbl val="0"/>
      </c:catAx>
      <c:valAx>
        <c:axId val="2007850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47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err="1"/>
              <a:t>Podział</a:t>
            </a:r>
            <a:r>
              <a:rPr lang="en-US" sz="2000" dirty="0"/>
              <a:t> </a:t>
            </a:r>
            <a:r>
              <a:rPr lang="en-US" sz="2000" dirty="0" err="1"/>
              <a:t>według</a:t>
            </a:r>
            <a:r>
              <a:rPr lang="en-US" sz="2000" dirty="0"/>
              <a:t> </a:t>
            </a:r>
            <a:r>
              <a:rPr lang="en-US" sz="2000" dirty="0" err="1"/>
              <a:t>województw</a:t>
            </a:r>
            <a:endParaRPr lang="en-US" sz="20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v>Podział według województw</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'[do-migracji.xlsx]praca'!$O$35:$O$50</c:f>
              <c:strCache>
                <c:ptCount val="16"/>
                <c:pt idx="0">
                  <c:v>Dolnośląskie</c:v>
                </c:pt>
                <c:pt idx="1">
                  <c:v>Kujawsko - Pomorskie</c:v>
                </c:pt>
                <c:pt idx="2">
                  <c:v>Lubelskie</c:v>
                </c:pt>
                <c:pt idx="3">
                  <c:v>Lubuskie</c:v>
                </c:pt>
                <c:pt idx="4">
                  <c:v>Łódzkie</c:v>
                </c:pt>
                <c:pt idx="5">
                  <c:v>Małopolskie</c:v>
                </c:pt>
                <c:pt idx="6">
                  <c:v>Mazowieckie</c:v>
                </c:pt>
                <c:pt idx="7">
                  <c:v>Opolskie</c:v>
                </c:pt>
                <c:pt idx="8">
                  <c:v>Podkarpackie</c:v>
                </c:pt>
                <c:pt idx="9">
                  <c:v>Podlaskie</c:v>
                </c:pt>
                <c:pt idx="10">
                  <c:v>Pomorskie</c:v>
                </c:pt>
                <c:pt idx="11">
                  <c:v>Śląskie</c:v>
                </c:pt>
                <c:pt idx="12">
                  <c:v>Świętokrzyskie</c:v>
                </c:pt>
                <c:pt idx="13">
                  <c:v>Warmińsko - Mazurskie</c:v>
                </c:pt>
                <c:pt idx="14">
                  <c:v>Wielkopolskie</c:v>
                </c:pt>
                <c:pt idx="15">
                  <c:v>Zachodniopomorskie</c:v>
                </c:pt>
              </c:strCache>
            </c:strRef>
          </c:cat>
          <c:val>
            <c:numRef>
              <c:f>'[do-migracji.xlsx]praca'!$V$35:$V$50</c:f>
              <c:numCache>
                <c:formatCode>General</c:formatCode>
                <c:ptCount val="16"/>
                <c:pt idx="0">
                  <c:v>134862</c:v>
                </c:pt>
                <c:pt idx="1">
                  <c:v>48517</c:v>
                </c:pt>
                <c:pt idx="2">
                  <c:v>75114</c:v>
                </c:pt>
                <c:pt idx="3">
                  <c:v>67648</c:v>
                </c:pt>
                <c:pt idx="4">
                  <c:v>99398</c:v>
                </c:pt>
                <c:pt idx="5">
                  <c:v>101407</c:v>
                </c:pt>
                <c:pt idx="6">
                  <c:v>369463</c:v>
                </c:pt>
                <c:pt idx="7">
                  <c:v>23812</c:v>
                </c:pt>
                <c:pt idx="8">
                  <c:v>11162</c:v>
                </c:pt>
                <c:pt idx="9">
                  <c:v>9483</c:v>
                </c:pt>
                <c:pt idx="10">
                  <c:v>67395</c:v>
                </c:pt>
                <c:pt idx="11">
                  <c:v>85694</c:v>
                </c:pt>
                <c:pt idx="12">
                  <c:v>28599</c:v>
                </c:pt>
                <c:pt idx="13">
                  <c:v>8997</c:v>
                </c:pt>
                <c:pt idx="14">
                  <c:v>126972</c:v>
                </c:pt>
                <c:pt idx="15">
                  <c:v>55604</c:v>
                </c:pt>
              </c:numCache>
            </c:numRef>
          </c:val>
          <c:extLst xmlns:c16r2="http://schemas.microsoft.com/office/drawing/2015/06/chart">
            <c:ext xmlns:c16="http://schemas.microsoft.com/office/drawing/2014/chart" uri="{C3380CC4-5D6E-409C-BE32-E72D297353CC}">
              <c16:uniqueId val="{00000000-61D1-4AA7-8A15-CE5678CB4D5A}"/>
            </c:ext>
          </c:extLst>
        </c:ser>
        <c:dLbls>
          <c:dLblPos val="outEnd"/>
          <c:showLegendKey val="0"/>
          <c:showVal val="1"/>
          <c:showCatName val="0"/>
          <c:showSerName val="0"/>
          <c:showPercent val="0"/>
          <c:showBubbleSize val="0"/>
        </c:dLbls>
        <c:gapWidth val="219"/>
        <c:overlap val="-27"/>
        <c:axId val="2007854208"/>
        <c:axId val="2007859648"/>
      </c:barChart>
      <c:catAx>
        <c:axId val="200785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59648"/>
        <c:crosses val="autoZero"/>
        <c:auto val="1"/>
        <c:lblAlgn val="ctr"/>
        <c:lblOffset val="100"/>
        <c:noMultiLvlLbl val="0"/>
      </c:catAx>
      <c:valAx>
        <c:axId val="2007859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0078542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err="1"/>
              <a:t>Wiek</a:t>
            </a:r>
            <a:r>
              <a:rPr lang="en-US" sz="2000" dirty="0"/>
              <a:t> </a:t>
            </a:r>
            <a:r>
              <a:rPr lang="en-US" sz="2000" dirty="0" err="1"/>
              <a:t>pracowników</a:t>
            </a:r>
            <a:endParaRPr lang="en-US" sz="2000" dirty="0"/>
          </a:p>
        </c:rich>
      </c:tx>
      <c:layout>
        <c:manualLayout>
          <c:xMode val="edge"/>
          <c:yMode val="edge"/>
          <c:x val="0.26976377952755903"/>
          <c:y val="7.6549486432306193E-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pieChart>
        <c:varyColors val="1"/>
        <c:ser>
          <c:idx val="0"/>
          <c:order val="0"/>
          <c:tx>
            <c:v>Wiek pracowników</c:v>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DAF-4E5F-8180-FFA8B98746B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DAF-4E5F-8180-FFA8B98746B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DAF-4E5F-8180-FFA8B98746B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DAF-4E5F-8180-FFA8B98746B6}"/>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pl-PL"/>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praca!$A$33:$A$36</c:f>
              <c:strCache>
                <c:ptCount val="4"/>
                <c:pt idx="0">
                  <c:v>&lt;26 lat</c:v>
                </c:pt>
                <c:pt idx="1">
                  <c:v>26-40 lat</c:v>
                </c:pt>
                <c:pt idx="2">
                  <c:v>41-65 lat</c:v>
                </c:pt>
                <c:pt idx="3">
                  <c:v>&gt;65 lat</c:v>
                </c:pt>
              </c:strCache>
            </c:strRef>
          </c:cat>
          <c:val>
            <c:numRef>
              <c:f>praca!$H$33:$H$36</c:f>
              <c:numCache>
                <c:formatCode>General</c:formatCode>
                <c:ptCount val="4"/>
                <c:pt idx="0">
                  <c:v>343404</c:v>
                </c:pt>
                <c:pt idx="1">
                  <c:v>588411</c:v>
                </c:pt>
                <c:pt idx="2">
                  <c:v>380686</c:v>
                </c:pt>
                <c:pt idx="3">
                  <c:v>1626</c:v>
                </c:pt>
              </c:numCache>
            </c:numRef>
          </c:val>
          <c:extLst xmlns:c16r2="http://schemas.microsoft.com/office/drawing/2015/06/chart">
            <c:ext xmlns:c16="http://schemas.microsoft.com/office/drawing/2014/chart" uri="{C3380CC4-5D6E-409C-BE32-E72D297353CC}">
              <c16:uniqueId val="{00000008-ADAF-4E5F-8180-FFA8B98746B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err="1"/>
              <a:t>Grupy</a:t>
            </a:r>
            <a:r>
              <a:rPr lang="en-US" sz="2000" dirty="0"/>
              <a:t> </a:t>
            </a:r>
            <a:r>
              <a:rPr lang="en-US" sz="2000" dirty="0" err="1"/>
              <a:t>zawodów</a:t>
            </a:r>
            <a:endParaRPr lang="en-US" sz="2000" dirty="0"/>
          </a:p>
        </c:rich>
      </c:tx>
      <c:layout>
        <c:manualLayout>
          <c:xMode val="edge"/>
          <c:yMode val="edge"/>
          <c:x val="2.3657970387803446E-2"/>
          <c:y val="3.704508819217330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0.27872572178477695"/>
          <c:y val="0.106466899970837"/>
          <c:w val="0.4493347075813291"/>
          <c:h val="0.78461330108961458"/>
        </c:manualLayout>
      </c:layout>
      <c:pieChart>
        <c:varyColors val="1"/>
        <c:ser>
          <c:idx val="0"/>
          <c:order val="0"/>
          <c:tx>
            <c:v>Grupy zawodów</c:v>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35E-4C33-9CF1-CE2EDF38B13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35E-4C33-9CF1-CE2EDF38B13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35E-4C33-9CF1-CE2EDF38B13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35E-4C33-9CF1-CE2EDF38B136}"/>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835E-4C33-9CF1-CE2EDF38B136}"/>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835E-4C33-9CF1-CE2EDF38B136}"/>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835E-4C33-9CF1-CE2EDF38B136}"/>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835E-4C33-9CF1-CE2EDF38B136}"/>
              </c:ext>
            </c:extLst>
          </c:dPt>
          <c:dLbls>
            <c:dLbl>
              <c:idx val="0"/>
              <c:layout>
                <c:manualLayout>
                  <c:x val="-8.3028083028083025E-2"/>
                  <c:y val="-8.8987753790271181E-3"/>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835E-4C33-9CF1-CE2EDF38B136}"/>
                </c:ext>
                <c:ext xmlns:c15="http://schemas.microsoft.com/office/drawing/2012/chart" uri="{CE6537A1-D6FC-4f65-9D91-7224C49458BB}"/>
              </c:extLst>
            </c:dLbl>
            <c:dLbl>
              <c:idx val="1"/>
              <c:layout>
                <c:manualLayout>
                  <c:x val="4.884004884004884E-3"/>
                  <c:y val="-1.186503383870282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835E-4C33-9CF1-CE2EDF38B136}"/>
                </c:ext>
                <c:ext xmlns:c15="http://schemas.microsoft.com/office/drawing/2012/chart" uri="{CE6537A1-D6FC-4f65-9D91-7224C49458BB}"/>
              </c:extLst>
            </c:dLbl>
            <c:dLbl>
              <c:idx val="2"/>
              <c:layout>
                <c:manualLayout>
                  <c:x val="2.1164021164021045E-2"/>
                  <c:y val="2.6696326137081314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835E-4C33-9CF1-CE2EDF38B136}"/>
                </c:ext>
                <c:ext xmlns:c15="http://schemas.microsoft.com/office/drawing/2012/chart" uri="{CE6537A1-D6FC-4f65-9D91-7224C49458BB}"/>
              </c:extLst>
            </c:dLbl>
            <c:dLbl>
              <c:idx val="3"/>
              <c:layout>
                <c:manualLayout>
                  <c:x val="0.14163614163614163"/>
                  <c:y val="-6.5257686112865448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835E-4C33-9CF1-CE2EDF38B136}"/>
                </c:ext>
                <c:ext xmlns:c15="http://schemas.microsoft.com/office/drawing/2012/chart" uri="{CE6537A1-D6FC-4f65-9D91-7224C49458BB}"/>
              </c:extLst>
            </c:dLbl>
            <c:dLbl>
              <c:idx val="4"/>
              <c:layout>
                <c:manualLayout>
                  <c:x val="0.12698412698412698"/>
                  <c:y val="2.6696326137081287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835E-4C33-9CF1-CE2EDF38B136}"/>
                </c:ext>
                <c:ext xmlns:c15="http://schemas.microsoft.com/office/drawing/2012/chart" uri="{CE6537A1-D6FC-4f65-9D91-7224C49458BB}"/>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pl-PL"/>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'[do-migracji.xlsx]praca'!$A$69:$A$76</c:f>
              <c:strCache>
                <c:ptCount val="8"/>
                <c:pt idx="0">
                  <c:v>Specjaliści </c:v>
                </c:pt>
                <c:pt idx="1">
                  <c:v>Technicy i inny średni personel </c:v>
                </c:pt>
                <c:pt idx="2">
                  <c:v>Pracownicy biurowi </c:v>
                </c:pt>
                <c:pt idx="3">
                  <c:v>Pracownicy usług i sprzedawcy </c:v>
                </c:pt>
                <c:pt idx="4">
                  <c:v>Rolnicy, ogrodnicy, leśnicy i rybacy </c:v>
                </c:pt>
                <c:pt idx="5">
                  <c:v>Robotnicy przemysłowi i rzemieślnicy </c:v>
                </c:pt>
                <c:pt idx="6">
                  <c:v>Operatorzy i monterzy maszyn i urządzeń </c:v>
                </c:pt>
                <c:pt idx="7">
                  <c:v>Pracownicy przy pracach prostych </c:v>
                </c:pt>
              </c:strCache>
            </c:strRef>
          </c:cat>
          <c:val>
            <c:numRef>
              <c:f>'[do-migracji.xlsx]praca'!$H$69:$H$76</c:f>
              <c:numCache>
                <c:formatCode>General</c:formatCode>
                <c:ptCount val="8"/>
                <c:pt idx="0">
                  <c:v>9071</c:v>
                </c:pt>
                <c:pt idx="1">
                  <c:v>26746</c:v>
                </c:pt>
                <c:pt idx="2">
                  <c:v>47838</c:v>
                </c:pt>
                <c:pt idx="3">
                  <c:v>64529</c:v>
                </c:pt>
                <c:pt idx="4">
                  <c:v>55783</c:v>
                </c:pt>
                <c:pt idx="5">
                  <c:v>247301</c:v>
                </c:pt>
                <c:pt idx="6">
                  <c:v>112199</c:v>
                </c:pt>
                <c:pt idx="7">
                  <c:v>749575</c:v>
                </c:pt>
              </c:numCache>
            </c:numRef>
          </c:val>
          <c:extLst xmlns:c16r2="http://schemas.microsoft.com/office/drawing/2015/06/chart">
            <c:ext xmlns:c16="http://schemas.microsoft.com/office/drawing/2014/chart" uri="{C3380CC4-5D6E-409C-BE32-E72D297353CC}">
              <c16:uniqueId val="{00000010-835E-4C33-9CF1-CE2EDF38B13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1C57B-9E43-4D27-87F4-7EEEC46F7DC8}" type="datetimeFigureOut">
              <a:rPr lang="pl-PL" smtClean="0"/>
              <a:t>2018-01-03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EEDFD-C036-49D3-BAF8-0D868B622531}" type="slidenum">
              <a:rPr lang="pl-PL" smtClean="0"/>
              <a:t>‹#›</a:t>
            </a:fld>
            <a:endParaRPr lang="pl-PL"/>
          </a:p>
        </p:txBody>
      </p:sp>
    </p:spTree>
    <p:extLst>
      <p:ext uri="{BB962C8B-B14F-4D97-AF65-F5344CB8AC3E}">
        <p14:creationId xmlns:p14="http://schemas.microsoft.com/office/powerpoint/2010/main" val="1659829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D2BB9B0-3D6F-4C25-8EDB-69134A059EEF}" type="slidenum">
              <a:rPr lang="pl-PL" smtClean="0"/>
              <a:t>21</a:t>
            </a:fld>
            <a:endParaRPr lang="pl-PL"/>
          </a:p>
        </p:txBody>
      </p:sp>
    </p:spTree>
    <p:extLst>
      <p:ext uri="{BB962C8B-B14F-4D97-AF65-F5344CB8AC3E}">
        <p14:creationId xmlns:p14="http://schemas.microsoft.com/office/powerpoint/2010/main" val="296137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2EC8864-FE61-48CF-BC9A-4CBD4726AD17}" type="datetimeFigureOut">
              <a:rPr lang="pl-PL" smtClean="0"/>
              <a:t>2018-01-03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40325AF-9711-4E06-847B-DE79EF0E4874}"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638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EC8864-FE61-48CF-BC9A-4CBD4726AD17}" type="datetimeFigureOut">
              <a:rPr lang="pl-PL" smtClean="0"/>
              <a:t>2018-01-03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350489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EC8864-FE61-48CF-BC9A-4CBD4726AD17}" type="datetimeFigureOut">
              <a:rPr lang="pl-PL" smtClean="0"/>
              <a:t>2018-01-03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40325AF-9711-4E06-847B-DE79EF0E4874}"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3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EC8864-FE61-48CF-BC9A-4CBD4726AD17}" type="datetimeFigureOut">
              <a:rPr lang="pl-PL" smtClean="0"/>
              <a:t>2018-01-03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242596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2EC8864-FE61-48CF-BC9A-4CBD4726AD17}" type="datetimeFigureOut">
              <a:rPr lang="pl-PL" smtClean="0"/>
              <a:t>2018-01-03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40325AF-9711-4E06-847B-DE79EF0E4874}"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520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2EC8864-FE61-48CF-BC9A-4CBD4726AD17}" type="datetimeFigureOut">
              <a:rPr lang="pl-PL" smtClean="0"/>
              <a:t>2018-01-03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364621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2EC8864-FE61-48CF-BC9A-4CBD4726AD17}" type="datetimeFigureOut">
              <a:rPr lang="pl-PL" smtClean="0"/>
              <a:t>2018-01-03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111484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2EC8864-FE61-48CF-BC9A-4CBD4726AD17}" type="datetimeFigureOut">
              <a:rPr lang="pl-PL" smtClean="0"/>
              <a:t>2018-01-03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124247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C8864-FE61-48CF-BC9A-4CBD4726AD17}" type="datetimeFigureOut">
              <a:rPr lang="pl-PL" smtClean="0"/>
              <a:t>2018-01-03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78615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2EC8864-FE61-48CF-BC9A-4CBD4726AD17}" type="datetimeFigureOut">
              <a:rPr lang="pl-PL" smtClean="0"/>
              <a:t>2018-01-03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40325AF-9711-4E06-847B-DE79EF0E4874}" type="slidenum">
              <a:rPr lang="pl-PL" smtClean="0"/>
              <a:t>‹#›</a:t>
            </a:fld>
            <a:endParaRPr lang="pl-PL"/>
          </a:p>
        </p:txBody>
      </p:sp>
    </p:spTree>
    <p:extLst>
      <p:ext uri="{BB962C8B-B14F-4D97-AF65-F5344CB8AC3E}">
        <p14:creationId xmlns:p14="http://schemas.microsoft.com/office/powerpoint/2010/main" val="248746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2EC8864-FE61-48CF-BC9A-4CBD4726AD17}" type="datetimeFigureOut">
              <a:rPr lang="pl-PL" smtClean="0"/>
              <a:t>2018-01-03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40325AF-9711-4E06-847B-DE79EF0E4874}"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31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2EC8864-FE61-48CF-BC9A-4CBD4726AD17}" type="datetimeFigureOut">
              <a:rPr lang="pl-PL" smtClean="0"/>
              <a:t>2018-01-03</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40325AF-9711-4E06-847B-DE79EF0E4874}"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355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ec.europa.eu/immigration/what-do-i-need-before-leaving/poland/family-member_en" TargetMode="External"/><Relationship Id="rId2" Type="http://schemas.openxmlformats.org/officeDocument/2006/relationships/hyperlink" Target="http://ec.europa.eu/immigration/what-do-i-need-before-leaving/poland_en" TargetMode="External"/><Relationship Id="rId1" Type="http://schemas.openxmlformats.org/officeDocument/2006/relationships/slideLayout" Target="../slideLayouts/slideLayout2.xml"/><Relationship Id="rId6" Type="http://schemas.openxmlformats.org/officeDocument/2006/relationships/hyperlink" Target="https://www.arslege.pl/wspolna-polityka-imigracyjna/k40/a10721/" TargetMode="External"/><Relationship Id="rId5" Type="http://schemas.openxmlformats.org/officeDocument/2006/relationships/hyperlink" Target="http://www.ce.uw.edu.pl/pliki/pw/3-2011_brzozowski.pdf" TargetMode="External"/><Relationship Id="rId4" Type="http://schemas.openxmlformats.org/officeDocument/2006/relationships/hyperlink" Target="http://eur-lex.europa.eu/legal-content/PL/TXT/?uri=LEGISSUM:jl003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ec.europa.eu/home-affairs/what-we-do/policies/legal-migration" TargetMode="External"/><Relationship Id="rId13" Type="http://schemas.openxmlformats.org/officeDocument/2006/relationships/hyperlink" Target="https://udsc.gov.pl/statystyki/raporty-okresowe/" TargetMode="External"/><Relationship Id="rId3" Type="http://schemas.openxmlformats.org/officeDocument/2006/relationships/hyperlink" Target="http://eur-lex.europa.eu/legal-content/EN/ALL/?uri=CELEX:32011L0098" TargetMode="External"/><Relationship Id="rId7" Type="http://schemas.openxmlformats.org/officeDocument/2006/relationships/hyperlink" Target="https://ec.europa.eu/home-affairs/what-we-do/policies/legal-migration/fitness-check_en" TargetMode="External"/><Relationship Id="rId12" Type="http://schemas.openxmlformats.org/officeDocument/2006/relationships/hyperlink" Target="https://www.mpips.gov.pl/analizy-i-raporty/cudzoziemcy-pracujacy-w-polsce-statystyki" TargetMode="External"/><Relationship Id="rId2" Type="http://schemas.openxmlformats.org/officeDocument/2006/relationships/hyperlink" Target="http://www.europarl.europa.eu/atyourservice/pl/displayFtu.html?ftuId=FTU_4.2.3.html" TargetMode="External"/><Relationship Id="rId1" Type="http://schemas.openxmlformats.org/officeDocument/2006/relationships/slideLayout" Target="../slideLayouts/slideLayout2.xml"/><Relationship Id="rId6" Type="http://schemas.openxmlformats.org/officeDocument/2006/relationships/hyperlink" Target="http://www.consilium.europa.eu/pl/policies/migratory-pressures/legal-migration-pathways/" TargetMode="External"/><Relationship Id="rId11" Type="http://schemas.openxmlformats.org/officeDocument/2006/relationships/hyperlink" Target="http://stat.gov.pl/obszary-tematyczne/ludnosc/migracje-zagraniczne-ludnosci/informacja-o-rozmiarach-i-kierunkach-emigracji-z-polski-w-latach-20042016,2,10.html" TargetMode="External"/><Relationship Id="rId5" Type="http://schemas.openxmlformats.org/officeDocument/2006/relationships/hyperlink" Target="http://www.consilium.europa.eu/media/21839/action_plan_en.pdf" TargetMode="External"/><Relationship Id="rId10" Type="http://schemas.openxmlformats.org/officeDocument/2006/relationships/hyperlink" Target="https://ec.europa.eu/poland/news_pl" TargetMode="External"/><Relationship Id="rId4" Type="http://schemas.openxmlformats.org/officeDocument/2006/relationships/hyperlink" Target="http://eur-lex.europa.eu/legal-content/PL/TXT/?uri=LEGISSUM:jl0034" TargetMode="External"/><Relationship Id="rId9" Type="http://schemas.openxmlformats.org/officeDocument/2006/relationships/hyperlink" Target="http://kolegia.sgh.waw.pl/pl/KES/struktura/kue/publikacje/Documents/Pasierbak,%20Rybak%20-%20Imigracja%20do%20pa%C5%84stw%20Unii%20Europejskiej.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45F2D19-6661-448E-A760-44B7CF176E4D}"/>
              </a:ext>
            </a:extLst>
          </p:cNvPr>
          <p:cNvSpPr>
            <a:spLocks noGrp="1"/>
          </p:cNvSpPr>
          <p:nvPr>
            <p:ph type="ctrTitle"/>
          </p:nvPr>
        </p:nvSpPr>
        <p:spPr/>
        <p:txBody>
          <a:bodyPr>
            <a:normAutofit fontScale="90000"/>
          </a:bodyPr>
          <a:lstStyle/>
          <a:p>
            <a:r>
              <a:rPr lang="pl-PL" dirty="0"/>
              <a:t>Migracje regularne w nowych państwach członkowskich UE na przykładzie Polski</a:t>
            </a:r>
          </a:p>
        </p:txBody>
      </p:sp>
      <p:sp>
        <p:nvSpPr>
          <p:cNvPr id="3" name="Podtytuł 2">
            <a:extLst>
              <a:ext uri="{FF2B5EF4-FFF2-40B4-BE49-F238E27FC236}">
                <a16:creationId xmlns:a16="http://schemas.microsoft.com/office/drawing/2014/main" xmlns="" id="{382BBBFE-9F8F-4273-9D65-2A702A480ECC}"/>
              </a:ext>
            </a:extLst>
          </p:cNvPr>
          <p:cNvSpPr>
            <a:spLocks noGrp="1"/>
          </p:cNvSpPr>
          <p:nvPr>
            <p:ph type="subTitle" idx="1"/>
          </p:nvPr>
        </p:nvSpPr>
        <p:spPr>
          <a:xfrm>
            <a:off x="8610600" y="4960137"/>
            <a:ext cx="3581400" cy="1463040"/>
          </a:xfrm>
        </p:spPr>
        <p:txBody>
          <a:bodyPr>
            <a:normAutofit/>
          </a:bodyPr>
          <a:lstStyle/>
          <a:p>
            <a:r>
              <a:rPr lang="pl-PL" dirty="0"/>
              <a:t>Monika </a:t>
            </a:r>
            <a:r>
              <a:rPr lang="pl-PL" dirty="0" err="1"/>
              <a:t>Lotkowska</a:t>
            </a:r>
            <a:endParaRPr lang="pl-PL" dirty="0"/>
          </a:p>
          <a:p>
            <a:r>
              <a:rPr lang="pl-PL" dirty="0"/>
              <a:t>Agnieszka Kłosowska</a:t>
            </a:r>
          </a:p>
          <a:p>
            <a:r>
              <a:rPr lang="pl-PL" dirty="0"/>
              <a:t>Agata Strzępka </a:t>
            </a:r>
          </a:p>
          <a:p>
            <a:r>
              <a:rPr lang="pl-PL" dirty="0"/>
              <a:t>Maciej Skrzynecki</a:t>
            </a:r>
          </a:p>
        </p:txBody>
      </p:sp>
    </p:spTree>
    <p:extLst>
      <p:ext uri="{BB962C8B-B14F-4D97-AF65-F5344CB8AC3E}">
        <p14:creationId xmlns:p14="http://schemas.microsoft.com/office/powerpoint/2010/main" val="1503628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1010653"/>
            <a:ext cx="10515600" cy="5166310"/>
          </a:xfrm>
        </p:spPr>
        <p:txBody>
          <a:bodyPr>
            <a:normAutofit/>
          </a:bodyPr>
          <a:lstStyle/>
          <a:p>
            <a:r>
              <a:rPr lang="pl-PL" dirty="0"/>
              <a:t>Legalna migracja to obszar polityki migracyjnej, który w największym stopniu podlega regulacjom </a:t>
            </a:r>
            <a:r>
              <a:rPr lang="pl-PL" b="1" dirty="0"/>
              <a:t>państw członkowskich</a:t>
            </a:r>
            <a:r>
              <a:rPr lang="pl-PL" dirty="0"/>
              <a:t>. To one decydują o zakresie przyznawanych praw, np. dla pracowników cudzoziemskich oraz kryteriach dotyczących ich pobytu. </a:t>
            </a:r>
          </a:p>
          <a:p>
            <a:r>
              <a:rPr lang="pl-PL" dirty="0"/>
              <a:t>W celu skutecznej walki z kryzysem demograficznym w Unii Europejskiej oraz związanym z tym brakiem wystarczającej siły roboczej, na poziomie europejskim podjęto decyzję o konieczności wypracowania wspólnych dla całej Unii zasad postępowania wobec migrantów legalnych, które przyczyniłyby się do zwiększenia atrakcyjności Unii Europejskiej jako miejsca do osiedlania się i podjęcia pracy (stałej lub sezonowej). Ponadto, promocja i rozwijanie legalnej migracji są uważane obecnie za jeden z najskuteczniejszych instrumentów walki z nielegalną imigracją, który wzmocni bezpieczeństwo w Unii Europejskiej.</a:t>
            </a:r>
          </a:p>
          <a:p>
            <a:endParaRPr lang="pl-PL" dirty="0"/>
          </a:p>
        </p:txBody>
      </p:sp>
    </p:spTree>
    <p:extLst>
      <p:ext uri="{BB962C8B-B14F-4D97-AF65-F5344CB8AC3E}">
        <p14:creationId xmlns:p14="http://schemas.microsoft.com/office/powerpoint/2010/main" val="47133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xmlns="" id="{88373DB3-26E1-42B6-BC5B-23FB606B7BF5}"/>
              </a:ext>
            </a:extLst>
          </p:cNvPr>
          <p:cNvSpPr/>
          <p:nvPr/>
        </p:nvSpPr>
        <p:spPr>
          <a:xfrm>
            <a:off x="1099928" y="3869634"/>
            <a:ext cx="2517913" cy="14709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3600" dirty="0"/>
              <a:t>Z </a:t>
            </a:r>
            <a:r>
              <a:rPr lang="pl-PL" sz="3600" dirty="0">
                <a:ln w="0"/>
                <a:solidFill>
                  <a:schemeClr val="tx1"/>
                </a:solidFill>
                <a:effectLst>
                  <a:outerShdw blurRad="38100" dist="19050" dir="2700000" algn="tl" rotWithShape="0">
                    <a:schemeClr val="dk1">
                      <a:alpha val="40000"/>
                    </a:schemeClr>
                  </a:outerShdw>
                </a:effectLst>
              </a:rPr>
              <a:t>powodu</a:t>
            </a:r>
            <a:r>
              <a:rPr lang="pl-PL" sz="3600" dirty="0"/>
              <a:t> pracy</a:t>
            </a:r>
          </a:p>
        </p:txBody>
      </p:sp>
      <p:sp>
        <p:nvSpPr>
          <p:cNvPr id="6" name="Podtytuł 5">
            <a:extLst>
              <a:ext uri="{FF2B5EF4-FFF2-40B4-BE49-F238E27FC236}">
                <a16:creationId xmlns:a16="http://schemas.microsoft.com/office/drawing/2014/main" xmlns="" id="{2F1B777D-19D5-4C3C-9C95-5905F7E92D82}"/>
              </a:ext>
            </a:extLst>
          </p:cNvPr>
          <p:cNvSpPr>
            <a:spLocks noGrp="1"/>
          </p:cNvSpPr>
          <p:nvPr>
            <p:ph type="subTitle" idx="1"/>
          </p:nvPr>
        </p:nvSpPr>
        <p:spPr>
          <a:xfrm>
            <a:off x="4625007" y="3869635"/>
            <a:ext cx="2517914" cy="14709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3600" dirty="0"/>
              <a:t>Z </a:t>
            </a:r>
            <a:r>
              <a:rPr lang="pl-PL" sz="3600" dirty="0">
                <a:ln w="0"/>
                <a:solidFill>
                  <a:schemeClr val="tx1"/>
                </a:solidFill>
                <a:effectLst>
                  <a:outerShdw blurRad="38100" dist="19050" dir="2700000" algn="tl" rotWithShape="0">
                    <a:schemeClr val="dk1">
                      <a:alpha val="40000"/>
                    </a:schemeClr>
                  </a:outerShdw>
                </a:effectLst>
              </a:rPr>
              <a:t>powodu</a:t>
            </a:r>
            <a:r>
              <a:rPr lang="pl-PL" sz="3600" dirty="0"/>
              <a:t> edukacji</a:t>
            </a:r>
          </a:p>
        </p:txBody>
      </p:sp>
      <p:sp>
        <p:nvSpPr>
          <p:cNvPr id="7" name="Prostokąt 6">
            <a:extLst>
              <a:ext uri="{FF2B5EF4-FFF2-40B4-BE49-F238E27FC236}">
                <a16:creationId xmlns:a16="http://schemas.microsoft.com/office/drawing/2014/main" xmlns="" id="{2926115B-6422-40B2-B9E8-A5B4E695BAAE}"/>
              </a:ext>
            </a:extLst>
          </p:cNvPr>
          <p:cNvSpPr/>
          <p:nvPr/>
        </p:nvSpPr>
        <p:spPr>
          <a:xfrm>
            <a:off x="8150087" y="3869635"/>
            <a:ext cx="2517913" cy="14709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3600" dirty="0"/>
              <a:t>Z powodu </a:t>
            </a:r>
            <a:r>
              <a:rPr lang="pl-PL" sz="3600" dirty="0">
                <a:ln w="0"/>
                <a:solidFill>
                  <a:schemeClr val="tx1"/>
                </a:solidFill>
                <a:effectLst>
                  <a:outerShdw blurRad="38100" dist="19050" dir="2700000" algn="tl" rotWithShape="0">
                    <a:schemeClr val="dk1">
                      <a:alpha val="40000"/>
                    </a:schemeClr>
                  </a:outerShdw>
                </a:effectLst>
              </a:rPr>
              <a:t>łączenia rodzin</a:t>
            </a:r>
            <a:endParaRPr lang="pl-PL" sz="3600" dirty="0"/>
          </a:p>
        </p:txBody>
      </p:sp>
      <p:sp>
        <p:nvSpPr>
          <p:cNvPr id="8" name="Prostokąt 7">
            <a:extLst>
              <a:ext uri="{FF2B5EF4-FFF2-40B4-BE49-F238E27FC236}">
                <a16:creationId xmlns:a16="http://schemas.microsoft.com/office/drawing/2014/main" xmlns="" id="{74AC325E-8886-46AE-8411-4B23AFC82304}"/>
              </a:ext>
            </a:extLst>
          </p:cNvPr>
          <p:cNvSpPr/>
          <p:nvPr/>
        </p:nvSpPr>
        <p:spPr>
          <a:xfrm>
            <a:off x="3246781" y="891207"/>
            <a:ext cx="5274365" cy="187187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pl-PL" sz="6000" dirty="0">
                <a:ln w="0"/>
                <a:solidFill>
                  <a:schemeClr val="tx1"/>
                </a:solidFill>
                <a:effectLst>
                  <a:outerShdw blurRad="38100" dist="19050" dir="2700000" algn="tl" rotWithShape="0">
                    <a:schemeClr val="dk1">
                      <a:alpha val="40000"/>
                    </a:schemeClr>
                  </a:outerShdw>
                </a:effectLst>
                <a:latin typeface="+mj-lt"/>
              </a:rPr>
              <a:t>Migracje regularne</a:t>
            </a:r>
          </a:p>
        </p:txBody>
      </p:sp>
      <p:cxnSp>
        <p:nvCxnSpPr>
          <p:cNvPr id="12" name="Łącznik prosty ze strzałką 11">
            <a:extLst>
              <a:ext uri="{FF2B5EF4-FFF2-40B4-BE49-F238E27FC236}">
                <a16:creationId xmlns:a16="http://schemas.microsoft.com/office/drawing/2014/main" xmlns="" id="{042AB989-6925-4DD2-A3DD-EB6C55168AB3}"/>
              </a:ext>
            </a:extLst>
          </p:cNvPr>
          <p:cNvCxnSpPr>
            <a:cxnSpLocks/>
            <a:stCxn id="8" idx="2"/>
            <a:endCxn id="4" idx="0"/>
          </p:cNvCxnSpPr>
          <p:nvPr/>
        </p:nvCxnSpPr>
        <p:spPr>
          <a:xfrm flipH="1">
            <a:off x="2358885" y="2763078"/>
            <a:ext cx="3525079" cy="11065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xmlns="" id="{41CE5C9B-2B91-4307-BEC6-F0556A7CD5EA}"/>
              </a:ext>
            </a:extLst>
          </p:cNvPr>
          <p:cNvCxnSpPr>
            <a:cxnSpLocks/>
            <a:stCxn id="8" idx="2"/>
            <a:endCxn id="6" idx="0"/>
          </p:cNvCxnSpPr>
          <p:nvPr/>
        </p:nvCxnSpPr>
        <p:spPr>
          <a:xfrm>
            <a:off x="5883964" y="2763078"/>
            <a:ext cx="0" cy="11065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a:extLst>
              <a:ext uri="{FF2B5EF4-FFF2-40B4-BE49-F238E27FC236}">
                <a16:creationId xmlns:a16="http://schemas.microsoft.com/office/drawing/2014/main" xmlns="" id="{401709D5-4CC1-41E1-8133-D8CE2C68659E}"/>
              </a:ext>
            </a:extLst>
          </p:cNvPr>
          <p:cNvCxnSpPr>
            <a:cxnSpLocks/>
            <a:stCxn id="8" idx="2"/>
            <a:endCxn id="7" idx="0"/>
          </p:cNvCxnSpPr>
          <p:nvPr/>
        </p:nvCxnSpPr>
        <p:spPr>
          <a:xfrm>
            <a:off x="5883964" y="2763078"/>
            <a:ext cx="3525080" cy="11065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52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F9626CB-9D1A-4120-9E0E-70CBD8C85053}"/>
              </a:ext>
            </a:extLst>
          </p:cNvPr>
          <p:cNvSpPr>
            <a:spLocks noGrp="1"/>
          </p:cNvSpPr>
          <p:nvPr>
            <p:ph type="title"/>
          </p:nvPr>
        </p:nvSpPr>
        <p:spPr/>
        <p:txBody>
          <a:bodyPr>
            <a:normAutofit/>
          </a:bodyPr>
          <a:lstStyle/>
          <a:p>
            <a:r>
              <a:rPr lang="pl-PL" sz="6000" b="1" dirty="0"/>
              <a:t>Migracje z powodu pracy:</a:t>
            </a:r>
          </a:p>
        </p:txBody>
      </p:sp>
      <p:sp>
        <p:nvSpPr>
          <p:cNvPr id="3" name="Symbol zastępczy zawartości 2">
            <a:extLst>
              <a:ext uri="{FF2B5EF4-FFF2-40B4-BE49-F238E27FC236}">
                <a16:creationId xmlns:a16="http://schemas.microsoft.com/office/drawing/2014/main" xmlns="" id="{744329B0-4BF2-49C1-BFE0-DF9BCD8A4387}"/>
              </a:ext>
            </a:extLst>
          </p:cNvPr>
          <p:cNvSpPr>
            <a:spLocks noGrp="1"/>
          </p:cNvSpPr>
          <p:nvPr>
            <p:ph idx="1"/>
          </p:nvPr>
        </p:nvSpPr>
        <p:spPr>
          <a:xfrm>
            <a:off x="838200" y="1997904"/>
            <a:ext cx="10515600" cy="4351338"/>
          </a:xfrm>
        </p:spPr>
        <p:txBody>
          <a:bodyPr>
            <a:normAutofit/>
          </a:bodyPr>
          <a:lstStyle/>
          <a:p>
            <a:pPr marL="742950" indent="-742950">
              <a:buFont typeface="+mj-lt"/>
              <a:buAutoNum type="arabicPeriod"/>
            </a:pPr>
            <a:r>
              <a:rPr lang="pl-PL" sz="4400" dirty="0"/>
              <a:t>Zatrudniony pracownik</a:t>
            </a:r>
          </a:p>
          <a:p>
            <a:pPr marL="742950" indent="-742950">
              <a:buFont typeface="+mj-lt"/>
              <a:buAutoNum type="arabicPeriod"/>
            </a:pPr>
            <a:r>
              <a:rPr lang="pl-PL" sz="4400" dirty="0"/>
              <a:t>Samozatrudniony</a:t>
            </a:r>
          </a:p>
          <a:p>
            <a:pPr marL="742950" indent="-742950">
              <a:buFont typeface="+mj-lt"/>
              <a:buAutoNum type="arabicPeriod"/>
            </a:pPr>
            <a:r>
              <a:rPr lang="pl-PL" sz="4400" dirty="0"/>
              <a:t>Wysoko wykwalifikowany pracownik</a:t>
            </a:r>
          </a:p>
          <a:p>
            <a:pPr marL="742950" indent="-742950">
              <a:buFont typeface="+mj-lt"/>
              <a:buAutoNum type="arabicPeriod"/>
            </a:pPr>
            <a:r>
              <a:rPr lang="pl-PL" sz="4400" dirty="0"/>
              <a:t>Pracownik sezonowy</a:t>
            </a:r>
          </a:p>
          <a:p>
            <a:pPr marL="742950" indent="-742950">
              <a:buFont typeface="+mj-lt"/>
              <a:buAutoNum type="arabicPeriod"/>
            </a:pPr>
            <a:r>
              <a:rPr lang="pl-PL" sz="4400" dirty="0"/>
              <a:t>Inny typ pracownika</a:t>
            </a:r>
          </a:p>
        </p:txBody>
      </p:sp>
    </p:spTree>
    <p:extLst>
      <p:ext uri="{BB962C8B-B14F-4D97-AF65-F5344CB8AC3E}">
        <p14:creationId xmlns:p14="http://schemas.microsoft.com/office/powerpoint/2010/main" val="127049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B8EB2FA-51A6-499D-B0A7-26DCA780584C}"/>
              </a:ext>
            </a:extLst>
          </p:cNvPr>
          <p:cNvSpPr>
            <a:spLocks noGrp="1"/>
          </p:cNvSpPr>
          <p:nvPr>
            <p:ph type="title"/>
          </p:nvPr>
        </p:nvSpPr>
        <p:spPr/>
        <p:txBody>
          <a:bodyPr/>
          <a:lstStyle/>
          <a:p>
            <a:r>
              <a:rPr lang="pl-PL" dirty="0"/>
              <a:t>1. Zatrudniony pracownik:</a:t>
            </a:r>
          </a:p>
        </p:txBody>
      </p:sp>
      <p:sp>
        <p:nvSpPr>
          <p:cNvPr id="3" name="Symbol zastępczy zawartości 2">
            <a:extLst>
              <a:ext uri="{FF2B5EF4-FFF2-40B4-BE49-F238E27FC236}">
                <a16:creationId xmlns:a16="http://schemas.microsoft.com/office/drawing/2014/main" xmlns="" id="{B573D5F4-6A34-4A80-968D-6691ABA06E0A}"/>
              </a:ext>
            </a:extLst>
          </p:cNvPr>
          <p:cNvSpPr>
            <a:spLocks noGrp="1"/>
          </p:cNvSpPr>
          <p:nvPr>
            <p:ph idx="1"/>
          </p:nvPr>
        </p:nvSpPr>
        <p:spPr>
          <a:xfrm>
            <a:off x="838200" y="2249695"/>
            <a:ext cx="10515600" cy="4351338"/>
          </a:xfrm>
        </p:spPr>
        <p:txBody>
          <a:bodyPr>
            <a:normAutofit/>
          </a:bodyPr>
          <a:lstStyle/>
          <a:p>
            <a:r>
              <a:rPr lang="pl-PL" sz="3200" dirty="0"/>
              <a:t>Warunek: </a:t>
            </a:r>
            <a:r>
              <a:rPr lang="pl-PL" altLang="pl-PL" sz="3200" dirty="0"/>
              <a:t>Cudzoziemcy, którzy zamierzają się zatrudnić lub kontynuować pracę na terytorium Polski</a:t>
            </a:r>
            <a:r>
              <a:rPr kumimoji="0" lang="pl-PL" altLang="pl-PL" sz="3200" b="0" i="0" u="none" strike="noStrike" cap="none" normalizeH="0" baseline="0" dirty="0">
                <a:ln>
                  <a:noFill/>
                </a:ln>
                <a:solidFill>
                  <a:schemeClr val="tx1"/>
                </a:solidFill>
                <a:effectLst/>
              </a:rPr>
              <a:t> </a:t>
            </a:r>
            <a:r>
              <a:rPr lang="pl-PL" sz="3200" dirty="0"/>
              <a:t>musi zamieszkiwać terytorium Polski przynajmniej okres 3 miesięcy</a:t>
            </a:r>
          </a:p>
          <a:p>
            <a:r>
              <a:rPr lang="pl-PL" sz="3200" dirty="0"/>
              <a:t>Procedury: Cudzoziemiec składa wniosek osobiście </a:t>
            </a:r>
            <a:r>
              <a:rPr kumimoji="0" lang="pl-PL" altLang="pl-PL" sz="3200" b="0" i="0" u="none" strike="noStrike" cap="none" normalizeH="0" baseline="0" dirty="0">
                <a:ln>
                  <a:noFill/>
                </a:ln>
                <a:solidFill>
                  <a:schemeClr val="tx1"/>
                </a:solidFill>
                <a:effectLst/>
              </a:rPr>
              <a:t>najpóźniej w ostatnim dniu zgodnego z prawem pobytu</a:t>
            </a:r>
          </a:p>
        </p:txBody>
      </p:sp>
    </p:spTree>
    <p:extLst>
      <p:ext uri="{BB962C8B-B14F-4D97-AF65-F5344CB8AC3E}">
        <p14:creationId xmlns:p14="http://schemas.microsoft.com/office/powerpoint/2010/main" val="3982383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12C0BA5-E435-4F07-AC18-5318C432DB18}"/>
              </a:ext>
            </a:extLst>
          </p:cNvPr>
          <p:cNvSpPr>
            <a:spLocks noGrp="1"/>
          </p:cNvSpPr>
          <p:nvPr>
            <p:ph type="title"/>
          </p:nvPr>
        </p:nvSpPr>
        <p:spPr/>
        <p:txBody>
          <a:bodyPr/>
          <a:lstStyle/>
          <a:p>
            <a:r>
              <a:rPr lang="pl-PL" dirty="0"/>
              <a:t>2. Samozatrudniony:</a:t>
            </a:r>
          </a:p>
        </p:txBody>
      </p:sp>
      <p:sp>
        <p:nvSpPr>
          <p:cNvPr id="3" name="Symbol zastępczy zawartości 2">
            <a:extLst>
              <a:ext uri="{FF2B5EF4-FFF2-40B4-BE49-F238E27FC236}">
                <a16:creationId xmlns:a16="http://schemas.microsoft.com/office/drawing/2014/main" xmlns="" id="{E95AB856-448B-4D8F-81AF-511D90FA5061}"/>
              </a:ext>
            </a:extLst>
          </p:cNvPr>
          <p:cNvSpPr>
            <a:spLocks noGrp="1"/>
          </p:cNvSpPr>
          <p:nvPr>
            <p:ph idx="1"/>
          </p:nvPr>
        </p:nvSpPr>
        <p:spPr>
          <a:xfrm>
            <a:off x="838200" y="3058077"/>
            <a:ext cx="10515600" cy="4351338"/>
          </a:xfrm>
        </p:spPr>
        <p:txBody>
          <a:bodyPr>
            <a:normAutofit/>
          </a:bodyPr>
          <a:lstStyle/>
          <a:p>
            <a:pPr marL="0" indent="0" algn="ctr">
              <a:buNone/>
            </a:pPr>
            <a:r>
              <a:rPr lang="pl-PL" sz="4400" dirty="0"/>
              <a:t>Brak barier</a:t>
            </a:r>
          </a:p>
        </p:txBody>
      </p:sp>
    </p:spTree>
    <p:extLst>
      <p:ext uri="{BB962C8B-B14F-4D97-AF65-F5344CB8AC3E}">
        <p14:creationId xmlns:p14="http://schemas.microsoft.com/office/powerpoint/2010/main" val="1224594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77589BA-73F0-482B-A124-6E2293EC0152}"/>
              </a:ext>
            </a:extLst>
          </p:cNvPr>
          <p:cNvSpPr>
            <a:spLocks noGrp="1"/>
          </p:cNvSpPr>
          <p:nvPr>
            <p:ph type="title"/>
          </p:nvPr>
        </p:nvSpPr>
        <p:spPr/>
        <p:txBody>
          <a:bodyPr/>
          <a:lstStyle/>
          <a:p>
            <a:r>
              <a:rPr lang="pl-PL" dirty="0"/>
              <a:t>3. Wysoko wykwalifikowany pracownik:</a:t>
            </a:r>
          </a:p>
        </p:txBody>
      </p:sp>
      <p:sp>
        <p:nvSpPr>
          <p:cNvPr id="3" name="Symbol zastępczy zawartości 2">
            <a:extLst>
              <a:ext uri="{FF2B5EF4-FFF2-40B4-BE49-F238E27FC236}">
                <a16:creationId xmlns:a16="http://schemas.microsoft.com/office/drawing/2014/main" xmlns="" id="{F7AD57B3-2842-4C91-94A7-EC82A53C497A}"/>
              </a:ext>
            </a:extLst>
          </p:cNvPr>
          <p:cNvSpPr>
            <a:spLocks noGrp="1"/>
          </p:cNvSpPr>
          <p:nvPr>
            <p:ph idx="1"/>
          </p:nvPr>
        </p:nvSpPr>
        <p:spPr>
          <a:xfrm>
            <a:off x="838200" y="2276199"/>
            <a:ext cx="10515600" cy="4351338"/>
          </a:xfrm>
        </p:spPr>
        <p:txBody>
          <a:bodyPr/>
          <a:lstStyle/>
          <a:p>
            <a:r>
              <a:rPr lang="pl-PL" sz="3200" dirty="0"/>
              <a:t>Warunek: </a:t>
            </a:r>
            <a:r>
              <a:rPr lang="pl-PL" altLang="pl-PL" sz="3200" dirty="0"/>
              <a:t>Wysokość minimalnego wynagrodzenia wymaganego do udzielenia zezwolenia wynosi 5675,19 PLN brutto miesięcznie</a:t>
            </a:r>
            <a:r>
              <a:rPr kumimoji="0" lang="pl-PL" altLang="pl-PL" sz="3200" b="0" i="0" u="none" strike="noStrike" cap="none" normalizeH="0" baseline="0" dirty="0">
                <a:ln>
                  <a:noFill/>
                </a:ln>
                <a:solidFill>
                  <a:schemeClr val="tx1"/>
                </a:solidFill>
                <a:effectLst/>
              </a:rPr>
              <a:t> </a:t>
            </a:r>
          </a:p>
          <a:p>
            <a:r>
              <a:rPr lang="pl-PL" sz="3200" dirty="0"/>
              <a:t>Procedury: Cudzoziemiec składa wniosek osobiście </a:t>
            </a:r>
            <a:r>
              <a:rPr lang="pl-PL" altLang="pl-PL" sz="3200" dirty="0"/>
              <a:t>najpóźniej w ostatnim dniu zgodnego z prawem pobytu</a:t>
            </a:r>
          </a:p>
          <a:p>
            <a:endParaRPr kumimoji="0" lang="pl-PL" altLang="pl-PL" b="0" i="0" u="none" strike="noStrike" cap="none" normalizeH="0" baseline="0" dirty="0">
              <a:ln>
                <a:noFill/>
              </a:ln>
              <a:solidFill>
                <a:schemeClr val="tx1"/>
              </a:solidFill>
              <a:effectLst/>
              <a:latin typeface="Arial" panose="020B0604020202020204" pitchFamily="34" charset="0"/>
            </a:endParaRPr>
          </a:p>
          <a:p>
            <a:endParaRPr lang="pl-PL" dirty="0"/>
          </a:p>
        </p:txBody>
      </p:sp>
    </p:spTree>
    <p:extLst>
      <p:ext uri="{BB962C8B-B14F-4D97-AF65-F5344CB8AC3E}">
        <p14:creationId xmlns:p14="http://schemas.microsoft.com/office/powerpoint/2010/main" val="231812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45AABCB-1412-4441-9A21-8A821E021444}"/>
              </a:ext>
            </a:extLst>
          </p:cNvPr>
          <p:cNvSpPr>
            <a:spLocks noGrp="1"/>
          </p:cNvSpPr>
          <p:nvPr>
            <p:ph type="title"/>
          </p:nvPr>
        </p:nvSpPr>
        <p:spPr/>
        <p:txBody>
          <a:bodyPr/>
          <a:lstStyle/>
          <a:p>
            <a:r>
              <a:rPr lang="pl-PL" dirty="0"/>
              <a:t>4. Sezonowi pracownicy:</a:t>
            </a:r>
          </a:p>
        </p:txBody>
      </p:sp>
      <p:sp>
        <p:nvSpPr>
          <p:cNvPr id="3" name="Symbol zastępczy zawartości 2">
            <a:extLst>
              <a:ext uri="{FF2B5EF4-FFF2-40B4-BE49-F238E27FC236}">
                <a16:creationId xmlns:a16="http://schemas.microsoft.com/office/drawing/2014/main" xmlns="" id="{D8526ED8-06B1-42E9-94BC-64045279FE62}"/>
              </a:ext>
            </a:extLst>
          </p:cNvPr>
          <p:cNvSpPr>
            <a:spLocks noGrp="1"/>
          </p:cNvSpPr>
          <p:nvPr>
            <p:ph idx="1"/>
          </p:nvPr>
        </p:nvSpPr>
        <p:spPr>
          <a:xfrm>
            <a:off x="838200" y="3008242"/>
            <a:ext cx="10515600" cy="4189137"/>
          </a:xfrm>
        </p:spPr>
        <p:txBody>
          <a:bodyPr>
            <a:normAutofit/>
          </a:bodyPr>
          <a:lstStyle/>
          <a:p>
            <a:pPr marL="0" indent="0" algn="ctr">
              <a:buNone/>
            </a:pPr>
            <a:r>
              <a:rPr lang="pl-PL" sz="4400" dirty="0"/>
              <a:t>Brak barier</a:t>
            </a:r>
          </a:p>
        </p:txBody>
      </p:sp>
    </p:spTree>
    <p:extLst>
      <p:ext uri="{BB962C8B-B14F-4D97-AF65-F5344CB8AC3E}">
        <p14:creationId xmlns:p14="http://schemas.microsoft.com/office/powerpoint/2010/main" val="1941757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98B35CF-C853-4191-9CC8-95FE75E699EC}"/>
              </a:ext>
            </a:extLst>
          </p:cNvPr>
          <p:cNvSpPr>
            <a:spLocks noGrp="1"/>
          </p:cNvSpPr>
          <p:nvPr>
            <p:ph type="title"/>
          </p:nvPr>
        </p:nvSpPr>
        <p:spPr/>
        <p:txBody>
          <a:bodyPr>
            <a:normAutofit/>
          </a:bodyPr>
          <a:lstStyle/>
          <a:p>
            <a:r>
              <a:rPr lang="pl-PL" sz="6000" b="1" dirty="0"/>
              <a:t>Migracje z powodu edukacji</a:t>
            </a:r>
          </a:p>
        </p:txBody>
      </p:sp>
      <p:sp>
        <p:nvSpPr>
          <p:cNvPr id="3" name="Symbol zastępczy zawartości 2">
            <a:extLst>
              <a:ext uri="{FF2B5EF4-FFF2-40B4-BE49-F238E27FC236}">
                <a16:creationId xmlns:a16="http://schemas.microsoft.com/office/drawing/2014/main" xmlns="" id="{B6FB3D49-5DD3-4A80-AB73-4A3F0BA1329B}"/>
              </a:ext>
            </a:extLst>
          </p:cNvPr>
          <p:cNvSpPr>
            <a:spLocks noGrp="1"/>
          </p:cNvSpPr>
          <p:nvPr>
            <p:ph idx="1"/>
          </p:nvPr>
        </p:nvSpPr>
        <p:spPr/>
        <p:txBody>
          <a:bodyPr/>
          <a:lstStyle/>
          <a:p>
            <a:r>
              <a:rPr lang="pl-PL" dirty="0"/>
              <a:t>Warunki: </a:t>
            </a:r>
            <a:r>
              <a:rPr lang="pl-PL" altLang="pl-PL" dirty="0"/>
              <a:t>Cudzoziemcy, których celem pobytu w Polsce jest edukacja na studiach stacjonarnych</a:t>
            </a:r>
            <a:r>
              <a:rPr kumimoji="0" lang="pl-PL" altLang="pl-PL" b="0" i="0" u="none" strike="noStrike" cap="none" normalizeH="0" baseline="0" dirty="0">
                <a:ln>
                  <a:noFill/>
                </a:ln>
                <a:solidFill>
                  <a:schemeClr val="tx1"/>
                </a:solidFill>
                <a:effectLst/>
              </a:rPr>
              <a:t> licencjackich lub magisterskich, </a:t>
            </a:r>
            <a:r>
              <a:rPr lang="pl-PL" altLang="pl-PL" dirty="0"/>
              <a:t>o ile okoliczności te uzasadniają pobyt cudzoziemca przebywającego na terytorium Rzeczypospolitej Polskiej przez okres dłuższy niż 3 miesiące</a:t>
            </a:r>
            <a:r>
              <a:rPr kumimoji="0" lang="pl-PL" altLang="pl-PL" b="0" i="0" u="none" strike="noStrike" cap="none" normalizeH="0" baseline="0" dirty="0">
                <a:ln>
                  <a:noFill/>
                </a:ln>
                <a:solidFill>
                  <a:schemeClr val="tx1"/>
                </a:solidFill>
                <a:effectLst/>
              </a:rPr>
              <a:t> </a:t>
            </a:r>
          </a:p>
          <a:p>
            <a:r>
              <a:rPr lang="pl-PL" altLang="pl-PL" dirty="0">
                <a:latin typeface="Arial" panose="020B0604020202020204" pitchFamily="34" charset="0"/>
              </a:rPr>
              <a:t>Procedury: </a:t>
            </a:r>
            <a:r>
              <a:rPr lang="pl-PL" altLang="pl-PL" dirty="0"/>
              <a:t>Pierwsze zezwolenie na cele edukacyjne na uniwersytecie udzielane jest na okres 15 miesięcy. Kolejne wydawane jest na okres niezbędny do uzyskania celu pobytu (wykształcenia) cudzoziemca, jednak nie dłuższy niż 3 lata</a:t>
            </a:r>
            <a:endParaRPr kumimoji="0" lang="pl-PL" altLang="pl-PL" b="0" i="0" u="none" strike="noStrike" cap="none" normalizeH="0" baseline="0" dirty="0">
              <a:ln>
                <a:noFill/>
              </a:ln>
              <a:solidFill>
                <a:schemeClr val="tx1"/>
              </a:solidFill>
              <a:effectLst/>
            </a:endParaRPr>
          </a:p>
          <a:p>
            <a:pPr marL="0" indent="0">
              <a:buNone/>
            </a:pPr>
            <a:endParaRPr kumimoji="0" lang="pl-PL" altLang="pl-PL" b="0" i="0" u="none" strike="noStrike" cap="none" normalizeH="0" baseline="0" dirty="0">
              <a:ln>
                <a:noFill/>
              </a:ln>
              <a:solidFill>
                <a:schemeClr val="tx1"/>
              </a:solidFill>
              <a:effectLst/>
              <a:latin typeface="Arial" panose="020B0604020202020204" pitchFamily="34" charset="0"/>
            </a:endParaRPr>
          </a:p>
          <a:p>
            <a:endParaRPr lang="pl-PL" dirty="0"/>
          </a:p>
        </p:txBody>
      </p:sp>
    </p:spTree>
    <p:extLst>
      <p:ext uri="{BB962C8B-B14F-4D97-AF65-F5344CB8AC3E}">
        <p14:creationId xmlns:p14="http://schemas.microsoft.com/office/powerpoint/2010/main" val="252825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F46A49A-BC7A-4960-BBA0-42D3CDF03749}"/>
              </a:ext>
            </a:extLst>
          </p:cNvPr>
          <p:cNvSpPr>
            <a:spLocks noGrp="1"/>
          </p:cNvSpPr>
          <p:nvPr>
            <p:ph type="title"/>
          </p:nvPr>
        </p:nvSpPr>
        <p:spPr/>
        <p:txBody>
          <a:bodyPr>
            <a:normAutofit fontScale="90000"/>
          </a:bodyPr>
          <a:lstStyle/>
          <a:p>
            <a:r>
              <a:rPr lang="pl-PL" sz="6000" b="1" dirty="0"/>
              <a:t>Migracje z powodu łączenia rodzin</a:t>
            </a:r>
          </a:p>
        </p:txBody>
      </p:sp>
      <p:sp>
        <p:nvSpPr>
          <p:cNvPr id="3" name="Symbol zastępczy zawartości 2">
            <a:extLst>
              <a:ext uri="{FF2B5EF4-FFF2-40B4-BE49-F238E27FC236}">
                <a16:creationId xmlns:a16="http://schemas.microsoft.com/office/drawing/2014/main" xmlns="" id="{3B69346D-8D3F-4035-855F-DEB982D67C89}"/>
              </a:ext>
            </a:extLst>
          </p:cNvPr>
          <p:cNvSpPr>
            <a:spLocks noGrp="1"/>
          </p:cNvSpPr>
          <p:nvPr>
            <p:ph idx="1"/>
          </p:nvPr>
        </p:nvSpPr>
        <p:spPr>
          <a:xfrm>
            <a:off x="838200" y="2141537"/>
            <a:ext cx="10515600" cy="4351338"/>
          </a:xfrm>
        </p:spPr>
        <p:txBody>
          <a:bodyPr>
            <a:normAutofit/>
          </a:bodyPr>
          <a:lstStyle/>
          <a:p>
            <a:r>
              <a:rPr lang="pl-PL" sz="3200" dirty="0"/>
              <a:t>Warunki: Cudzoziemiec, może sprowadzić członka rodziny na podstawie własnego zezwolenia na pobyt w Polsce </a:t>
            </a:r>
          </a:p>
          <a:p>
            <a:r>
              <a:rPr lang="pl-PL" sz="3200" dirty="0"/>
              <a:t>Procedury:  </a:t>
            </a:r>
            <a:r>
              <a:rPr lang="pl-PL" altLang="pl-PL" sz="3200" dirty="0"/>
              <a:t>Wniosek o członka rodziny składa cudzoziemiec, który mieszka na terytorium Polski; </a:t>
            </a:r>
            <a:br>
              <a:rPr lang="pl-PL" altLang="pl-PL" sz="3200" dirty="0"/>
            </a:br>
            <a:r>
              <a:rPr lang="pl-PL" altLang="pl-PL" sz="3200" dirty="0"/>
              <a:t>Obecność członka rodziny, dla którego cudzoziemiec składa wniosek, nie jest obowiązkowa</a:t>
            </a:r>
            <a:br>
              <a:rPr lang="pl-PL" altLang="pl-PL" sz="3200" dirty="0"/>
            </a:br>
            <a:endParaRPr kumimoji="0" lang="pl-PL" altLang="pl-PL" sz="3200" b="0" i="0" u="none" strike="noStrike" cap="none" normalizeH="0" baseline="0" dirty="0">
              <a:ln>
                <a:noFill/>
              </a:ln>
              <a:solidFill>
                <a:schemeClr val="tx1"/>
              </a:solidFill>
              <a:effectLst/>
            </a:endParaRPr>
          </a:p>
          <a:p>
            <a:endParaRPr lang="pl-PL" sz="3200" dirty="0"/>
          </a:p>
        </p:txBody>
      </p:sp>
    </p:spTree>
    <p:extLst>
      <p:ext uri="{BB962C8B-B14F-4D97-AF65-F5344CB8AC3E}">
        <p14:creationId xmlns:p14="http://schemas.microsoft.com/office/powerpoint/2010/main" val="1722657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54856" y="789709"/>
            <a:ext cx="9720073" cy="4078778"/>
          </a:xfrm>
        </p:spPr>
        <p:txBody>
          <a:bodyPr/>
          <a:lstStyle/>
          <a:p>
            <a:r>
              <a:rPr lang="pl-PL" dirty="0"/>
              <a:t>Obecnie toczą się prace we właściwych gremiach Rady Unii Europejskiej oraz Parlamentu Europejskiego nad projektem dyrektywy, która regulowałaby warunki wjazdu i pobytu obywateli </a:t>
            </a:r>
            <a:r>
              <a:rPr lang="pl-PL" b="1" dirty="0"/>
              <a:t>państw trzecich </a:t>
            </a:r>
            <a:r>
              <a:rPr lang="pl-PL" dirty="0"/>
              <a:t>( państw spoza Unii Europejskiej) w celu prowadzenia badań naukowych, odbywania studiów, udziału w wymianie młodzieży szkolnej, szkoleniu za wynagrodzeniem i bez wynagrodzenia, wolontariacie lub pracy w charakterze au-</a:t>
            </a:r>
            <a:r>
              <a:rPr lang="pl-PL" dirty="0" err="1"/>
              <a:t>pair</a:t>
            </a:r>
            <a:r>
              <a:rPr lang="pl-PL" dirty="0"/>
              <a:t>.</a:t>
            </a:r>
          </a:p>
          <a:p>
            <a:endParaRPr lang="pl-PL" dirty="0"/>
          </a:p>
        </p:txBody>
      </p:sp>
    </p:spTree>
    <p:extLst>
      <p:ext uri="{BB962C8B-B14F-4D97-AF65-F5344CB8AC3E}">
        <p14:creationId xmlns:p14="http://schemas.microsoft.com/office/powerpoint/2010/main" val="175715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0BFD117-8452-44DB-9733-71582C0B5F02}"/>
              </a:ext>
            </a:extLst>
          </p:cNvPr>
          <p:cNvSpPr>
            <a:spLocks noGrp="1"/>
          </p:cNvSpPr>
          <p:nvPr>
            <p:ph type="title"/>
          </p:nvPr>
        </p:nvSpPr>
        <p:spPr/>
        <p:txBody>
          <a:bodyPr/>
          <a:lstStyle/>
          <a:p>
            <a:r>
              <a:rPr lang="pl-PL" dirty="0"/>
              <a:t>Cel prezentacji</a:t>
            </a:r>
          </a:p>
        </p:txBody>
      </p:sp>
      <p:sp>
        <p:nvSpPr>
          <p:cNvPr id="3" name="Symbol zastępczy zawartości 2">
            <a:extLst>
              <a:ext uri="{FF2B5EF4-FFF2-40B4-BE49-F238E27FC236}">
                <a16:creationId xmlns:a16="http://schemas.microsoft.com/office/drawing/2014/main" xmlns="" id="{773D8A8B-101C-4DCF-B2F5-628A2DCEDB83}"/>
              </a:ext>
            </a:extLst>
          </p:cNvPr>
          <p:cNvSpPr>
            <a:spLocks noGrp="1"/>
          </p:cNvSpPr>
          <p:nvPr>
            <p:ph idx="1"/>
          </p:nvPr>
        </p:nvSpPr>
        <p:spPr/>
        <p:txBody>
          <a:bodyPr>
            <a:normAutofit/>
          </a:bodyPr>
          <a:lstStyle/>
          <a:p>
            <a:r>
              <a:rPr lang="pl-PL" sz="2800" dirty="0"/>
              <a:t>Naszym celem jest przedstawienie zmian w wielkości i strukturze regularnej migracji w nowych państwach członkowskich Unii Europejskiej na podstawie Polski po </a:t>
            </a:r>
            <a:r>
              <a:rPr lang="pl-PL" sz="2800" dirty="0" smtClean="0"/>
              <a:t>przystąpieniu </a:t>
            </a:r>
            <a:r>
              <a:rPr lang="pl-PL" sz="2800" dirty="0"/>
              <a:t>do </a:t>
            </a:r>
            <a:r>
              <a:rPr lang="pl-PL" sz="2800" dirty="0" smtClean="0"/>
              <a:t>UE</a:t>
            </a:r>
            <a:r>
              <a:rPr lang="pl-PL" sz="2800" dirty="0" smtClean="0"/>
              <a:t>. </a:t>
            </a:r>
            <a:r>
              <a:rPr lang="pl-PL" sz="2800" dirty="0"/>
              <a:t>Chcemy również przedstawić ewolucję polityki Unii Europejskiej w dziedzinie migracji legalnej w omawianym okresie.</a:t>
            </a:r>
          </a:p>
        </p:txBody>
      </p:sp>
    </p:spTree>
    <p:extLst>
      <p:ext uri="{BB962C8B-B14F-4D97-AF65-F5344CB8AC3E}">
        <p14:creationId xmlns:p14="http://schemas.microsoft.com/office/powerpoint/2010/main" val="1802000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1544" y="548680"/>
            <a:ext cx="8229600" cy="1143000"/>
          </a:xfrm>
        </p:spPr>
        <p:txBody>
          <a:bodyPr>
            <a:noAutofit/>
          </a:bodyPr>
          <a:lstStyle/>
          <a:p>
            <a:endParaRPr lang="pl-PL" sz="6000" dirty="0"/>
          </a:p>
        </p:txBody>
      </p:sp>
      <p:pic>
        <p:nvPicPr>
          <p:cNvPr id="6" name="Symbol zastępczy zawartości 5"/>
          <p:cNvPicPr>
            <a:picLocks noGrp="1" noChangeAspect="1"/>
          </p:cNvPicPr>
          <p:nvPr>
            <p:ph idx="1"/>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447234" y="0"/>
            <a:ext cx="9380908" cy="6858000"/>
          </a:xfrm>
        </p:spPr>
      </p:pic>
      <p:sp>
        <p:nvSpPr>
          <p:cNvPr id="7" name="Prostokąt 6"/>
          <p:cNvSpPr/>
          <p:nvPr/>
        </p:nvSpPr>
        <p:spPr>
          <a:xfrm>
            <a:off x="4079776" y="1113415"/>
            <a:ext cx="4392488" cy="3785652"/>
          </a:xfrm>
          <a:prstGeom prst="rect">
            <a:avLst/>
          </a:prstGeom>
        </p:spPr>
        <p:txBody>
          <a:bodyPr wrap="square">
            <a:spAutoFit/>
          </a:bodyPr>
          <a:lstStyle/>
          <a:p>
            <a:pPr lvl="0" algn="ctr">
              <a:spcBef>
                <a:spcPct val="0"/>
              </a:spcBef>
            </a:pPr>
            <a:r>
              <a:rPr lang="pl-PL" sz="5800" b="1" dirty="0">
                <a:solidFill>
                  <a:schemeClr val="bg1"/>
                </a:solidFill>
                <a:ea typeface="+mj-ea"/>
                <a:cs typeface="+mj-cs"/>
              </a:rPr>
              <a:t>Polityka migracyjna </a:t>
            </a:r>
            <a:br>
              <a:rPr lang="pl-PL" sz="5800" b="1" dirty="0">
                <a:solidFill>
                  <a:schemeClr val="bg1"/>
                </a:solidFill>
                <a:ea typeface="+mj-ea"/>
                <a:cs typeface="+mj-cs"/>
              </a:rPr>
            </a:br>
            <a:r>
              <a:rPr lang="pl-PL" sz="5800" b="1" dirty="0">
                <a:solidFill>
                  <a:schemeClr val="bg1"/>
                </a:solidFill>
                <a:ea typeface="+mj-ea"/>
                <a:cs typeface="+mj-cs"/>
              </a:rPr>
              <a:t>Unii Europejskiej</a:t>
            </a:r>
          </a:p>
        </p:txBody>
      </p:sp>
    </p:spTree>
    <p:extLst>
      <p:ext uri="{BB962C8B-B14F-4D97-AF65-F5344CB8AC3E}">
        <p14:creationId xmlns:p14="http://schemas.microsoft.com/office/powerpoint/2010/main" val="4106085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Budowanie wspólnej polityki migracyjnej</a:t>
            </a:r>
          </a:p>
        </p:txBody>
      </p:sp>
      <p:sp>
        <p:nvSpPr>
          <p:cNvPr id="4" name="Prostokąt 3"/>
          <p:cNvSpPr/>
          <p:nvPr/>
        </p:nvSpPr>
        <p:spPr>
          <a:xfrm>
            <a:off x="1493838" y="1556792"/>
            <a:ext cx="9174162" cy="530120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Strzałka w prawo 4"/>
          <p:cNvSpPr/>
          <p:nvPr/>
        </p:nvSpPr>
        <p:spPr>
          <a:xfrm>
            <a:off x="1814286" y="3062382"/>
            <a:ext cx="8712968" cy="2016224"/>
          </a:xfrm>
          <a:prstGeom prst="rightArrow">
            <a:avLst/>
          </a:prstGeom>
          <a:solidFill>
            <a:schemeClr val="bg2">
              <a:lumMod val="7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11" name="Łącznik prostoliniowy 10"/>
          <p:cNvCxnSpPr/>
          <p:nvPr/>
        </p:nvCxnSpPr>
        <p:spPr>
          <a:xfrm>
            <a:off x="1991544" y="4574550"/>
            <a:ext cx="0" cy="504056"/>
          </a:xfrm>
          <a:prstGeom prst="line">
            <a:avLst/>
          </a:prstGeom>
          <a:ln w="635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7707" y="3077872"/>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5843" y="4572193"/>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6776" y="3096796"/>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9857" y="4572194"/>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953" y="3068369"/>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752" y="4574551"/>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7" y="3079373"/>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241" y="4574551"/>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1956" y="3080916"/>
            <a:ext cx="603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pole tekstowe 11"/>
          <p:cNvSpPr txBox="1"/>
          <p:nvPr/>
        </p:nvSpPr>
        <p:spPr>
          <a:xfrm>
            <a:off x="1524000" y="5093204"/>
            <a:ext cx="1331640" cy="923330"/>
          </a:xfrm>
          <a:prstGeom prst="rect">
            <a:avLst/>
          </a:prstGeom>
          <a:noFill/>
        </p:spPr>
        <p:txBody>
          <a:bodyPr wrap="square" rtlCol="0">
            <a:spAutoFit/>
          </a:bodyPr>
          <a:lstStyle/>
          <a:p>
            <a:r>
              <a:rPr lang="pl-PL" b="1" dirty="0">
                <a:solidFill>
                  <a:schemeClr val="bg2">
                    <a:lumMod val="75000"/>
                  </a:schemeClr>
                </a:solidFill>
              </a:rPr>
              <a:t>1992</a:t>
            </a:r>
          </a:p>
          <a:p>
            <a:r>
              <a:rPr lang="pl-PL" dirty="0">
                <a:solidFill>
                  <a:schemeClr val="bg2">
                    <a:lumMod val="75000"/>
                  </a:schemeClr>
                </a:solidFill>
              </a:rPr>
              <a:t>Traktat </a:t>
            </a:r>
          </a:p>
          <a:p>
            <a:r>
              <a:rPr lang="pl-PL" dirty="0">
                <a:solidFill>
                  <a:schemeClr val="bg2">
                    <a:lumMod val="75000"/>
                  </a:schemeClr>
                </a:solidFill>
              </a:rPr>
              <a:t>z </a:t>
            </a:r>
            <a:r>
              <a:rPr lang="pl-PL" dirty="0" err="1">
                <a:solidFill>
                  <a:schemeClr val="bg2">
                    <a:lumMod val="75000"/>
                  </a:schemeClr>
                </a:solidFill>
              </a:rPr>
              <a:t>Maastricht</a:t>
            </a:r>
            <a:endParaRPr lang="pl-PL" dirty="0">
              <a:solidFill>
                <a:schemeClr val="bg2">
                  <a:lumMod val="75000"/>
                </a:schemeClr>
              </a:solidFill>
            </a:endParaRPr>
          </a:p>
        </p:txBody>
      </p:sp>
      <p:sp>
        <p:nvSpPr>
          <p:cNvPr id="25" name="pole tekstowe 24"/>
          <p:cNvSpPr txBox="1"/>
          <p:nvPr/>
        </p:nvSpPr>
        <p:spPr>
          <a:xfrm>
            <a:off x="1898215" y="2098206"/>
            <a:ext cx="1533489" cy="923330"/>
          </a:xfrm>
          <a:prstGeom prst="rect">
            <a:avLst/>
          </a:prstGeom>
          <a:noFill/>
        </p:spPr>
        <p:txBody>
          <a:bodyPr wrap="square" rtlCol="0">
            <a:spAutoFit/>
          </a:bodyPr>
          <a:lstStyle/>
          <a:p>
            <a:r>
              <a:rPr lang="pl-PL" b="1" dirty="0">
                <a:solidFill>
                  <a:schemeClr val="bg2">
                    <a:lumMod val="75000"/>
                  </a:schemeClr>
                </a:solidFill>
              </a:rPr>
              <a:t>1997</a:t>
            </a:r>
          </a:p>
          <a:p>
            <a:r>
              <a:rPr lang="pl-PL" dirty="0">
                <a:solidFill>
                  <a:schemeClr val="bg2">
                    <a:lumMod val="75000"/>
                  </a:schemeClr>
                </a:solidFill>
              </a:rPr>
              <a:t>Traktat </a:t>
            </a:r>
          </a:p>
          <a:p>
            <a:r>
              <a:rPr lang="pl-PL" dirty="0">
                <a:solidFill>
                  <a:schemeClr val="bg2">
                    <a:lumMod val="75000"/>
                  </a:schemeClr>
                </a:solidFill>
              </a:rPr>
              <a:t>amsterdamski</a:t>
            </a:r>
          </a:p>
        </p:txBody>
      </p:sp>
      <p:sp>
        <p:nvSpPr>
          <p:cNvPr id="26" name="pole tekstowe 25"/>
          <p:cNvSpPr txBox="1"/>
          <p:nvPr/>
        </p:nvSpPr>
        <p:spPr>
          <a:xfrm>
            <a:off x="3028434" y="5093204"/>
            <a:ext cx="1331640" cy="923330"/>
          </a:xfrm>
          <a:prstGeom prst="rect">
            <a:avLst/>
          </a:prstGeom>
          <a:noFill/>
        </p:spPr>
        <p:txBody>
          <a:bodyPr wrap="square" rtlCol="0">
            <a:spAutoFit/>
          </a:bodyPr>
          <a:lstStyle/>
          <a:p>
            <a:r>
              <a:rPr lang="pl-PL" b="1" dirty="0">
                <a:solidFill>
                  <a:schemeClr val="bg2">
                    <a:lumMod val="75000"/>
                  </a:schemeClr>
                </a:solidFill>
              </a:rPr>
              <a:t>1999</a:t>
            </a:r>
          </a:p>
          <a:p>
            <a:r>
              <a:rPr lang="pl-PL" dirty="0">
                <a:solidFill>
                  <a:schemeClr val="bg2">
                    <a:lumMod val="75000"/>
                  </a:schemeClr>
                </a:solidFill>
              </a:rPr>
              <a:t>Program</a:t>
            </a:r>
          </a:p>
          <a:p>
            <a:r>
              <a:rPr lang="pl-PL" dirty="0">
                <a:solidFill>
                  <a:schemeClr val="bg2">
                    <a:lumMod val="75000"/>
                  </a:schemeClr>
                </a:solidFill>
              </a:rPr>
              <a:t>z </a:t>
            </a:r>
            <a:r>
              <a:rPr lang="pl-PL" dirty="0" err="1">
                <a:solidFill>
                  <a:schemeClr val="bg2">
                    <a:lumMod val="75000"/>
                  </a:schemeClr>
                </a:solidFill>
              </a:rPr>
              <a:t>Tampere</a:t>
            </a:r>
            <a:endParaRPr lang="pl-PL" dirty="0">
              <a:solidFill>
                <a:schemeClr val="bg2">
                  <a:lumMod val="75000"/>
                </a:schemeClr>
              </a:solidFill>
            </a:endParaRPr>
          </a:p>
        </p:txBody>
      </p:sp>
      <p:sp>
        <p:nvSpPr>
          <p:cNvPr id="27" name="pole tekstowe 26"/>
          <p:cNvSpPr txBox="1"/>
          <p:nvPr/>
        </p:nvSpPr>
        <p:spPr>
          <a:xfrm>
            <a:off x="3575720" y="2098206"/>
            <a:ext cx="1584176" cy="923330"/>
          </a:xfrm>
          <a:prstGeom prst="rect">
            <a:avLst/>
          </a:prstGeom>
          <a:noFill/>
        </p:spPr>
        <p:txBody>
          <a:bodyPr wrap="square" rtlCol="0">
            <a:spAutoFit/>
          </a:bodyPr>
          <a:lstStyle/>
          <a:p>
            <a:r>
              <a:rPr lang="pl-PL" b="1" dirty="0">
                <a:solidFill>
                  <a:schemeClr val="bg2">
                    <a:lumMod val="75000"/>
                  </a:schemeClr>
                </a:solidFill>
              </a:rPr>
              <a:t>2000</a:t>
            </a:r>
          </a:p>
          <a:p>
            <a:r>
              <a:rPr lang="pl-PL" dirty="0">
                <a:solidFill>
                  <a:schemeClr val="bg2">
                    <a:lumMod val="75000"/>
                  </a:schemeClr>
                </a:solidFill>
              </a:rPr>
              <a:t>Karta praw podstawowych</a:t>
            </a:r>
          </a:p>
        </p:txBody>
      </p:sp>
      <p:sp>
        <p:nvSpPr>
          <p:cNvPr id="28" name="pole tekstowe 27"/>
          <p:cNvSpPr txBox="1"/>
          <p:nvPr/>
        </p:nvSpPr>
        <p:spPr>
          <a:xfrm>
            <a:off x="4360074" y="5093204"/>
            <a:ext cx="1331640" cy="923330"/>
          </a:xfrm>
          <a:prstGeom prst="rect">
            <a:avLst/>
          </a:prstGeom>
          <a:noFill/>
        </p:spPr>
        <p:txBody>
          <a:bodyPr wrap="square" rtlCol="0">
            <a:spAutoFit/>
          </a:bodyPr>
          <a:lstStyle/>
          <a:p>
            <a:r>
              <a:rPr lang="pl-PL" b="1" dirty="0">
                <a:solidFill>
                  <a:schemeClr val="bg2">
                    <a:lumMod val="75000"/>
                  </a:schemeClr>
                </a:solidFill>
              </a:rPr>
              <a:t>2004</a:t>
            </a:r>
          </a:p>
          <a:p>
            <a:r>
              <a:rPr lang="pl-PL" dirty="0">
                <a:solidFill>
                  <a:schemeClr val="bg2">
                    <a:lumMod val="75000"/>
                  </a:schemeClr>
                </a:solidFill>
              </a:rPr>
              <a:t>Program haski</a:t>
            </a:r>
          </a:p>
        </p:txBody>
      </p:sp>
      <p:sp>
        <p:nvSpPr>
          <p:cNvPr id="29" name="pole tekstowe 28"/>
          <p:cNvSpPr txBox="1"/>
          <p:nvPr/>
        </p:nvSpPr>
        <p:spPr>
          <a:xfrm>
            <a:off x="5243458" y="2098206"/>
            <a:ext cx="1331640" cy="923330"/>
          </a:xfrm>
          <a:prstGeom prst="rect">
            <a:avLst/>
          </a:prstGeom>
          <a:noFill/>
        </p:spPr>
        <p:txBody>
          <a:bodyPr wrap="square" rtlCol="0">
            <a:spAutoFit/>
          </a:bodyPr>
          <a:lstStyle/>
          <a:p>
            <a:r>
              <a:rPr lang="pl-PL" b="1" dirty="0">
                <a:solidFill>
                  <a:schemeClr val="bg2">
                    <a:lumMod val="75000"/>
                  </a:schemeClr>
                </a:solidFill>
              </a:rPr>
              <a:t>2005</a:t>
            </a:r>
          </a:p>
          <a:p>
            <a:r>
              <a:rPr lang="pl-PL" dirty="0">
                <a:solidFill>
                  <a:schemeClr val="bg2">
                    <a:lumMod val="75000"/>
                  </a:schemeClr>
                </a:solidFill>
              </a:rPr>
              <a:t>Zielona Księga</a:t>
            </a:r>
          </a:p>
        </p:txBody>
      </p:sp>
      <p:sp>
        <p:nvSpPr>
          <p:cNvPr id="30" name="pole tekstowe 29"/>
          <p:cNvSpPr txBox="1"/>
          <p:nvPr/>
        </p:nvSpPr>
        <p:spPr>
          <a:xfrm>
            <a:off x="5863546" y="5101790"/>
            <a:ext cx="1800199" cy="923330"/>
          </a:xfrm>
          <a:prstGeom prst="rect">
            <a:avLst/>
          </a:prstGeom>
          <a:noFill/>
        </p:spPr>
        <p:txBody>
          <a:bodyPr wrap="square" rtlCol="0">
            <a:spAutoFit/>
          </a:bodyPr>
          <a:lstStyle/>
          <a:p>
            <a:r>
              <a:rPr lang="pl-PL" b="1" dirty="0">
                <a:solidFill>
                  <a:schemeClr val="bg2">
                    <a:lumMod val="75000"/>
                  </a:schemeClr>
                </a:solidFill>
              </a:rPr>
              <a:t>2008</a:t>
            </a:r>
          </a:p>
          <a:p>
            <a:r>
              <a:rPr lang="pl-PL" dirty="0">
                <a:solidFill>
                  <a:schemeClr val="bg2">
                    <a:lumMod val="75000"/>
                  </a:schemeClr>
                </a:solidFill>
              </a:rPr>
              <a:t>Europejski Pakt </a:t>
            </a:r>
          </a:p>
          <a:p>
            <a:r>
              <a:rPr lang="pl-PL" dirty="0">
                <a:solidFill>
                  <a:schemeClr val="bg2">
                    <a:lumMod val="75000"/>
                  </a:schemeClr>
                </a:solidFill>
              </a:rPr>
              <a:t>o Migracji i Azylu</a:t>
            </a:r>
          </a:p>
        </p:txBody>
      </p:sp>
      <p:sp>
        <p:nvSpPr>
          <p:cNvPr id="31" name="pole tekstowe 30"/>
          <p:cNvSpPr txBox="1"/>
          <p:nvPr/>
        </p:nvSpPr>
        <p:spPr>
          <a:xfrm>
            <a:off x="6372409" y="1652607"/>
            <a:ext cx="2446560" cy="1477328"/>
          </a:xfrm>
          <a:prstGeom prst="rect">
            <a:avLst/>
          </a:prstGeom>
          <a:noFill/>
        </p:spPr>
        <p:txBody>
          <a:bodyPr wrap="square" rtlCol="0">
            <a:spAutoFit/>
          </a:bodyPr>
          <a:lstStyle/>
          <a:p>
            <a:r>
              <a:rPr lang="pl-PL" b="1" dirty="0">
                <a:solidFill>
                  <a:schemeClr val="bg2">
                    <a:lumMod val="75000"/>
                  </a:schemeClr>
                </a:solidFill>
              </a:rPr>
              <a:t>2009</a:t>
            </a:r>
            <a:endParaRPr lang="pl-PL" dirty="0">
              <a:solidFill>
                <a:schemeClr val="bg2">
                  <a:lumMod val="75000"/>
                </a:schemeClr>
              </a:solidFill>
            </a:endParaRPr>
          </a:p>
          <a:p>
            <a:r>
              <a:rPr lang="pl-PL" dirty="0">
                <a:solidFill>
                  <a:schemeClr val="bg2">
                    <a:lumMod val="75000"/>
                  </a:schemeClr>
                </a:solidFill>
              </a:rPr>
              <a:t>Program sztokholmski oraz wprowadzenie niebieskiej karty</a:t>
            </a:r>
          </a:p>
          <a:p>
            <a:r>
              <a:rPr lang="pl-PL" dirty="0">
                <a:solidFill>
                  <a:schemeClr val="bg2">
                    <a:lumMod val="75000"/>
                  </a:schemeClr>
                </a:solidFill>
              </a:rPr>
              <a:t>Traktat z Lizbony</a:t>
            </a:r>
          </a:p>
        </p:txBody>
      </p:sp>
      <p:sp>
        <p:nvSpPr>
          <p:cNvPr id="32" name="pole tekstowe 31"/>
          <p:cNvSpPr txBox="1"/>
          <p:nvPr/>
        </p:nvSpPr>
        <p:spPr>
          <a:xfrm>
            <a:off x="7805918" y="5101790"/>
            <a:ext cx="2723180" cy="1477328"/>
          </a:xfrm>
          <a:prstGeom prst="rect">
            <a:avLst/>
          </a:prstGeom>
          <a:noFill/>
        </p:spPr>
        <p:txBody>
          <a:bodyPr wrap="square" rtlCol="0">
            <a:spAutoFit/>
          </a:bodyPr>
          <a:lstStyle/>
          <a:p>
            <a:r>
              <a:rPr lang="pl-PL" b="1" dirty="0">
                <a:solidFill>
                  <a:schemeClr val="bg2">
                    <a:lumMod val="75000"/>
                  </a:schemeClr>
                </a:solidFill>
              </a:rPr>
              <a:t>2011</a:t>
            </a:r>
          </a:p>
          <a:p>
            <a:r>
              <a:rPr lang="pl-PL" dirty="0">
                <a:solidFill>
                  <a:schemeClr val="bg2">
                    <a:lumMod val="75000"/>
                  </a:schemeClr>
                </a:solidFill>
              </a:rPr>
              <a:t>Opublikowanie dyrektyw dotyczących migracji legalnych</a:t>
            </a:r>
          </a:p>
          <a:p>
            <a:endParaRPr lang="pl-PL" b="1" dirty="0">
              <a:solidFill>
                <a:schemeClr val="bg2">
                  <a:lumMod val="75000"/>
                </a:schemeClr>
              </a:solidFill>
            </a:endParaRPr>
          </a:p>
        </p:txBody>
      </p:sp>
      <p:sp>
        <p:nvSpPr>
          <p:cNvPr id="33" name="pole tekstowe 32">
            <a:extLst>
              <a:ext uri="{FF2B5EF4-FFF2-40B4-BE49-F238E27FC236}">
                <a16:creationId xmlns:a16="http://schemas.microsoft.com/office/drawing/2014/main" xmlns="" id="{4CFA929C-0892-435E-B6AB-8345F9C1F445}"/>
              </a:ext>
            </a:extLst>
          </p:cNvPr>
          <p:cNvSpPr txBox="1"/>
          <p:nvPr/>
        </p:nvSpPr>
        <p:spPr>
          <a:xfrm>
            <a:off x="8616280" y="1929606"/>
            <a:ext cx="2446560" cy="923330"/>
          </a:xfrm>
          <a:prstGeom prst="rect">
            <a:avLst/>
          </a:prstGeom>
          <a:noFill/>
        </p:spPr>
        <p:txBody>
          <a:bodyPr wrap="square" rtlCol="0">
            <a:spAutoFit/>
          </a:bodyPr>
          <a:lstStyle/>
          <a:p>
            <a:r>
              <a:rPr lang="pl-PL" b="1" dirty="0">
                <a:solidFill>
                  <a:schemeClr val="bg2">
                    <a:lumMod val="75000"/>
                  </a:schemeClr>
                </a:solidFill>
              </a:rPr>
              <a:t>2014</a:t>
            </a:r>
            <a:endParaRPr lang="pl-PL" dirty="0">
              <a:solidFill>
                <a:schemeClr val="bg2">
                  <a:lumMod val="75000"/>
                </a:schemeClr>
              </a:solidFill>
            </a:endParaRPr>
          </a:p>
          <a:p>
            <a:r>
              <a:rPr lang="pl-PL" dirty="0">
                <a:solidFill>
                  <a:schemeClr val="bg2">
                    <a:lumMod val="75000"/>
                  </a:schemeClr>
                </a:solidFill>
              </a:rPr>
              <a:t>Program „Otwarta </a:t>
            </a:r>
          </a:p>
          <a:p>
            <a:r>
              <a:rPr lang="pl-PL" dirty="0">
                <a:solidFill>
                  <a:schemeClr val="bg2">
                    <a:lumMod val="75000"/>
                  </a:schemeClr>
                </a:solidFill>
              </a:rPr>
              <a:t>i bezpieczna Europa”</a:t>
            </a:r>
          </a:p>
        </p:txBody>
      </p:sp>
    </p:spTree>
    <p:extLst>
      <p:ext uri="{BB962C8B-B14F-4D97-AF65-F5344CB8AC3E}">
        <p14:creationId xmlns:p14="http://schemas.microsoft.com/office/powerpoint/2010/main" val="1617607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Traktat z </a:t>
            </a:r>
            <a:r>
              <a:rPr lang="pl-PL" dirty="0" err="1"/>
              <a:t>Maastricht</a:t>
            </a:r>
            <a:r>
              <a:rPr lang="pl-PL" dirty="0"/>
              <a:t> (1992r.)</a:t>
            </a:r>
          </a:p>
        </p:txBody>
      </p:sp>
      <p:sp>
        <p:nvSpPr>
          <p:cNvPr id="3" name="Symbol zastępczy zawartości 2"/>
          <p:cNvSpPr>
            <a:spLocks noGrp="1"/>
          </p:cNvSpPr>
          <p:nvPr>
            <p:ph idx="1"/>
          </p:nvPr>
        </p:nvSpPr>
        <p:spPr/>
        <p:txBody>
          <a:bodyPr>
            <a:normAutofit/>
          </a:bodyPr>
          <a:lstStyle/>
          <a:p>
            <a:pPr marL="0" indent="0">
              <a:buNone/>
            </a:pPr>
            <a:r>
              <a:rPr lang="pl-PL" dirty="0"/>
              <a:t>Rada Unii Europejskiej uzyskała na mocy danego traktatu szereg uprawnień w zakresie polityki wizowej. </a:t>
            </a:r>
          </a:p>
          <a:p>
            <a:pPr marL="0" indent="0">
              <a:buNone/>
            </a:pPr>
            <a:r>
              <a:rPr lang="pl-PL" dirty="0"/>
              <a:t>Za przedmiot wspólnego zainteresowania państw członkowskich zostały uznane m.in.: polityka azylowa, sprawowanie kontroli nad zewnętrznymi granicami Unii Europejskiej oraz polityka imigracyjna.</a:t>
            </a:r>
          </a:p>
        </p:txBody>
      </p:sp>
    </p:spTree>
    <p:extLst>
      <p:ext uri="{BB962C8B-B14F-4D97-AF65-F5344CB8AC3E}">
        <p14:creationId xmlns:p14="http://schemas.microsoft.com/office/powerpoint/2010/main" val="730355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Traktat amsterdamski (1997r.)</a:t>
            </a:r>
          </a:p>
        </p:txBody>
      </p:sp>
      <p:sp>
        <p:nvSpPr>
          <p:cNvPr id="3" name="Symbol zastępczy zawartości 2"/>
          <p:cNvSpPr>
            <a:spLocks noGrp="1"/>
          </p:cNvSpPr>
          <p:nvPr>
            <p:ph idx="1"/>
          </p:nvPr>
        </p:nvSpPr>
        <p:spPr/>
        <p:txBody>
          <a:bodyPr>
            <a:normAutofit/>
          </a:bodyPr>
          <a:lstStyle/>
          <a:p>
            <a:pPr marL="0" indent="0">
              <a:buNone/>
            </a:pPr>
            <a:r>
              <a:rPr lang="pl-PL" dirty="0"/>
              <a:t>Działania objęte współpracą w zakresie polityki migracyjnej wymienione w </a:t>
            </a:r>
            <a:r>
              <a:rPr lang="pl-PL" dirty="0" err="1"/>
              <a:t>Maastricht</a:t>
            </a:r>
            <a:r>
              <a:rPr lang="pl-PL" dirty="0"/>
              <a:t>, które należały do III filaru, zostały przeniesione do  filaru I. </a:t>
            </a:r>
          </a:p>
          <a:p>
            <a:pPr marL="0" indent="0">
              <a:buNone/>
            </a:pPr>
            <a:r>
              <a:rPr lang="pl-PL" dirty="0"/>
              <a:t>Traktat amsterdamski zawiera wyjaśnienie wielu istotnych zagadnień, jak ustalenie zasad wjazdu na terytorium UE obywateli państw trzecich, a także ich dalszego pobytu i przemieszczania się, czy prawa łączenia rodzin imigrantów.</a:t>
            </a:r>
          </a:p>
        </p:txBody>
      </p:sp>
    </p:spTree>
    <p:extLst>
      <p:ext uri="{BB962C8B-B14F-4D97-AF65-F5344CB8AC3E}">
        <p14:creationId xmlns:p14="http://schemas.microsoft.com/office/powerpoint/2010/main" val="2892934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Program z </a:t>
            </a:r>
            <a:r>
              <a:rPr lang="pl-PL" dirty="0" err="1"/>
              <a:t>Tampare</a:t>
            </a:r>
            <a:r>
              <a:rPr lang="pl-PL" dirty="0"/>
              <a:t> (1999r.)</a:t>
            </a:r>
          </a:p>
        </p:txBody>
      </p:sp>
      <p:sp>
        <p:nvSpPr>
          <p:cNvPr id="3" name="Symbol zastępczy zawartości 2"/>
          <p:cNvSpPr>
            <a:spLocks noGrp="1"/>
          </p:cNvSpPr>
          <p:nvPr>
            <p:ph idx="1"/>
          </p:nvPr>
        </p:nvSpPr>
        <p:spPr/>
        <p:txBody>
          <a:bodyPr>
            <a:normAutofit/>
          </a:bodyPr>
          <a:lstStyle/>
          <a:p>
            <a:pPr marL="0" indent="0">
              <a:buNone/>
            </a:pPr>
            <a:r>
              <a:rPr lang="pl-PL" dirty="0"/>
              <a:t>Program przyjęty podczas szczytu Rady Europejskiej wyznaczył cztery główne priorytety działalności Komisji Europejskiej w zakresie wspólnotowej polityki migracyjnej: </a:t>
            </a:r>
          </a:p>
          <a:p>
            <a:r>
              <a:rPr lang="pl-PL" dirty="0"/>
              <a:t>pogłębienie współpracy z krajami pochodzenia imigrantów</a:t>
            </a:r>
          </a:p>
          <a:p>
            <a:r>
              <a:rPr lang="pl-PL" dirty="0"/>
              <a:t>tworzenie wspólnej polityki azylowej</a:t>
            </a:r>
          </a:p>
          <a:p>
            <a:r>
              <a:rPr lang="pl-PL" dirty="0"/>
              <a:t>wypracowanie odpowiednich procedur godnego traktowania obywateli państw trzecich </a:t>
            </a:r>
          </a:p>
          <a:p>
            <a:r>
              <a:rPr lang="pl-PL" dirty="0"/>
              <a:t>wypracowanie odpowiednich procedur zarządzania przepływami migracyjnymi </a:t>
            </a:r>
          </a:p>
        </p:txBody>
      </p:sp>
    </p:spTree>
    <p:extLst>
      <p:ext uri="{BB962C8B-B14F-4D97-AF65-F5344CB8AC3E}">
        <p14:creationId xmlns:p14="http://schemas.microsoft.com/office/powerpoint/2010/main" val="4243742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Program z </a:t>
            </a:r>
            <a:r>
              <a:rPr lang="pl-PL" dirty="0" err="1"/>
              <a:t>Tampare</a:t>
            </a:r>
            <a:r>
              <a:rPr lang="pl-PL" dirty="0"/>
              <a:t> (1999r.)</a:t>
            </a:r>
          </a:p>
        </p:txBody>
      </p:sp>
      <p:sp>
        <p:nvSpPr>
          <p:cNvPr id="3" name="Symbol zastępczy zawartości 2"/>
          <p:cNvSpPr>
            <a:spLocks noGrp="1"/>
          </p:cNvSpPr>
          <p:nvPr>
            <p:ph idx="1"/>
          </p:nvPr>
        </p:nvSpPr>
        <p:spPr/>
        <p:txBody>
          <a:bodyPr/>
          <a:lstStyle/>
          <a:p>
            <a:pPr marL="0" indent="0">
              <a:buNone/>
            </a:pPr>
            <a:r>
              <a:rPr lang="pl-PL" dirty="0"/>
              <a:t>„Unia Europejska powinna zapewnić uczciwe traktowanie obywateli państw trzecich, mieszkających zgodnie z prawem na terytorium państw członkowskich, oraz że bardziej zdecydowana polityka w zakresie integracji powinna zmierzać do przyznania im praw i obowiązków porównywalnych z prawami i obowiązkami obywateli Unii Europejskiej.”</a:t>
            </a:r>
          </a:p>
        </p:txBody>
      </p:sp>
    </p:spTree>
    <p:extLst>
      <p:ext uri="{BB962C8B-B14F-4D97-AF65-F5344CB8AC3E}">
        <p14:creationId xmlns:p14="http://schemas.microsoft.com/office/powerpoint/2010/main" val="2729389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Karta praw podstawowych (2000r.) </a:t>
            </a:r>
          </a:p>
        </p:txBody>
      </p:sp>
      <p:sp>
        <p:nvSpPr>
          <p:cNvPr id="3" name="Symbol zastępczy zawartości 2"/>
          <p:cNvSpPr>
            <a:spLocks noGrp="1"/>
          </p:cNvSpPr>
          <p:nvPr>
            <p:ph idx="1"/>
          </p:nvPr>
        </p:nvSpPr>
        <p:spPr/>
        <p:txBody>
          <a:bodyPr>
            <a:normAutofit/>
          </a:bodyPr>
          <a:lstStyle/>
          <a:p>
            <a:pPr marL="0" indent="0">
              <a:buNone/>
            </a:pPr>
            <a:r>
              <a:rPr lang="pl-PL" dirty="0"/>
              <a:t>Jest ona dołączona do Traktatu Nicejskiego, gdzie zamieszczono przepisy dotyczące wydaleń osób z państwa. Istotne jest, że nikt nie może zostać odesłany do państwa swego pochodzenia, jeśli w owym kraju istnieje ryzyko zagrożenia życia. Prawo do swobodnego przemieszczania się w granicach UE może uzyskać nawet cudzoziemiec, który legalnie przebywa na terytorium państwa członkowskiego.</a:t>
            </a:r>
          </a:p>
        </p:txBody>
      </p:sp>
    </p:spTree>
    <p:extLst>
      <p:ext uri="{BB962C8B-B14F-4D97-AF65-F5344CB8AC3E}">
        <p14:creationId xmlns:p14="http://schemas.microsoft.com/office/powerpoint/2010/main" val="3672742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Program haski (2004r.)</a:t>
            </a:r>
          </a:p>
        </p:txBody>
      </p:sp>
      <p:sp>
        <p:nvSpPr>
          <p:cNvPr id="3" name="Symbol zastępczy zawartości 2"/>
          <p:cNvSpPr>
            <a:spLocks noGrp="1"/>
          </p:cNvSpPr>
          <p:nvPr>
            <p:ph idx="1"/>
          </p:nvPr>
        </p:nvSpPr>
        <p:spPr/>
        <p:txBody>
          <a:bodyPr/>
          <a:lstStyle/>
          <a:p>
            <a:pPr marL="0" indent="0">
              <a:buNone/>
            </a:pPr>
            <a:r>
              <a:rPr lang="pl-PL" dirty="0"/>
              <a:t>W programie haskim zwrócono uwagę na legalną migrację, która ma pomóc w budowaniu gospodarki opartej na wiedzy i przyczyniać się do rozwoju gospodarczego.</a:t>
            </a:r>
          </a:p>
        </p:txBody>
      </p:sp>
    </p:spTree>
    <p:extLst>
      <p:ext uri="{BB962C8B-B14F-4D97-AF65-F5344CB8AC3E}">
        <p14:creationId xmlns:p14="http://schemas.microsoft.com/office/powerpoint/2010/main" val="1840874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Zielona Księga (2005r.)</a:t>
            </a:r>
          </a:p>
        </p:txBody>
      </p:sp>
      <p:sp>
        <p:nvSpPr>
          <p:cNvPr id="5" name="Symbol zastępczy zawartości 4"/>
          <p:cNvSpPr>
            <a:spLocks noGrp="1"/>
          </p:cNvSpPr>
          <p:nvPr>
            <p:ph idx="1"/>
          </p:nvPr>
        </p:nvSpPr>
        <p:spPr/>
        <p:txBody>
          <a:bodyPr>
            <a:normAutofit/>
          </a:bodyPr>
          <a:lstStyle/>
          <a:p>
            <a:pPr marL="0" indent="0">
              <a:buNone/>
            </a:pPr>
            <a:r>
              <a:rPr lang="pl-PL" dirty="0"/>
              <a:t>Tzw. Zielona Księga w sprawie podejścia Unii Europejskiej do zarządzania migracjami zarobkowymi, miała na celu zmotywowanie państw członkowskich do zwiększenia wysiłków na rzecz koordynacji wspólnej polityki migracyjnej, w tym określenia jednolitych zasad admisji (tzn. przyznawania wiz na pobyt długookresowy i prawa pobytu) dla imigrantów.</a:t>
            </a:r>
          </a:p>
        </p:txBody>
      </p:sp>
    </p:spTree>
    <p:extLst>
      <p:ext uri="{BB962C8B-B14F-4D97-AF65-F5344CB8AC3E}">
        <p14:creationId xmlns:p14="http://schemas.microsoft.com/office/powerpoint/2010/main" val="3117720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800" dirty="0"/>
              <a:t>Europejski Pakt o Migracji i Azylu (2008r.)</a:t>
            </a:r>
          </a:p>
        </p:txBody>
      </p:sp>
      <p:sp>
        <p:nvSpPr>
          <p:cNvPr id="3" name="Symbol zastępczy zawartości 2"/>
          <p:cNvSpPr>
            <a:spLocks noGrp="1"/>
          </p:cNvSpPr>
          <p:nvPr>
            <p:ph idx="1"/>
          </p:nvPr>
        </p:nvSpPr>
        <p:spPr/>
        <p:txBody>
          <a:bodyPr>
            <a:normAutofit/>
          </a:bodyPr>
          <a:lstStyle/>
          <a:p>
            <a:pPr marL="0" indent="0">
              <a:buNone/>
            </a:pPr>
            <a:r>
              <a:rPr lang="pl-PL" dirty="0"/>
              <a:t>Zawarto w nim projekt zniesienia masowych amnestii dla nielegalnych imigrantów w krajach członkowskich, poprawy kontroli na zewnętrznych granicach Unii oraz wywarcia większego nacisku na kraje emigracji (głównie z Europy Wschodniej i Afryki), by przyjmowały z powrotem nielegalnych emigrantów.</a:t>
            </a:r>
          </a:p>
        </p:txBody>
      </p:sp>
    </p:spTree>
    <p:extLst>
      <p:ext uri="{BB962C8B-B14F-4D97-AF65-F5344CB8AC3E}">
        <p14:creationId xmlns:p14="http://schemas.microsoft.com/office/powerpoint/2010/main" val="206025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3823B4B-ABF0-4878-8A0A-9B68FD7216F9}"/>
              </a:ext>
            </a:extLst>
          </p:cNvPr>
          <p:cNvSpPr>
            <a:spLocks noGrp="1"/>
          </p:cNvSpPr>
          <p:nvPr>
            <p:ph type="title"/>
          </p:nvPr>
        </p:nvSpPr>
        <p:spPr/>
        <p:txBody>
          <a:bodyPr/>
          <a:lstStyle/>
          <a:p>
            <a:r>
              <a:rPr lang="pl-PL" dirty="0"/>
              <a:t>Pytania badawcze</a:t>
            </a:r>
          </a:p>
        </p:txBody>
      </p:sp>
      <p:sp>
        <p:nvSpPr>
          <p:cNvPr id="3" name="Symbol zastępczy zawartości 2">
            <a:extLst>
              <a:ext uri="{FF2B5EF4-FFF2-40B4-BE49-F238E27FC236}">
                <a16:creationId xmlns:a16="http://schemas.microsoft.com/office/drawing/2014/main" xmlns="" id="{C4A43DB4-27DA-4EDC-9239-998A782F8FCA}"/>
              </a:ext>
            </a:extLst>
          </p:cNvPr>
          <p:cNvSpPr>
            <a:spLocks noGrp="1"/>
          </p:cNvSpPr>
          <p:nvPr>
            <p:ph idx="1"/>
          </p:nvPr>
        </p:nvSpPr>
        <p:spPr/>
        <p:txBody>
          <a:bodyPr>
            <a:normAutofit/>
          </a:bodyPr>
          <a:lstStyle/>
          <a:p>
            <a:r>
              <a:rPr lang="pl-PL" sz="2400" dirty="0"/>
              <a:t>Główne: Jak kształtowały się migracje regularne w latach 2004-2016 w Polsce, uwzględniając politykę UE?</a:t>
            </a:r>
          </a:p>
          <a:p>
            <a:r>
              <a:rPr lang="pl-PL" sz="2400" dirty="0" smtClean="0"/>
              <a:t>Poboczne: Jak </a:t>
            </a:r>
            <a:r>
              <a:rPr lang="pl-PL" sz="2400" dirty="0"/>
              <a:t>definiujemy </a:t>
            </a:r>
            <a:r>
              <a:rPr lang="pl-PL" sz="2400" dirty="0" smtClean="0"/>
              <a:t>migracje </a:t>
            </a:r>
            <a:r>
              <a:rPr lang="pl-PL" sz="2400" dirty="0"/>
              <a:t>regularne i jakie wyróżniamy ich typy?</a:t>
            </a:r>
          </a:p>
          <a:p>
            <a:r>
              <a:rPr lang="pl-PL" sz="2400" dirty="0"/>
              <a:t>Jak wygląda polityka Unii Europejskiej w tym zakresie i jak się zmieniała?</a:t>
            </a:r>
          </a:p>
          <a:p>
            <a:r>
              <a:rPr lang="pl-PL" sz="2400" dirty="0"/>
              <a:t>Dokąd i z jakich powodów emigrują mieszkańcy Polski?</a:t>
            </a:r>
          </a:p>
          <a:p>
            <a:r>
              <a:rPr lang="pl-PL" sz="2400" dirty="0"/>
              <a:t>Skąd i w jakim celu przybywają do Polski imigranci?</a:t>
            </a:r>
          </a:p>
          <a:p>
            <a:r>
              <a:rPr lang="pl-PL" sz="2400" dirty="0"/>
              <a:t>Jakie są możliwe scenariusze na przyszłość?</a:t>
            </a:r>
          </a:p>
        </p:txBody>
      </p:sp>
    </p:spTree>
    <p:extLst>
      <p:ext uri="{BB962C8B-B14F-4D97-AF65-F5344CB8AC3E}">
        <p14:creationId xmlns:p14="http://schemas.microsoft.com/office/powerpoint/2010/main" val="1494325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8C2E3C7-5FF1-4BD9-96C0-877DF1E0815E}"/>
              </a:ext>
            </a:extLst>
          </p:cNvPr>
          <p:cNvSpPr>
            <a:spLocks noGrp="1"/>
          </p:cNvSpPr>
          <p:nvPr>
            <p:ph type="title"/>
          </p:nvPr>
        </p:nvSpPr>
        <p:spPr/>
        <p:txBody>
          <a:bodyPr>
            <a:normAutofit/>
          </a:bodyPr>
          <a:lstStyle/>
          <a:p>
            <a:r>
              <a:rPr lang="pl-PL" dirty="0"/>
              <a:t>Zmiany instytucjonalne – Traktat z Lizbony (2009 r.)</a:t>
            </a:r>
          </a:p>
        </p:txBody>
      </p:sp>
      <p:sp>
        <p:nvSpPr>
          <p:cNvPr id="3" name="Symbol zastępczy zawartości 2">
            <a:extLst>
              <a:ext uri="{FF2B5EF4-FFF2-40B4-BE49-F238E27FC236}">
                <a16:creationId xmlns:a16="http://schemas.microsoft.com/office/drawing/2014/main" xmlns="" id="{8FC076A3-9D2B-44AB-B299-CFD8B3C041B4}"/>
              </a:ext>
            </a:extLst>
          </p:cNvPr>
          <p:cNvSpPr>
            <a:spLocks noGrp="1"/>
          </p:cNvSpPr>
          <p:nvPr>
            <p:ph idx="1"/>
          </p:nvPr>
        </p:nvSpPr>
        <p:spPr>
          <a:xfrm>
            <a:off x="1925782" y="2084832"/>
            <a:ext cx="8435280" cy="4525963"/>
          </a:xfrm>
        </p:spPr>
        <p:txBody>
          <a:bodyPr>
            <a:normAutofit/>
          </a:bodyPr>
          <a:lstStyle/>
          <a:p>
            <a:pPr marL="0" indent="0">
              <a:buNone/>
            </a:pPr>
            <a:r>
              <a:rPr lang="pl-PL" dirty="0"/>
              <a:t>Na mocy Traktatu z Lizbony, wprowadzono w odniesieniu do legalnej imigracji procedurę </a:t>
            </a:r>
            <a:r>
              <a:rPr lang="pl-PL" dirty="0" err="1"/>
              <a:t>współdecyzji</a:t>
            </a:r>
            <a:r>
              <a:rPr lang="pl-PL" dirty="0"/>
              <a:t> i głosowania większością kwalifikowaną. </a:t>
            </a:r>
          </a:p>
          <a:p>
            <a:pPr marL="0" indent="0">
              <a:buNone/>
            </a:pPr>
            <a:r>
              <a:rPr lang="pl-PL" dirty="0"/>
              <a:t>Parlament jest </a:t>
            </a:r>
            <a:r>
              <a:rPr lang="pl-PL" dirty="0" err="1"/>
              <a:t>współustawodawcą</a:t>
            </a:r>
            <a:r>
              <a:rPr lang="pl-PL" dirty="0"/>
              <a:t> na równi z Radą. </a:t>
            </a:r>
          </a:p>
          <a:p>
            <a:pPr marL="0" indent="0">
              <a:buNone/>
            </a:pPr>
            <a:r>
              <a:rPr lang="pl-PL" dirty="0"/>
              <a:t>W Traktacie sprecyzowano również, że kompetencje w odniesieniu do liczby migrantów, którzy mogą legalnie przybyć do poszczególnych państw w poszukiwaniu pracy, Unia Europejska współdzieli z państwami członkowskimi.</a:t>
            </a:r>
          </a:p>
        </p:txBody>
      </p:sp>
    </p:spTree>
    <p:extLst>
      <p:ext uri="{BB962C8B-B14F-4D97-AF65-F5344CB8AC3E}">
        <p14:creationId xmlns:p14="http://schemas.microsoft.com/office/powerpoint/2010/main" val="224894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Program sztokholmski (2009r.)</a:t>
            </a:r>
          </a:p>
        </p:txBody>
      </p:sp>
      <p:sp>
        <p:nvSpPr>
          <p:cNvPr id="3" name="Symbol zastępczy zawartości 2"/>
          <p:cNvSpPr>
            <a:spLocks noGrp="1"/>
          </p:cNvSpPr>
          <p:nvPr>
            <p:ph idx="1"/>
          </p:nvPr>
        </p:nvSpPr>
        <p:spPr/>
        <p:txBody>
          <a:bodyPr/>
          <a:lstStyle/>
          <a:p>
            <a:pPr marL="0" indent="0">
              <a:buNone/>
            </a:pPr>
            <a:r>
              <a:rPr lang="pl-PL" dirty="0"/>
              <a:t>Program sztokholmski koncentruje się na następujących priorytetach:</a:t>
            </a:r>
          </a:p>
          <a:p>
            <a:r>
              <a:rPr lang="pl-PL" dirty="0"/>
              <a:t>Europa praw</a:t>
            </a:r>
          </a:p>
          <a:p>
            <a:r>
              <a:rPr lang="pl-PL" dirty="0"/>
              <a:t>Europa sprawiedliwości</a:t>
            </a:r>
          </a:p>
          <a:p>
            <a:r>
              <a:rPr lang="pl-PL" dirty="0"/>
              <a:t>Europa, która chroni</a:t>
            </a:r>
          </a:p>
          <a:p>
            <a:r>
              <a:rPr lang="pl-PL" dirty="0"/>
              <a:t>Europa solidarności</a:t>
            </a:r>
          </a:p>
          <a:p>
            <a:r>
              <a:rPr lang="pl-PL" dirty="0"/>
              <a:t>Dostęp do Europy</a:t>
            </a:r>
          </a:p>
          <a:p>
            <a:endParaRPr lang="pl-PL" dirty="0"/>
          </a:p>
        </p:txBody>
      </p:sp>
    </p:spTree>
    <p:extLst>
      <p:ext uri="{BB962C8B-B14F-4D97-AF65-F5344CB8AC3E}">
        <p14:creationId xmlns:p14="http://schemas.microsoft.com/office/powerpoint/2010/main" val="3243790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Niebieska karta (2009r.)</a:t>
            </a:r>
          </a:p>
        </p:txBody>
      </p:sp>
      <p:sp>
        <p:nvSpPr>
          <p:cNvPr id="3" name="Symbol zastępczy zawartości 2"/>
          <p:cNvSpPr>
            <a:spLocks noGrp="1"/>
          </p:cNvSpPr>
          <p:nvPr>
            <p:ph idx="1"/>
          </p:nvPr>
        </p:nvSpPr>
        <p:spPr/>
        <p:txBody>
          <a:bodyPr>
            <a:normAutofit/>
          </a:bodyPr>
          <a:lstStyle/>
          <a:p>
            <a:pPr marL="0" indent="0">
              <a:buNone/>
            </a:pPr>
            <a:r>
              <a:rPr lang="pl-PL" dirty="0"/>
              <a:t>Dokument umożliwiający wykwalifikowanym pracownikom nie będącymi obywatelami Unii Europejskiej pobyt i pracę na terytorium dowolnego państwa członkowskiego UE z wyjątkiem Danii, Irlandii i Zjednoczonego Królestwa. </a:t>
            </a:r>
          </a:p>
          <a:p>
            <a:pPr marL="0" indent="0">
              <a:buNone/>
            </a:pPr>
            <a:r>
              <a:rPr lang="pl-PL" dirty="0"/>
              <a:t>Niebieska karta jest wydawana standardowo na okres od jednego do czterech lat, który może zostać przedłużony. Osobom, które otrzymały niebieskie karty, przyznano prawa większe niż innym obywatelom państw trzecich.</a:t>
            </a:r>
          </a:p>
        </p:txBody>
      </p:sp>
    </p:spTree>
    <p:extLst>
      <p:ext uri="{BB962C8B-B14F-4D97-AF65-F5344CB8AC3E}">
        <p14:creationId xmlns:p14="http://schemas.microsoft.com/office/powerpoint/2010/main" val="1228102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Parlamentu Europejskiego</a:t>
            </a:r>
          </a:p>
        </p:txBody>
      </p:sp>
      <p:sp>
        <p:nvSpPr>
          <p:cNvPr id="3" name="Symbol zastępczy zawartości 2"/>
          <p:cNvSpPr>
            <a:spLocks noGrp="1"/>
          </p:cNvSpPr>
          <p:nvPr>
            <p:ph idx="1"/>
          </p:nvPr>
        </p:nvSpPr>
        <p:spPr/>
        <p:txBody>
          <a:bodyPr/>
          <a:lstStyle/>
          <a:p>
            <a:pPr marL="0" indent="0">
              <a:buNone/>
            </a:pPr>
            <a:r>
              <a:rPr lang="pl-PL" dirty="0"/>
              <a:t>„Dyrektywa w sprawie procedury jednego wniosku o jedno zezwolenie dla obywateli państw trzecich na pobyt i pracę na terytorium państwa członkowskiego oraz w sprawie wspólnego zbioru praw dla pracowników z państw trzecich przebywających legalnie w państwie członkowskim” została uchwalona w grudniu 2011 roku.</a:t>
            </a:r>
          </a:p>
          <a:p>
            <a:pPr marL="0" indent="0">
              <a:buNone/>
            </a:pPr>
            <a:endParaRPr lang="pl-PL" dirty="0"/>
          </a:p>
        </p:txBody>
      </p:sp>
    </p:spTree>
    <p:extLst>
      <p:ext uri="{BB962C8B-B14F-4D97-AF65-F5344CB8AC3E}">
        <p14:creationId xmlns:p14="http://schemas.microsoft.com/office/powerpoint/2010/main" val="332104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Parlamentu Europejskiego</a:t>
            </a:r>
          </a:p>
        </p:txBody>
      </p:sp>
      <p:sp>
        <p:nvSpPr>
          <p:cNvPr id="3" name="Symbol zastępczy zawartości 2"/>
          <p:cNvSpPr>
            <a:spLocks noGrp="1"/>
          </p:cNvSpPr>
          <p:nvPr>
            <p:ph idx="1"/>
          </p:nvPr>
        </p:nvSpPr>
        <p:spPr/>
        <p:txBody>
          <a:bodyPr>
            <a:normAutofit/>
          </a:bodyPr>
          <a:lstStyle/>
          <a:p>
            <a:pPr marL="0" indent="0">
              <a:buNone/>
            </a:pPr>
            <a:r>
              <a:rPr lang="pl-PL" dirty="0"/>
              <a:t>W 2014 roku zostały opublikowane dwie dodatkowe dyrektywy:</a:t>
            </a:r>
          </a:p>
          <a:p>
            <a:r>
              <a:rPr lang="pl-PL" dirty="0"/>
              <a:t>W sprawie pracowników sezonowych</a:t>
            </a:r>
          </a:p>
          <a:p>
            <a:r>
              <a:rPr lang="pl-PL" dirty="0"/>
              <a:t>W sprawie „pracowników jednego przedsiębiorstwa”</a:t>
            </a:r>
          </a:p>
          <a:p>
            <a:pPr marL="0" indent="0">
              <a:buNone/>
            </a:pPr>
            <a:r>
              <a:rPr lang="pl-PL" dirty="0"/>
              <a:t>Celem było ułatwienie procedur związanych z migracją i zapewnienie migrantom jasnych zasad zatrudnienia.</a:t>
            </a:r>
          </a:p>
        </p:txBody>
      </p:sp>
    </p:spTree>
    <p:extLst>
      <p:ext uri="{BB962C8B-B14F-4D97-AF65-F5344CB8AC3E}">
        <p14:creationId xmlns:p14="http://schemas.microsoft.com/office/powerpoint/2010/main" val="763893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Parlamentu Europejskiego</a:t>
            </a:r>
          </a:p>
        </p:txBody>
      </p:sp>
      <p:sp>
        <p:nvSpPr>
          <p:cNvPr id="3" name="Symbol zastępczy zawartości 2"/>
          <p:cNvSpPr>
            <a:spLocks noGrp="1"/>
          </p:cNvSpPr>
          <p:nvPr>
            <p:ph idx="1"/>
          </p:nvPr>
        </p:nvSpPr>
        <p:spPr/>
        <p:txBody>
          <a:bodyPr>
            <a:normAutofit/>
          </a:bodyPr>
          <a:lstStyle/>
          <a:p>
            <a:pPr marL="0" indent="0">
              <a:buNone/>
            </a:pPr>
            <a:r>
              <a:rPr lang="pl-PL" dirty="0"/>
              <a:t>Dyrektywa w sprawie studentów oraz naukowców została opublikowana w 2016 roku. Określa ona warunki przyjazdu i pobytu obywateli państw trzecich w celu prowadzenia badań, studiowania, wolontariatu, uczestniczenia w programach wymiany międzynarodowej i projektach edukacyjnych.</a:t>
            </a:r>
          </a:p>
        </p:txBody>
      </p:sp>
    </p:spTree>
    <p:extLst>
      <p:ext uri="{BB962C8B-B14F-4D97-AF65-F5344CB8AC3E}">
        <p14:creationId xmlns:p14="http://schemas.microsoft.com/office/powerpoint/2010/main" val="745092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B5C2EA9-2DBD-4938-925C-77D2E3496692}"/>
              </a:ext>
            </a:extLst>
          </p:cNvPr>
          <p:cNvSpPr>
            <a:spLocks noGrp="1"/>
          </p:cNvSpPr>
          <p:nvPr>
            <p:ph type="title"/>
          </p:nvPr>
        </p:nvSpPr>
        <p:spPr/>
        <p:txBody>
          <a:bodyPr>
            <a:normAutofit/>
          </a:bodyPr>
          <a:lstStyle/>
          <a:p>
            <a:r>
              <a:rPr lang="pl-PL" dirty="0"/>
              <a:t>Otwarta i bezpieczna Europa: realizacja założeń (2014r.)</a:t>
            </a:r>
          </a:p>
        </p:txBody>
      </p:sp>
      <p:sp>
        <p:nvSpPr>
          <p:cNvPr id="3" name="Symbol zastępczy zawartości 2">
            <a:extLst>
              <a:ext uri="{FF2B5EF4-FFF2-40B4-BE49-F238E27FC236}">
                <a16:creationId xmlns:a16="http://schemas.microsoft.com/office/drawing/2014/main" xmlns="" id="{78C1F1CD-4856-4B1A-8CAA-7D18426E89C2}"/>
              </a:ext>
            </a:extLst>
          </p:cNvPr>
          <p:cNvSpPr>
            <a:spLocks noGrp="1"/>
          </p:cNvSpPr>
          <p:nvPr>
            <p:ph idx="1"/>
          </p:nvPr>
        </p:nvSpPr>
        <p:spPr/>
        <p:txBody>
          <a:bodyPr>
            <a:normAutofit/>
          </a:bodyPr>
          <a:lstStyle/>
          <a:p>
            <a:r>
              <a:rPr lang="pl-PL" dirty="0"/>
              <a:t>Jest to program planowania ustawodawczego i operacyjnego w przestrzeni wolności, bezpieczeństwa i sprawiedliwości na lata 2014–2020. </a:t>
            </a:r>
          </a:p>
          <a:p>
            <a:r>
              <a:rPr lang="pl-PL" dirty="0"/>
              <a:t>Program wskazuje na potrzebę opracowania globalnego podejścia do kwestii migracji, przy jak najlepszym wykorzystaniu legalnej migracji, zapewnieniu ochrony potrzebującym, zwalczaniu nielegalnej migracji i skutecznym zarządzaniu granicami.</a:t>
            </a:r>
          </a:p>
        </p:txBody>
      </p:sp>
    </p:spTree>
    <p:extLst>
      <p:ext uri="{BB962C8B-B14F-4D97-AF65-F5344CB8AC3E}">
        <p14:creationId xmlns:p14="http://schemas.microsoft.com/office/powerpoint/2010/main" val="2389737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Legalne programy migracji </a:t>
            </a:r>
          </a:p>
        </p:txBody>
      </p:sp>
      <p:sp>
        <p:nvSpPr>
          <p:cNvPr id="3" name="Symbol zastępczy zawartości 2"/>
          <p:cNvSpPr>
            <a:spLocks noGrp="1"/>
          </p:cNvSpPr>
          <p:nvPr>
            <p:ph idx="1"/>
          </p:nvPr>
        </p:nvSpPr>
        <p:spPr/>
        <p:txBody>
          <a:bodyPr>
            <a:normAutofit/>
          </a:bodyPr>
          <a:lstStyle/>
          <a:p>
            <a:pPr marL="0" indent="0">
              <a:buNone/>
            </a:pPr>
            <a:r>
              <a:rPr lang="pl-PL" dirty="0"/>
              <a:t>11–12 listopada 2015 r. przywódcy UE i Afryki zebrani w Valletcie uzgodnili, że należy </a:t>
            </a:r>
            <a:r>
              <a:rPr lang="pl-PL" b="1" dirty="0"/>
              <a:t>propagować legalne kanały migracji i mobilności</a:t>
            </a:r>
            <a:r>
              <a:rPr lang="pl-PL" dirty="0"/>
              <a:t> między państwami europejskimi i afrykańskimi. Chodzi m.in. o zwiększenie mobilności studentów, naukowców i przedsiębiorców, np. przez podwojenie liczby stypendiów dla studentów i pracowników naukowych w 2016 r. w ramach programu Erasmus+.</a:t>
            </a:r>
          </a:p>
          <a:p>
            <a:endParaRPr lang="pl-PL" dirty="0"/>
          </a:p>
        </p:txBody>
      </p:sp>
    </p:spTree>
    <p:extLst>
      <p:ext uri="{BB962C8B-B14F-4D97-AF65-F5344CB8AC3E}">
        <p14:creationId xmlns:p14="http://schemas.microsoft.com/office/powerpoint/2010/main" val="1694285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8255" y="180109"/>
            <a:ext cx="9815945" cy="1556793"/>
          </a:xfrm>
        </p:spPr>
        <p:txBody>
          <a:bodyPr>
            <a:normAutofit/>
          </a:bodyPr>
          <a:lstStyle/>
          <a:p>
            <a:r>
              <a:rPr lang="pl-PL" dirty="0"/>
              <a:t>Europejski program w zakresie migracji z 2015 roku</a:t>
            </a:r>
          </a:p>
        </p:txBody>
      </p:sp>
      <p:pic>
        <p:nvPicPr>
          <p:cNvPr id="1027"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5680" t="16989" r="2671" b="23013"/>
          <a:stretch/>
        </p:blipFill>
        <p:spPr bwMode="auto">
          <a:xfrm>
            <a:off x="2966864" y="1556793"/>
            <a:ext cx="6258272" cy="4536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pole tekstowe 2">
            <a:extLst>
              <a:ext uri="{FF2B5EF4-FFF2-40B4-BE49-F238E27FC236}">
                <a16:creationId xmlns:a16="http://schemas.microsoft.com/office/drawing/2014/main" xmlns="" id="{8EB023C1-01F8-4AA5-AFF6-48E59D8C61D5}"/>
              </a:ext>
            </a:extLst>
          </p:cNvPr>
          <p:cNvSpPr txBox="1"/>
          <p:nvPr/>
        </p:nvSpPr>
        <p:spPr>
          <a:xfrm>
            <a:off x="2351584" y="6367919"/>
            <a:ext cx="9144000" cy="430887"/>
          </a:xfrm>
          <a:prstGeom prst="rect">
            <a:avLst/>
          </a:prstGeom>
          <a:noFill/>
        </p:spPr>
        <p:txBody>
          <a:bodyPr wrap="square" rtlCol="0">
            <a:spAutoFit/>
          </a:bodyPr>
          <a:lstStyle/>
          <a:p>
            <a:r>
              <a:rPr lang="pl-PL" sz="1100" dirty="0"/>
              <a:t>Źródło: https://ec.europa.eu/home-affairs/sites/homeaffairs/files/what-we-do/policies/european-agenda-migration/background-information/docs/summary_european_agenda_on_migration_pl.pdf</a:t>
            </a:r>
          </a:p>
        </p:txBody>
      </p:sp>
    </p:spTree>
    <p:extLst>
      <p:ext uri="{BB962C8B-B14F-4D97-AF65-F5344CB8AC3E}">
        <p14:creationId xmlns:p14="http://schemas.microsoft.com/office/powerpoint/2010/main" val="1861038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stretch>
            <a:fillRect/>
          </a:stretch>
        </p:blipFill>
        <p:spPr>
          <a:xfrm>
            <a:off x="2125995" y="1027906"/>
            <a:ext cx="7940009" cy="4852676"/>
          </a:xfrm>
          <a:prstGeom prst="rect">
            <a:avLst/>
          </a:prstGeom>
        </p:spPr>
      </p:pic>
    </p:spTree>
    <p:extLst>
      <p:ext uri="{BB962C8B-B14F-4D97-AF65-F5344CB8AC3E}">
        <p14:creationId xmlns:p14="http://schemas.microsoft.com/office/powerpoint/2010/main" val="360784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5B19641-C63C-4673-96CB-B0B56B2800E0}"/>
              </a:ext>
            </a:extLst>
          </p:cNvPr>
          <p:cNvSpPr>
            <a:spLocks noGrp="1"/>
          </p:cNvSpPr>
          <p:nvPr>
            <p:ph type="title"/>
          </p:nvPr>
        </p:nvSpPr>
        <p:spPr/>
        <p:txBody>
          <a:bodyPr/>
          <a:lstStyle/>
          <a:p>
            <a:r>
              <a:rPr lang="pl-PL" dirty="0"/>
              <a:t>Proponowana struktura prezentacji</a:t>
            </a:r>
          </a:p>
        </p:txBody>
      </p:sp>
      <p:sp>
        <p:nvSpPr>
          <p:cNvPr id="3" name="Symbol zastępczy zawartości 2">
            <a:extLst>
              <a:ext uri="{FF2B5EF4-FFF2-40B4-BE49-F238E27FC236}">
                <a16:creationId xmlns:a16="http://schemas.microsoft.com/office/drawing/2014/main" xmlns="" id="{5B55CFE9-C68C-45E9-B89E-DC4566378DA4}"/>
              </a:ext>
            </a:extLst>
          </p:cNvPr>
          <p:cNvSpPr>
            <a:spLocks noGrp="1"/>
          </p:cNvSpPr>
          <p:nvPr>
            <p:ph idx="1"/>
          </p:nvPr>
        </p:nvSpPr>
        <p:spPr/>
        <p:txBody>
          <a:bodyPr/>
          <a:lstStyle/>
          <a:p>
            <a:pPr marL="514350" indent="-514350">
              <a:buFont typeface="+mj-lt"/>
              <a:buAutoNum type="arabicPeriod"/>
            </a:pPr>
            <a:r>
              <a:rPr lang="pl-PL" sz="2800" dirty="0"/>
              <a:t>Wprowadzenie do tematu – uzasadnienie wyboru tematu, przedstawienie kluczowych definicji</a:t>
            </a:r>
          </a:p>
          <a:p>
            <a:pPr marL="514350" indent="-514350">
              <a:buFont typeface="+mj-lt"/>
              <a:buAutoNum type="arabicPeriod"/>
            </a:pPr>
            <a:r>
              <a:rPr lang="pl-PL" sz="2800" dirty="0"/>
              <a:t>Omówienie istoty polityki Unii Europejskiej w zakresie migracji regularnych i jej ewolucji</a:t>
            </a:r>
          </a:p>
          <a:p>
            <a:pPr marL="514350" indent="-514350">
              <a:buFont typeface="+mj-lt"/>
              <a:buAutoNum type="arabicPeriod"/>
            </a:pPr>
            <a:r>
              <a:rPr lang="pl-PL" sz="2800" dirty="0"/>
              <a:t>Przedstawienie zmian wielkości i struktury migracji z i do Polski</a:t>
            </a:r>
          </a:p>
          <a:p>
            <a:pPr marL="514350" indent="-514350">
              <a:buFont typeface="+mj-lt"/>
              <a:buAutoNum type="arabicPeriod"/>
            </a:pPr>
            <a:r>
              <a:rPr lang="pl-PL" sz="2800" dirty="0"/>
              <a:t>Wnioski i scenariusze na przyszłość</a:t>
            </a:r>
          </a:p>
          <a:p>
            <a:pPr marL="514350" indent="-514350">
              <a:buFont typeface="+mj-lt"/>
              <a:buAutoNum type="arabicPeriod"/>
            </a:pPr>
            <a:endParaRPr lang="pl-PL" dirty="0"/>
          </a:p>
        </p:txBody>
      </p:sp>
    </p:spTree>
    <p:extLst>
      <p:ext uri="{BB962C8B-B14F-4D97-AF65-F5344CB8AC3E}">
        <p14:creationId xmlns:p14="http://schemas.microsoft.com/office/powerpoint/2010/main" val="585643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Wykres 6">
            <a:extLst>
              <a:ext uri="{FF2B5EF4-FFF2-40B4-BE49-F238E27FC236}">
                <a16:creationId xmlns:a16="http://schemas.microsoft.com/office/drawing/2014/main" xmlns="" id="{544AD0B3-9D38-4EC8-AA38-23CF04365258}"/>
              </a:ext>
            </a:extLst>
          </p:cNvPr>
          <p:cNvGraphicFramePr>
            <a:graphicFrameLocks/>
          </p:cNvGraphicFramePr>
          <p:nvPr>
            <p:extLst>
              <p:ext uri="{D42A27DB-BD31-4B8C-83A1-F6EECF244321}">
                <p14:modId xmlns:p14="http://schemas.microsoft.com/office/powerpoint/2010/main" val="3797062083"/>
              </p:ext>
            </p:extLst>
          </p:nvPr>
        </p:nvGraphicFramePr>
        <p:xfrm>
          <a:off x="263048" y="187891"/>
          <a:ext cx="11799516" cy="65511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5940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Wykres 3">
            <a:extLst>
              <a:ext uri="{FF2B5EF4-FFF2-40B4-BE49-F238E27FC236}">
                <a16:creationId xmlns:a16="http://schemas.microsoft.com/office/drawing/2014/main" xmlns="" id="{61FF0A26-4D63-4DA4-8994-8D76DF4B81EA}"/>
              </a:ext>
            </a:extLst>
          </p:cNvPr>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65798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a:extLst>
              <a:ext uri="{FF2B5EF4-FFF2-40B4-BE49-F238E27FC236}">
                <a16:creationId xmlns:a16="http://schemas.microsoft.com/office/drawing/2014/main" xmlns="" id="{222D11FE-0642-40C7-A707-90587B904B2B}"/>
              </a:ext>
            </a:extLst>
          </p:cNvPr>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9652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Wykres 4">
            <a:extLst>
              <a:ext uri="{FF2B5EF4-FFF2-40B4-BE49-F238E27FC236}">
                <a16:creationId xmlns:a16="http://schemas.microsoft.com/office/drawing/2014/main" xmlns="" id="{0AF6137C-DB6D-488A-8BFD-C34B5CCBD954}"/>
              </a:ext>
            </a:extLst>
          </p:cNvPr>
          <p:cNvGraphicFramePr>
            <a:graphicFrameLocks/>
          </p:cNvGraphicFramePr>
          <p:nvPr>
            <p:extLst>
              <p:ext uri="{D42A27DB-BD31-4B8C-83A1-F6EECF244321}">
                <p14:modId xmlns:p14="http://schemas.microsoft.com/office/powerpoint/2010/main" val="442629505"/>
              </p:ext>
            </p:extLst>
          </p:nvPr>
        </p:nvGraphicFramePr>
        <p:xfrm>
          <a:off x="-1" y="0"/>
          <a:ext cx="12192001"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8205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Wykres 3">
            <a:extLst>
              <a:ext uri="{FF2B5EF4-FFF2-40B4-BE49-F238E27FC236}">
                <a16:creationId xmlns:a16="http://schemas.microsoft.com/office/drawing/2014/main" xmlns="" id="{3D8A1878-DDF1-47E2-97C8-78998C01829B}"/>
              </a:ext>
            </a:extLst>
          </p:cNvPr>
          <p:cNvGraphicFramePr>
            <a:graphicFrameLocks/>
          </p:cNvGraphicFramePr>
          <p:nvPr>
            <p:extLst>
              <p:ext uri="{D42A27DB-BD31-4B8C-83A1-F6EECF244321}">
                <p14:modId xmlns:p14="http://schemas.microsoft.com/office/powerpoint/2010/main" val="17780454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87829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Wykres 3">
            <a:extLst>
              <a:ext uri="{FF2B5EF4-FFF2-40B4-BE49-F238E27FC236}">
                <a16:creationId xmlns:a16="http://schemas.microsoft.com/office/drawing/2014/main" xmlns="" id="{FEF1D701-2E6D-4529-8430-A22E10655EF5}"/>
              </a:ext>
            </a:extLst>
          </p:cNvPr>
          <p:cNvGraphicFramePr>
            <a:graphicFrameLocks/>
          </p:cNvGraphicFramePr>
          <p:nvPr>
            <p:extLst>
              <p:ext uri="{D42A27DB-BD31-4B8C-83A1-F6EECF244321}">
                <p14:modId xmlns:p14="http://schemas.microsoft.com/office/powerpoint/2010/main" val="251457861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9737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93C9319-82D4-40AC-B696-84A5673B34A7}"/>
              </a:ext>
            </a:extLst>
          </p:cNvPr>
          <p:cNvSpPr>
            <a:spLocks noGrp="1"/>
          </p:cNvSpPr>
          <p:nvPr>
            <p:ph type="title"/>
          </p:nvPr>
        </p:nvSpPr>
        <p:spPr/>
        <p:txBody>
          <a:bodyPr/>
          <a:lstStyle/>
          <a:p>
            <a:r>
              <a:rPr lang="pl-PL" dirty="0"/>
              <a:t>Konsekwencje migracji</a:t>
            </a:r>
          </a:p>
        </p:txBody>
      </p:sp>
      <p:sp>
        <p:nvSpPr>
          <p:cNvPr id="3" name="Symbol zastępczy zawartości 2">
            <a:extLst>
              <a:ext uri="{FF2B5EF4-FFF2-40B4-BE49-F238E27FC236}">
                <a16:creationId xmlns:a16="http://schemas.microsoft.com/office/drawing/2014/main" xmlns="" id="{2BDA6F50-4618-4215-AC8A-FE40DDB11951}"/>
              </a:ext>
            </a:extLst>
          </p:cNvPr>
          <p:cNvSpPr>
            <a:spLocks noGrp="1"/>
          </p:cNvSpPr>
          <p:nvPr>
            <p:ph idx="1"/>
          </p:nvPr>
        </p:nvSpPr>
        <p:spPr/>
        <p:txBody>
          <a:bodyPr/>
          <a:lstStyle/>
          <a:p>
            <a:r>
              <a:rPr lang="pl-PL" dirty="0"/>
              <a:t>Procesy migracyjne niosą zupełnie inne konsekwencje dla krajów przyjmujących migrantów, a inne dla wysyłających (czyli krajów, których mieszkańcy opuszczają je, udając się na emigrację). </a:t>
            </a:r>
          </a:p>
          <a:p>
            <a:r>
              <a:rPr lang="pl-PL" dirty="0"/>
              <a:t>Dla krajów przyjmujących:</a:t>
            </a:r>
          </a:p>
          <a:p>
            <a:pPr lvl="1"/>
            <a:r>
              <a:rPr lang="pl-PL" dirty="0"/>
              <a:t>Zwiększenie podaży pracy, produktywności i zatrudnienia</a:t>
            </a:r>
          </a:p>
          <a:p>
            <a:pPr lvl="1"/>
            <a:r>
              <a:rPr lang="pl-PL" dirty="0"/>
              <a:t>Napięcia społeczne</a:t>
            </a:r>
          </a:p>
          <a:p>
            <a:pPr marL="128016" lvl="1" indent="0">
              <a:buNone/>
            </a:pPr>
            <a:r>
              <a:rPr lang="pl-PL" dirty="0"/>
              <a:t>Dla krajów wysyłających:</a:t>
            </a:r>
          </a:p>
          <a:p>
            <a:pPr lvl="1"/>
            <a:r>
              <a:rPr lang="pl-PL" dirty="0"/>
              <a:t>Zmniejszenie bezrobocia</a:t>
            </a:r>
          </a:p>
          <a:p>
            <a:pPr lvl="1"/>
            <a:r>
              <a:rPr lang="pl-PL" dirty="0"/>
              <a:t>„drenaż mózgów”</a:t>
            </a:r>
          </a:p>
          <a:p>
            <a:pPr lvl="1"/>
            <a:r>
              <a:rPr lang="pl-PL" dirty="0"/>
              <a:t>Transfery pieniężne</a:t>
            </a:r>
          </a:p>
        </p:txBody>
      </p:sp>
    </p:spTree>
    <p:extLst>
      <p:ext uri="{BB962C8B-B14F-4D97-AF65-F5344CB8AC3E}">
        <p14:creationId xmlns:p14="http://schemas.microsoft.com/office/powerpoint/2010/main" val="13548596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1C5F519-A6CA-4579-AC67-E06E911CDF3F}"/>
              </a:ext>
            </a:extLst>
          </p:cNvPr>
          <p:cNvSpPr>
            <a:spLocks noGrp="1"/>
          </p:cNvSpPr>
          <p:nvPr>
            <p:ph type="title"/>
          </p:nvPr>
        </p:nvSpPr>
        <p:spPr/>
        <p:txBody>
          <a:bodyPr/>
          <a:lstStyle/>
          <a:p>
            <a:r>
              <a:rPr lang="pl-PL" dirty="0"/>
              <a:t>Podsumowanie</a:t>
            </a:r>
          </a:p>
        </p:txBody>
      </p:sp>
      <p:sp>
        <p:nvSpPr>
          <p:cNvPr id="3" name="Symbol zastępczy zawartości 2">
            <a:extLst>
              <a:ext uri="{FF2B5EF4-FFF2-40B4-BE49-F238E27FC236}">
                <a16:creationId xmlns:a16="http://schemas.microsoft.com/office/drawing/2014/main" xmlns="" id="{B2FB186F-4594-4D23-A8B6-475BD2A2A541}"/>
              </a:ext>
            </a:extLst>
          </p:cNvPr>
          <p:cNvSpPr>
            <a:spLocks noGrp="1"/>
          </p:cNvSpPr>
          <p:nvPr>
            <p:ph idx="1"/>
          </p:nvPr>
        </p:nvSpPr>
        <p:spPr/>
        <p:txBody>
          <a:bodyPr/>
          <a:lstStyle/>
          <a:p>
            <a:r>
              <a:rPr lang="pl-PL" dirty="0"/>
              <a:t>Migracje z powodu pracy dominującym rodzajem migracji regularnych</a:t>
            </a:r>
          </a:p>
          <a:p>
            <a:r>
              <a:rPr lang="pl-PL" dirty="0"/>
              <a:t>W kierunku wspólnej polityki migracyjnej – od traktatu z </a:t>
            </a:r>
            <a:r>
              <a:rPr lang="pl-PL" dirty="0" err="1"/>
              <a:t>Maastricht</a:t>
            </a:r>
            <a:r>
              <a:rPr lang="pl-PL" dirty="0"/>
              <a:t> po „Otwartą i bezpieczną Europę”</a:t>
            </a:r>
          </a:p>
          <a:p>
            <a:r>
              <a:rPr lang="pl-PL" dirty="0"/>
              <a:t>Rozmiary i kierunki emigracji z Polski – dominacja UK i Niemiec</a:t>
            </a:r>
          </a:p>
          <a:p>
            <a:r>
              <a:rPr lang="pl-PL" dirty="0"/>
              <a:t>Dynamiczny wzrost imigracji, Ukraina głównym krajem pochodzenia</a:t>
            </a:r>
          </a:p>
          <a:p>
            <a:endParaRPr lang="pl-PL" dirty="0"/>
          </a:p>
        </p:txBody>
      </p:sp>
    </p:spTree>
    <p:extLst>
      <p:ext uri="{BB962C8B-B14F-4D97-AF65-F5344CB8AC3E}">
        <p14:creationId xmlns:p14="http://schemas.microsoft.com/office/powerpoint/2010/main" val="34013321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97D54CC-B5F7-486C-99D6-A602E9DB5A2C}"/>
              </a:ext>
            </a:extLst>
          </p:cNvPr>
          <p:cNvSpPr>
            <a:spLocks noGrp="1"/>
          </p:cNvSpPr>
          <p:nvPr>
            <p:ph type="title"/>
          </p:nvPr>
        </p:nvSpPr>
        <p:spPr/>
        <p:txBody>
          <a:bodyPr/>
          <a:lstStyle/>
          <a:p>
            <a:r>
              <a:rPr lang="pl-PL" dirty="0"/>
              <a:t>Najbliższe lata</a:t>
            </a:r>
          </a:p>
        </p:txBody>
      </p:sp>
      <p:sp>
        <p:nvSpPr>
          <p:cNvPr id="3" name="Symbol zastępczy zawartości 2">
            <a:extLst>
              <a:ext uri="{FF2B5EF4-FFF2-40B4-BE49-F238E27FC236}">
                <a16:creationId xmlns:a16="http://schemas.microsoft.com/office/drawing/2014/main" xmlns="" id="{B183E8C7-F6A5-48CD-B499-8EEC1002E92D}"/>
              </a:ext>
            </a:extLst>
          </p:cNvPr>
          <p:cNvSpPr>
            <a:spLocks noGrp="1"/>
          </p:cNvSpPr>
          <p:nvPr>
            <p:ph idx="1"/>
          </p:nvPr>
        </p:nvSpPr>
        <p:spPr/>
        <p:txBody>
          <a:bodyPr/>
          <a:lstStyle/>
          <a:p>
            <a:r>
              <a:rPr lang="pl-PL" dirty="0" err="1"/>
              <a:t>Brexit</a:t>
            </a:r>
            <a:r>
              <a:rPr lang="pl-PL" dirty="0"/>
              <a:t> i spowolnienie brytyjskiej gospodarki zmniejszy znaczenie Wielkiej Brytanii jako celu emigracji dla Polaków</a:t>
            </a:r>
          </a:p>
          <a:p>
            <a:r>
              <a:rPr lang="pl-PL" dirty="0"/>
              <a:t>Świetna sytuacja gospodarcza w strefie euro oraz w Polsce będą działać w przeciwnych kierunkach</a:t>
            </a:r>
          </a:p>
          <a:p>
            <a:r>
              <a:rPr lang="pl-PL" dirty="0"/>
              <a:t>Coraz większy brak pracowników w Polsce będzie sprzyjać imigracji</a:t>
            </a:r>
          </a:p>
          <a:p>
            <a:r>
              <a:rPr lang="pl-PL" dirty="0"/>
              <a:t>Zmiany w polityce migracyjnej UE pozytywnie wpłyną na migrację do UE, ale niekoniecznie do Polski</a:t>
            </a:r>
          </a:p>
        </p:txBody>
      </p:sp>
    </p:spTree>
    <p:extLst>
      <p:ext uri="{BB962C8B-B14F-4D97-AF65-F5344CB8AC3E}">
        <p14:creationId xmlns:p14="http://schemas.microsoft.com/office/powerpoint/2010/main" val="37808084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8994564-41BF-4BDA-AFE8-7679ADD3BAAA}"/>
              </a:ext>
            </a:extLst>
          </p:cNvPr>
          <p:cNvSpPr>
            <a:spLocks noGrp="1"/>
          </p:cNvSpPr>
          <p:nvPr>
            <p:ph type="title"/>
          </p:nvPr>
        </p:nvSpPr>
        <p:spPr>
          <a:xfrm>
            <a:off x="1024128" y="207818"/>
            <a:ext cx="9720072" cy="831273"/>
          </a:xfrm>
        </p:spPr>
        <p:txBody>
          <a:bodyPr>
            <a:normAutofit/>
          </a:bodyPr>
          <a:lstStyle/>
          <a:p>
            <a:r>
              <a:rPr lang="pl-PL" dirty="0"/>
              <a:t>Bibliografia:</a:t>
            </a:r>
          </a:p>
        </p:txBody>
      </p:sp>
      <p:sp>
        <p:nvSpPr>
          <p:cNvPr id="3" name="Symbol zastępczy zawartości 2">
            <a:extLst>
              <a:ext uri="{FF2B5EF4-FFF2-40B4-BE49-F238E27FC236}">
                <a16:creationId xmlns:a16="http://schemas.microsoft.com/office/drawing/2014/main" xmlns="" id="{AEE26B33-96D7-49C3-B072-864DA0A6A78F}"/>
              </a:ext>
            </a:extLst>
          </p:cNvPr>
          <p:cNvSpPr>
            <a:spLocks noGrp="1"/>
          </p:cNvSpPr>
          <p:nvPr>
            <p:ph idx="1"/>
          </p:nvPr>
        </p:nvSpPr>
        <p:spPr>
          <a:xfrm>
            <a:off x="838200" y="886691"/>
            <a:ext cx="10515600" cy="5712892"/>
          </a:xfrm>
        </p:spPr>
        <p:txBody>
          <a:bodyPr>
            <a:normAutofit fontScale="55000" lnSpcReduction="20000"/>
          </a:bodyPr>
          <a:lstStyle/>
          <a:p>
            <a:pPr marL="0" indent="0">
              <a:buNone/>
            </a:pPr>
            <a:endParaRPr lang="pl-PL" dirty="0">
              <a:hlinkClick r:id="rId2"/>
            </a:endParaRPr>
          </a:p>
          <a:p>
            <a:pPr marL="514350" indent="-514350">
              <a:buFont typeface="+mj-lt"/>
              <a:buAutoNum type="arabicPeriod"/>
            </a:pPr>
            <a:r>
              <a:rPr lang="pl-PL" sz="4200" dirty="0">
                <a:hlinkClick r:id="rId2"/>
              </a:rPr>
              <a:t>Zeszyty Naukowe Państwowej Wyższej Szkoły Zawodowej im. </a:t>
            </a:r>
            <a:r>
              <a:rPr lang="pl-PL" sz="4200" dirty="0" err="1">
                <a:hlinkClick r:id="rId2"/>
              </a:rPr>
              <a:t>Witelona</a:t>
            </a:r>
            <a:r>
              <a:rPr lang="pl-PL" sz="4200" dirty="0">
                <a:hlinkClick r:id="rId2"/>
              </a:rPr>
              <a:t> w Legnicy- Tomasz Kaczmarczyk nr 16 (3)/2015</a:t>
            </a:r>
          </a:p>
          <a:p>
            <a:pPr marL="514350" indent="-514350">
              <a:buFont typeface="+mj-lt"/>
              <a:buAutoNum type="arabicPeriod"/>
            </a:pPr>
            <a:r>
              <a:rPr lang="pl-PL" sz="4200" dirty="0">
                <a:hlinkClick r:id="rId2"/>
              </a:rPr>
              <a:t>http://colloquium.elsite.eu/images/numery/X/AB.pdf</a:t>
            </a:r>
          </a:p>
          <a:p>
            <a:pPr marL="514350" indent="-514350">
              <a:buFont typeface="+mj-lt"/>
              <a:buAutoNum type="arabicPeriod"/>
            </a:pPr>
            <a:r>
              <a:rPr lang="pl-PL" sz="4200" dirty="0">
                <a:hlinkClick r:id="rId2"/>
              </a:rPr>
              <a:t>http://www.repozytorium.uni.wroc.pl/Content/59052/17_Magdalena_Lesinska.pdf</a:t>
            </a:r>
          </a:p>
          <a:p>
            <a:pPr marL="514350" indent="-514350">
              <a:buFont typeface="+mj-lt"/>
              <a:buAutoNum type="arabicPeriod"/>
            </a:pPr>
            <a:r>
              <a:rPr lang="pl-PL" sz="4200" dirty="0">
                <a:hlinkClick r:id="rId2"/>
              </a:rPr>
              <a:t>https://mswia.gov.pl/pl/wspolpraca-miedzynarod/wspolpraca-w-ramach-ue/13061,Polityka-azylowa-i-migracyjna.html</a:t>
            </a:r>
          </a:p>
          <a:p>
            <a:pPr marL="514350" indent="-514350">
              <a:buFont typeface="+mj-lt"/>
              <a:buAutoNum type="arabicPeriod"/>
            </a:pPr>
            <a:r>
              <a:rPr lang="pl-PL" sz="4200" dirty="0">
                <a:hlinkClick r:id="rId2"/>
              </a:rPr>
              <a:t>http://stat.gov.pl/metainformacje/slownik-pojec/pojecia-stosowane-w-statystyce-publicznej/845,pojecie.html</a:t>
            </a:r>
          </a:p>
          <a:p>
            <a:pPr marL="514350" indent="-514350">
              <a:buFont typeface="+mj-lt"/>
              <a:buAutoNum type="arabicPeriod"/>
            </a:pPr>
            <a:r>
              <a:rPr lang="pl-PL" sz="4200" dirty="0">
                <a:hlinkClick r:id="rId2"/>
              </a:rPr>
              <a:t>http://ec.europa.eu/immigration/what-do-i-need-before-leaving/poland_en</a:t>
            </a:r>
            <a:endParaRPr lang="pl-PL" sz="4200" dirty="0"/>
          </a:p>
          <a:p>
            <a:pPr marL="514350" indent="-514350">
              <a:buFont typeface="+mj-lt"/>
              <a:buAutoNum type="arabicPeriod"/>
            </a:pPr>
            <a:r>
              <a:rPr lang="pl-PL" sz="4200" dirty="0">
                <a:hlinkClick r:id="rId3"/>
              </a:rPr>
              <a:t>http://ec.europa.eu/immigration/what-do-i-need-before-leaving/poland/family-member_en</a:t>
            </a:r>
            <a:endParaRPr lang="pl-PL" sz="4200" dirty="0"/>
          </a:p>
          <a:p>
            <a:pPr marL="514350" indent="-514350">
              <a:buFont typeface="+mj-lt"/>
              <a:buAutoNum type="arabicPeriod"/>
            </a:pPr>
            <a:r>
              <a:rPr lang="pl-PL" sz="4000" dirty="0">
                <a:solidFill>
                  <a:prstClr val="black"/>
                </a:solidFill>
                <a:latin typeface="Calibri Light" panose="020F0302020204030204"/>
                <a:ea typeface="+mj-ea"/>
                <a:cs typeface="+mj-cs"/>
                <a:hlinkClick r:id="rId4"/>
              </a:rPr>
              <a:t>http://eur-lex.europa.eu/legal-content/PL/TXT/?uri=LEGISSUM:jl0034</a:t>
            </a:r>
            <a:endParaRPr lang="pl-PL" sz="4000" dirty="0">
              <a:solidFill>
                <a:prstClr val="black"/>
              </a:solidFill>
              <a:latin typeface="Calibri Light" panose="020F0302020204030204"/>
              <a:ea typeface="+mj-ea"/>
              <a:cs typeface="+mj-cs"/>
            </a:endParaRPr>
          </a:p>
          <a:p>
            <a:pPr marL="514350" indent="-514350">
              <a:buFont typeface="+mj-lt"/>
              <a:buAutoNum type="arabicPeriod"/>
            </a:pPr>
            <a:r>
              <a:rPr lang="pl-PL" sz="4000" dirty="0">
                <a:solidFill>
                  <a:prstClr val="black"/>
                </a:solidFill>
                <a:latin typeface="Calibri Light" panose="020F0302020204030204"/>
                <a:ea typeface="+mj-ea"/>
                <a:cs typeface="+mj-cs"/>
                <a:hlinkClick r:id="rId5"/>
              </a:rPr>
              <a:t>http://www.ce.uw.edu.pl/pliki/pw/3-2011_brzozowski.pdf</a:t>
            </a:r>
            <a:endParaRPr lang="pl-PL" sz="4000" dirty="0">
              <a:solidFill>
                <a:prstClr val="black"/>
              </a:solidFill>
              <a:latin typeface="Calibri Light" panose="020F0302020204030204"/>
              <a:ea typeface="+mj-ea"/>
              <a:cs typeface="+mj-cs"/>
            </a:endParaRPr>
          </a:p>
          <a:p>
            <a:pPr marL="514350" indent="-514350">
              <a:buFont typeface="+mj-lt"/>
              <a:buAutoNum type="arabicPeriod"/>
            </a:pPr>
            <a:r>
              <a:rPr lang="pl-PL" sz="4000" dirty="0">
                <a:solidFill>
                  <a:prstClr val="black"/>
                </a:solidFill>
                <a:latin typeface="Calibri Light" panose="020F0302020204030204"/>
                <a:ea typeface="+mj-ea"/>
                <a:cs typeface="+mj-cs"/>
                <a:hlinkClick r:id="rId6"/>
              </a:rPr>
              <a:t>https://www.arslege.pl/wspolna-polityka-imigracyjna/k40/a10721/</a:t>
            </a:r>
            <a:endParaRPr lang="pl-PL" sz="4000" dirty="0">
              <a:solidFill>
                <a:prstClr val="black"/>
              </a:solidFill>
              <a:latin typeface="Calibri Light" panose="020F0302020204030204"/>
              <a:ea typeface="+mj-ea"/>
              <a:cs typeface="+mj-cs"/>
            </a:endParaRPr>
          </a:p>
          <a:p>
            <a:pPr marL="514350" indent="-514350">
              <a:buFont typeface="+mj-lt"/>
              <a:buAutoNum type="arabicPeriod"/>
            </a:pPr>
            <a:endParaRPr lang="pl-PL" sz="4000" dirty="0">
              <a:solidFill>
                <a:prstClr val="black"/>
              </a:solidFill>
              <a:latin typeface="Calibri Light" panose="020F0302020204030204"/>
              <a:ea typeface="+mj-ea"/>
              <a:cs typeface="+mj-cs"/>
            </a:endParaRPr>
          </a:p>
          <a:p>
            <a:pPr marL="0" indent="0">
              <a:buNone/>
            </a:pPr>
            <a:endParaRPr lang="pl-PL" sz="4000" dirty="0">
              <a:solidFill>
                <a:prstClr val="black"/>
              </a:solidFill>
              <a:latin typeface="Calibri Light" panose="020F0302020204030204"/>
              <a:ea typeface="+mj-ea"/>
              <a:cs typeface="+mj-cs"/>
            </a:endParaRPr>
          </a:p>
          <a:p>
            <a:pPr marL="514350" indent="-514350">
              <a:buFont typeface="+mj-lt"/>
              <a:buAutoNum type="arabicPeriod"/>
            </a:pPr>
            <a:endParaRPr lang="pl-PL" dirty="0"/>
          </a:p>
        </p:txBody>
      </p:sp>
    </p:spTree>
    <p:extLst>
      <p:ext uri="{BB962C8B-B14F-4D97-AF65-F5344CB8AC3E}">
        <p14:creationId xmlns:p14="http://schemas.microsoft.com/office/powerpoint/2010/main" val="306081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99093A7-146C-4145-9D47-5876A29CD9D9}"/>
              </a:ext>
            </a:extLst>
          </p:cNvPr>
          <p:cNvSpPr>
            <a:spLocks noGrp="1"/>
          </p:cNvSpPr>
          <p:nvPr>
            <p:ph type="title"/>
          </p:nvPr>
        </p:nvSpPr>
        <p:spPr/>
        <p:txBody>
          <a:bodyPr/>
          <a:lstStyle/>
          <a:p>
            <a:r>
              <a:rPr lang="pl-PL" dirty="0"/>
              <a:t>Metody badawcze</a:t>
            </a:r>
          </a:p>
        </p:txBody>
      </p:sp>
      <p:sp>
        <p:nvSpPr>
          <p:cNvPr id="3" name="Symbol zastępczy zawartości 2">
            <a:extLst>
              <a:ext uri="{FF2B5EF4-FFF2-40B4-BE49-F238E27FC236}">
                <a16:creationId xmlns:a16="http://schemas.microsoft.com/office/drawing/2014/main" xmlns="" id="{434B35C8-4A70-42D5-B20A-90D5AD463075}"/>
              </a:ext>
            </a:extLst>
          </p:cNvPr>
          <p:cNvSpPr>
            <a:spLocks noGrp="1"/>
          </p:cNvSpPr>
          <p:nvPr>
            <p:ph idx="1"/>
          </p:nvPr>
        </p:nvSpPr>
        <p:spPr/>
        <p:txBody>
          <a:bodyPr>
            <a:normAutofit/>
          </a:bodyPr>
          <a:lstStyle/>
          <a:p>
            <a:r>
              <a:rPr lang="pl-PL" sz="2800" dirty="0" smtClean="0"/>
              <a:t>Analiza danych </a:t>
            </a:r>
            <a:r>
              <a:rPr lang="pl-PL" sz="2800" dirty="0"/>
              <a:t>statystycznych</a:t>
            </a:r>
          </a:p>
          <a:p>
            <a:r>
              <a:rPr lang="pl-PL" sz="2800" dirty="0"/>
              <a:t>Analiza dokumentów </a:t>
            </a:r>
            <a:r>
              <a:rPr lang="pl-PL" sz="2800" dirty="0" smtClean="0"/>
              <a:t>urzędowych</a:t>
            </a:r>
            <a:endParaRPr lang="pl-PL" sz="2800" dirty="0"/>
          </a:p>
          <a:p>
            <a:r>
              <a:rPr lang="pl-PL" sz="2800" dirty="0"/>
              <a:t>Krytyczna analiza literatury podmiotu</a:t>
            </a:r>
          </a:p>
          <a:p>
            <a:r>
              <a:rPr lang="pl-PL" sz="2800" dirty="0"/>
              <a:t>Analiza treści</a:t>
            </a:r>
          </a:p>
        </p:txBody>
      </p:sp>
    </p:spTree>
    <p:extLst>
      <p:ext uri="{BB962C8B-B14F-4D97-AF65-F5344CB8AC3E}">
        <p14:creationId xmlns:p14="http://schemas.microsoft.com/office/powerpoint/2010/main" val="1900530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DF216B4-0E55-4F40-A259-F3EBDFDA37B2}"/>
              </a:ext>
            </a:extLst>
          </p:cNvPr>
          <p:cNvSpPr>
            <a:spLocks noGrp="1"/>
          </p:cNvSpPr>
          <p:nvPr>
            <p:ph idx="1"/>
          </p:nvPr>
        </p:nvSpPr>
        <p:spPr>
          <a:xfrm>
            <a:off x="864296" y="475989"/>
            <a:ext cx="9879905" cy="5833371"/>
          </a:xfrm>
        </p:spPr>
        <p:txBody>
          <a:bodyPr>
            <a:normAutofit fontScale="70000" lnSpcReduction="20000"/>
          </a:bodyPr>
          <a:lstStyle/>
          <a:p>
            <a:pPr marL="514350" indent="-514350">
              <a:buFont typeface="+mj-lt"/>
              <a:buAutoNum type="arabicPeriod" startAt="11"/>
            </a:pPr>
            <a:r>
              <a:rPr lang="pl-PL" sz="2400" dirty="0">
                <a:solidFill>
                  <a:prstClr val="black"/>
                </a:solidFill>
                <a:latin typeface="Calibri Light" panose="020F0302020204030204"/>
                <a:hlinkClick r:id="rId2"/>
              </a:rPr>
              <a:t>http://www.europarl.europa.eu/atyourservice/pl/displayFtu.html?ftuId=FTU_4.2.3.html</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3"/>
              </a:rPr>
              <a:t>http://eur-lex.europa.eu/legal-content/EN/ALL/?uri=CELEX:32011L0098</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4"/>
              </a:rPr>
              <a:t>http://eur-lex.europa.eu/legal-content/PL/TXT/?uri=LEGISSUM:jl0034</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5"/>
              </a:rPr>
              <a:t>http://www.consilium.europa.eu/media/21839/action_plan_en.pdf</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6"/>
              </a:rPr>
              <a:t>http://www.consilium.europa.eu/pl/policies/migratory-pressures/legal-migration-pathways/#</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7"/>
              </a:rPr>
              <a:t>https://ec.europa.eu/home-affairs/what-we-do/policies/legal-migration/fitness-check_en</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8"/>
              </a:rPr>
              <a:t>https://ec.europa.eu/home-affairs/what-we-do/policies/legal-migration</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9"/>
              </a:rPr>
              <a:t>http://kolegia.sgh.waw.pl/pl/KES/struktura/kue/publikacje/Documents/Pasierbak,%20Rybak%20-%20Imigracja%20do%20pa%C5%84stw%20Unii%20Europejskiej.pdf</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10"/>
              </a:rPr>
              <a:t>https://ec.europa.eu/poland/news_pl</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rPr>
              <a:t> </a:t>
            </a:r>
            <a:r>
              <a:rPr lang="pl-PL" sz="2400" dirty="0">
                <a:solidFill>
                  <a:prstClr val="black"/>
                </a:solidFill>
                <a:latin typeface="Calibri Light" panose="020F0302020204030204"/>
                <a:hlinkClick r:id="rId11"/>
              </a:rPr>
              <a:t>http://stat.gov.pl/obszary-tematyczne/ludnosc/migracje-zagraniczne-ludnosci/informacja-o-rozmiarach-i-kierunkach-emigracji-z-polski-w-latach-20042016,2,10.html</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12"/>
              </a:rPr>
              <a:t>https://www.mpips.gov.pl/analizy-i-raporty/cudzoziemcy-pracujacy-w-polsce-statystyki</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hlinkClick r:id="rId13"/>
              </a:rPr>
              <a:t>https://udsc.gov.pl/statystyki/raporty-okresowe/</a:t>
            </a:r>
            <a:endParaRPr lang="pl-PL" sz="2400" dirty="0">
              <a:solidFill>
                <a:prstClr val="black"/>
              </a:solidFill>
              <a:latin typeface="Calibri Light" panose="020F0302020204030204"/>
            </a:endParaRPr>
          </a:p>
          <a:p>
            <a:pPr marL="514350" indent="-514350">
              <a:buFont typeface="+mj-lt"/>
              <a:buAutoNum type="arabicPeriod" startAt="11"/>
            </a:pPr>
            <a:r>
              <a:rPr lang="en-US" sz="2400" dirty="0" err="1">
                <a:solidFill>
                  <a:prstClr val="black"/>
                </a:solidFill>
                <a:latin typeface="Calibri Light" panose="020F0302020204030204"/>
              </a:rPr>
              <a:t>Rodrik</a:t>
            </a:r>
            <a:r>
              <a:rPr lang="en-US" sz="2400" dirty="0">
                <a:solidFill>
                  <a:prstClr val="black"/>
                </a:solidFill>
                <a:latin typeface="Calibri Light" panose="020F0302020204030204"/>
              </a:rPr>
              <a:t>, D. (2008). One economics, many recipes: globalization, institutions, and economic growth. Princeton University </a:t>
            </a:r>
            <a:r>
              <a:rPr lang="en-US" sz="2400">
                <a:solidFill>
                  <a:prstClr val="black"/>
                </a:solidFill>
                <a:latin typeface="Calibri Light" panose="020F0302020204030204"/>
              </a:rPr>
              <a:t>Press</a:t>
            </a:r>
            <a:r>
              <a:rPr lang="en-US" sz="2400" smtClean="0">
                <a:solidFill>
                  <a:prstClr val="black"/>
                </a:solidFill>
                <a:latin typeface="Calibri Light" panose="020F0302020204030204"/>
              </a:rPr>
              <a:t>.</a:t>
            </a:r>
            <a:endParaRPr lang="pl-PL" sz="2400" dirty="0">
              <a:solidFill>
                <a:prstClr val="black"/>
              </a:solidFill>
              <a:latin typeface="Calibri Light" panose="020F0302020204030204"/>
            </a:endParaRPr>
          </a:p>
          <a:p>
            <a:pPr marL="514350" indent="-514350">
              <a:buFont typeface="+mj-lt"/>
              <a:buAutoNum type="arabicPeriod" startAt="11"/>
            </a:pPr>
            <a:r>
              <a:rPr lang="pl-PL" sz="2400" dirty="0">
                <a:solidFill>
                  <a:prstClr val="black"/>
                </a:solidFill>
                <a:latin typeface="Calibri Light" panose="020F0302020204030204"/>
              </a:rPr>
              <a:t>https://blogobywatelskiegorozwoju.pl/they-took-our-jobs-zabrali-nam-prace-czy-na-pewno/</a:t>
            </a:r>
          </a:p>
          <a:p>
            <a:pPr marL="0" indent="0">
              <a:buNone/>
            </a:pPr>
            <a:endParaRPr lang="pl-PL" sz="2400" dirty="0">
              <a:solidFill>
                <a:prstClr val="black"/>
              </a:solidFill>
              <a:latin typeface="Calibri Light" panose="020F0302020204030204"/>
            </a:endParaRPr>
          </a:p>
          <a:p>
            <a:pPr marL="514350" indent="-514350">
              <a:buFont typeface="+mj-lt"/>
              <a:buAutoNum type="arabicPeriod" startAt="11"/>
            </a:pPr>
            <a:endParaRPr lang="pl-PL" sz="2400" dirty="0">
              <a:solidFill>
                <a:prstClr val="black"/>
              </a:solidFill>
              <a:latin typeface="Calibri Light" panose="020F0302020204030204"/>
            </a:endParaRPr>
          </a:p>
          <a:p>
            <a:pPr marL="514350" indent="-514350">
              <a:buFont typeface="+mj-lt"/>
              <a:buAutoNum type="arabicPeriod" startAt="11"/>
            </a:pPr>
            <a:endParaRPr lang="pl-PL" sz="2400" dirty="0">
              <a:solidFill>
                <a:prstClr val="black"/>
              </a:solidFill>
              <a:latin typeface="Calibri Light" panose="020F0302020204030204"/>
            </a:endParaRPr>
          </a:p>
          <a:p>
            <a:pPr marL="457200" indent="-457200">
              <a:buFont typeface="+mj-lt"/>
              <a:buAutoNum type="arabicPeriod" startAt="11"/>
            </a:pPr>
            <a:endParaRPr lang="pl-PL" dirty="0"/>
          </a:p>
        </p:txBody>
      </p:sp>
    </p:spTree>
    <p:extLst>
      <p:ext uri="{BB962C8B-B14F-4D97-AF65-F5344CB8AC3E}">
        <p14:creationId xmlns:p14="http://schemas.microsoft.com/office/powerpoint/2010/main" val="331053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68710" y="748146"/>
            <a:ext cx="9720073" cy="4023360"/>
          </a:xfrm>
        </p:spPr>
        <p:txBody>
          <a:bodyPr/>
          <a:lstStyle/>
          <a:p>
            <a:r>
              <a:rPr lang="pl-PL" dirty="0"/>
              <a:t>„Na początku XXI wieku, a szczególnie po 1 maja 2004 roku, gdy nastąpiło przystąpienie do Unii Europejskiej krajów Europy Środkowej, w tym m. in. Polski, migracje nasiliły się dość znacząco. Do Unii Europejskiej przystąpiło wtedy 10 państw, które były zdecydowanie słabiej rozwinięte. Liberalizacja rynków pracy w Europie Zachodniej spowodowała, że mieszkańcy tych państw, w tym Polski, przemieszczali się do państw lepiej rozwiniętych celem poszukiwania lepiej płatnej pracy.”</a:t>
            </a:r>
          </a:p>
        </p:txBody>
      </p:sp>
    </p:spTree>
    <p:extLst>
      <p:ext uri="{BB962C8B-B14F-4D97-AF65-F5344CB8AC3E}">
        <p14:creationId xmlns:p14="http://schemas.microsoft.com/office/powerpoint/2010/main" val="1437024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5583" y="803564"/>
            <a:ext cx="9720073" cy="4023360"/>
          </a:xfrm>
        </p:spPr>
        <p:txBody>
          <a:bodyPr/>
          <a:lstStyle/>
          <a:p>
            <a:r>
              <a:rPr lang="pl-PL" dirty="0"/>
              <a:t>Dziś migracje Polaków nabrały specyficznego znaczenia, stały się czymś naturalnym. Nikogo nie dziwią spontaniczne wyjazdy do pracy, opuszczenie kraju na rok, dwa lub na zawsze staje się normą. Aktualnie liczy się chęć zarobienia jak największych pieniędzy, poprawy warunków materialnych, czasem nauka języka obcego, a nierzadko zawodowa kariera.</a:t>
            </a:r>
          </a:p>
          <a:p>
            <a:endParaRPr lang="pl-PL" dirty="0"/>
          </a:p>
        </p:txBody>
      </p:sp>
    </p:spTree>
    <p:extLst>
      <p:ext uri="{BB962C8B-B14F-4D97-AF65-F5344CB8AC3E}">
        <p14:creationId xmlns:p14="http://schemas.microsoft.com/office/powerpoint/2010/main" val="323949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Migracje</a:t>
            </a:r>
          </a:p>
        </p:txBody>
      </p:sp>
      <p:sp>
        <p:nvSpPr>
          <p:cNvPr id="3" name="Symbol zastępczy zawartości 2"/>
          <p:cNvSpPr>
            <a:spLocks noGrp="1"/>
          </p:cNvSpPr>
          <p:nvPr>
            <p:ph idx="1"/>
          </p:nvPr>
        </p:nvSpPr>
        <p:spPr/>
        <p:txBody>
          <a:bodyPr/>
          <a:lstStyle/>
          <a:p>
            <a:r>
              <a:rPr lang="pl-PL" dirty="0"/>
              <a:t>Przemieszczenia ludności związane ze zmianą miejsca zamieszkania (pobytu stałego lub czasowego) połączone z przekroczeniem granicy administracyjnej podstawowej jednostki terytorialnej. (GUS)</a:t>
            </a:r>
          </a:p>
        </p:txBody>
      </p:sp>
    </p:spTree>
    <p:extLst>
      <p:ext uri="{BB962C8B-B14F-4D97-AF65-F5344CB8AC3E}">
        <p14:creationId xmlns:p14="http://schemas.microsoft.com/office/powerpoint/2010/main" val="138315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odróżnia migracje legalne (regularne) od nielegalnych (nieregularnych)?</a:t>
            </a:r>
          </a:p>
        </p:txBody>
      </p:sp>
      <p:sp>
        <p:nvSpPr>
          <p:cNvPr id="3" name="Symbol zastępczy zawartości 2"/>
          <p:cNvSpPr>
            <a:spLocks noGrp="1"/>
          </p:cNvSpPr>
          <p:nvPr>
            <p:ph idx="1"/>
          </p:nvPr>
        </p:nvSpPr>
        <p:spPr/>
        <p:txBody>
          <a:bodyPr>
            <a:normAutofit/>
          </a:bodyPr>
          <a:lstStyle/>
          <a:p>
            <a:pPr marL="0" indent="0">
              <a:buNone/>
            </a:pPr>
            <a:endParaRPr lang="pl-PL" dirty="0"/>
          </a:p>
          <a:p>
            <a:r>
              <a:rPr lang="pl-PL" dirty="0"/>
              <a:t>Wyjazd i pobyt cudzoziemca na teren danego państwa jest </a:t>
            </a:r>
            <a:r>
              <a:rPr lang="pl-PL" b="1" dirty="0"/>
              <a:t>zgodny z prawem</a:t>
            </a:r>
            <a:r>
              <a:rPr lang="pl-PL" dirty="0"/>
              <a:t>, a dany cudzoziemiec posiada wszelkie dokumenty niezbędne do zalegalizowania jego pobytu. </a:t>
            </a:r>
          </a:p>
          <a:p>
            <a:r>
              <a:rPr lang="pl-PL" b="1" dirty="0"/>
              <a:t>Warunki jego wjazdu i pobytu, a także zatrudnienia są ściśle określone w prawie</a:t>
            </a:r>
            <a:r>
              <a:rPr lang="pl-PL" dirty="0"/>
              <a:t>. Dlatego też ten rodzaj migracji obejmuje kwestie związane z legalizacją pobytu, migracją zarobkową, a także zagadnienia związane z integracją cudzoziemców ze społeczeństwem przyjmującym.</a:t>
            </a:r>
          </a:p>
          <a:p>
            <a:endParaRPr lang="pl-PL" dirty="0"/>
          </a:p>
        </p:txBody>
      </p:sp>
    </p:spTree>
    <p:extLst>
      <p:ext uri="{BB962C8B-B14F-4D97-AF65-F5344CB8AC3E}">
        <p14:creationId xmlns:p14="http://schemas.microsoft.com/office/powerpoint/2010/main" val="1077951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3221</TotalTime>
  <Words>1945</Words>
  <Application>Microsoft Office PowerPoint</Application>
  <PresentationFormat>Panoramiczny</PresentationFormat>
  <Paragraphs>196</Paragraphs>
  <Slides>50</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50</vt:i4>
      </vt:variant>
    </vt:vector>
  </HeadingPairs>
  <TitlesOfParts>
    <vt:vector size="57" baseType="lpstr">
      <vt:lpstr>Arial</vt:lpstr>
      <vt:lpstr>Calibri</vt:lpstr>
      <vt:lpstr>Calibri Light</vt:lpstr>
      <vt:lpstr>Tw Cen MT</vt:lpstr>
      <vt:lpstr>Tw Cen MT Condensed</vt:lpstr>
      <vt:lpstr>Wingdings 3</vt:lpstr>
      <vt:lpstr>Integralny</vt:lpstr>
      <vt:lpstr>Migracje regularne w nowych państwach członkowskich UE na przykładzie Polski</vt:lpstr>
      <vt:lpstr>Cel prezentacji</vt:lpstr>
      <vt:lpstr>Pytania badawcze</vt:lpstr>
      <vt:lpstr>Proponowana struktura prezentacji</vt:lpstr>
      <vt:lpstr>Metody badawcze</vt:lpstr>
      <vt:lpstr>Prezentacja programu PowerPoint</vt:lpstr>
      <vt:lpstr>Prezentacja programu PowerPoint</vt:lpstr>
      <vt:lpstr>Migracje</vt:lpstr>
      <vt:lpstr>Co odróżnia migracje legalne (regularne) od nielegalnych (nieregularnych)?</vt:lpstr>
      <vt:lpstr>Prezentacja programu PowerPoint</vt:lpstr>
      <vt:lpstr>Prezentacja programu PowerPoint</vt:lpstr>
      <vt:lpstr>Migracje z powodu pracy:</vt:lpstr>
      <vt:lpstr>1. Zatrudniony pracownik:</vt:lpstr>
      <vt:lpstr>2. Samozatrudniony:</vt:lpstr>
      <vt:lpstr>3. Wysoko wykwalifikowany pracownik:</vt:lpstr>
      <vt:lpstr>4. Sezonowi pracownicy:</vt:lpstr>
      <vt:lpstr>Migracje z powodu edukacji</vt:lpstr>
      <vt:lpstr>Migracje z powodu łączenia rodzin</vt:lpstr>
      <vt:lpstr>Prezentacja programu PowerPoint</vt:lpstr>
      <vt:lpstr>Prezentacja programu PowerPoint</vt:lpstr>
      <vt:lpstr>Budowanie wspólnej polityki migracyjnej</vt:lpstr>
      <vt:lpstr>Traktat z Maastricht (1992r.)</vt:lpstr>
      <vt:lpstr>Traktat amsterdamski (1997r.)</vt:lpstr>
      <vt:lpstr>Program z Tampare (1999r.)</vt:lpstr>
      <vt:lpstr>Program z Tampare (1999r.)</vt:lpstr>
      <vt:lpstr>Karta praw podstawowych (2000r.) </vt:lpstr>
      <vt:lpstr>Program haski (2004r.)</vt:lpstr>
      <vt:lpstr>Zielona Księga (2005r.)</vt:lpstr>
      <vt:lpstr>Europejski Pakt o Migracji i Azylu (2008r.)</vt:lpstr>
      <vt:lpstr>Zmiany instytucjonalne – Traktat z Lizbony (2009 r.)</vt:lpstr>
      <vt:lpstr>Program sztokholmski (2009r.)</vt:lpstr>
      <vt:lpstr>Niebieska karta (2009r.)</vt:lpstr>
      <vt:lpstr>Dyrektywy Parlamentu Europejskiego</vt:lpstr>
      <vt:lpstr>Dyrektywy Parlamentu Europejskiego</vt:lpstr>
      <vt:lpstr>Dyrektywy Parlamentu Europejskiego</vt:lpstr>
      <vt:lpstr>Otwarta i bezpieczna Europa: realizacja założeń (2014r.)</vt:lpstr>
      <vt:lpstr>Legalne programy migracji </vt:lpstr>
      <vt:lpstr>Europejski program w zakresie migracji z 2015 roku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Konsekwencje migracji</vt:lpstr>
      <vt:lpstr>Podsumowanie</vt:lpstr>
      <vt:lpstr>Najbliższe lata</vt:lpstr>
      <vt:lpstr>Bibliografia:</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dc:creator>
  <cp:lastModifiedBy>zygmunt</cp:lastModifiedBy>
  <cp:revision>32</cp:revision>
  <dcterms:created xsi:type="dcterms:W3CDTF">2017-12-28T19:34:54Z</dcterms:created>
  <dcterms:modified xsi:type="dcterms:W3CDTF">2018-01-03T16:40:43Z</dcterms:modified>
</cp:coreProperties>
</file>