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78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D6CD7-49DD-4D5C-804F-16213221768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99EF0A-ABAC-4760-85F5-F9D3A4F7AB2F}">
      <dgm:prSet phldrT="[Tekst]"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międzykulturowość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8FBED9B6-FC87-491B-89EA-19AAEE24C607}" type="parTrans" cxnId="{44664CED-F9BE-4061-BAC5-AACB3A94448E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E679F2CB-949C-4F65-939D-51C2BBFB100C}" type="sibTrans" cxnId="{44664CED-F9BE-4061-BAC5-AACB3A94448E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6F601D7A-73C1-4F69-962A-5A295E32E4A7}">
      <dgm:prSet phldrT="[Tekst]"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poznanie i zrozumienie wzajemnych potrzeb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E8F709F5-FD4F-45F5-9897-73181762896B}" type="parTrans" cxnId="{C4A6E147-B821-46CE-9CBF-41DDD90C6831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730081D0-CCD3-4B68-A7FD-B9B1788D50BF}" type="sibTrans" cxnId="{C4A6E147-B821-46CE-9CBF-41DDD90C6831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CF01A7C6-AB6F-4DF6-84EB-967F5FC4BD03}">
      <dgm:prSet phldrT="[Tekst]"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sfera badań z zakresu dziedzin (kulturoznawstwa, historii, bezpieczeństwa, obronności)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D0706B7D-6EC4-4581-8FA0-B9AB86BD88D3}" type="parTrans" cxnId="{8969EB05-98C4-440B-8002-E010E3C6CC47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6B3FE93E-E95B-480A-B23D-7E2C3ED1803B}" type="sibTrans" cxnId="{8969EB05-98C4-440B-8002-E010E3C6CC47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F90B7B96-0160-464E-B948-77544836B11C}">
      <dgm:prSet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równość, szacunek dla mniejszości etnicznych i kulturowych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6FEC91C0-1541-48C2-A26B-7EADE6EE01C3}" type="parTrans" cxnId="{3A615026-E690-489A-A289-7C9B9A53306E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4B954AC6-33D0-4984-AD3F-38A55B2723A4}" type="sibTrans" cxnId="{3A615026-E690-489A-A289-7C9B9A53306E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1FF62179-13A9-408A-BF9C-DE282D6D8541}">
      <dgm:prSet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polityka wewnętrzna związana z równouprawnieniem obywateli niezależnie od ich pochodzenia, płci, rasy czy religii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7AA105CE-97EB-464C-A50B-EF7DE5E2A47B}" type="parTrans" cxnId="{8E60CBD8-5639-47CD-9DED-4AF0C525DAED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BB423053-F839-4938-A4D6-3C602A220C92}" type="sibTrans" cxnId="{8E60CBD8-5639-47CD-9DED-4AF0C525DAED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7ACDA9F6-CDF0-48BF-BEA3-5044AD10DF66}">
      <dgm:prSet custT="1"/>
      <dgm:spPr/>
      <dgm:t>
        <a:bodyPr/>
        <a:lstStyle/>
        <a:p>
          <a:r>
            <a:rPr lang="pl-PL" sz="1000" dirty="0" smtClean="0">
              <a:latin typeface="Times New Roman" pitchFamily="18" charset="0"/>
              <a:cs typeface="Times New Roman" pitchFamily="18" charset="0"/>
            </a:rPr>
            <a:t>różnorodność kulturowa społeczeństw</a:t>
          </a:r>
          <a:endParaRPr lang="pl-PL" sz="1000" dirty="0">
            <a:latin typeface="Times New Roman" pitchFamily="18" charset="0"/>
            <a:cs typeface="Times New Roman" pitchFamily="18" charset="0"/>
          </a:endParaRPr>
        </a:p>
      </dgm:t>
    </dgm:pt>
    <dgm:pt modelId="{D23AE236-1076-484C-8CF6-11E3C2956231}" type="parTrans" cxnId="{732C69BA-2CA9-403B-A6E6-C98C04E48A86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2B6FBC63-B450-4895-A87A-A2E92E43A9E2}" type="sibTrans" cxnId="{732C69BA-2CA9-403B-A6E6-C98C04E48A86}">
      <dgm:prSet/>
      <dgm:spPr/>
      <dgm:t>
        <a:bodyPr/>
        <a:lstStyle/>
        <a:p>
          <a:endParaRPr lang="pl-PL" sz="1000">
            <a:latin typeface="Times New Roman" pitchFamily="18" charset="0"/>
            <a:cs typeface="Times New Roman" pitchFamily="18" charset="0"/>
          </a:endParaRPr>
        </a:p>
      </dgm:t>
    </dgm:pt>
    <dgm:pt modelId="{04740D76-533F-4A5F-85B2-3D8E6DBADA9F}" type="pres">
      <dgm:prSet presAssocID="{334D6CD7-49DD-4D5C-804F-162132217681}" presName="compositeShape" presStyleCnt="0">
        <dgm:presLayoutVars>
          <dgm:dir/>
          <dgm:resizeHandles/>
        </dgm:presLayoutVars>
      </dgm:prSet>
      <dgm:spPr/>
    </dgm:pt>
    <dgm:pt modelId="{F9FA1BED-5ACC-4632-B232-BB072BC5EE05}" type="pres">
      <dgm:prSet presAssocID="{334D6CD7-49DD-4D5C-804F-162132217681}" presName="pyramid" presStyleLbl="node1" presStyleIdx="0" presStyleCnt="1" custScaleY="90244"/>
      <dgm:spPr/>
    </dgm:pt>
    <dgm:pt modelId="{2CAC252B-805D-4742-BE84-115A120123F5}" type="pres">
      <dgm:prSet presAssocID="{334D6CD7-49DD-4D5C-804F-162132217681}" presName="theList" presStyleCnt="0"/>
      <dgm:spPr/>
    </dgm:pt>
    <dgm:pt modelId="{A27934B4-C6D4-4A02-A415-563811665C4C}" type="pres">
      <dgm:prSet presAssocID="{FF99EF0A-ABAC-4760-85F5-F9D3A4F7AB2F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523C01-B64C-42BF-9385-E57A2C5A1344}" type="pres">
      <dgm:prSet presAssocID="{FF99EF0A-ABAC-4760-85F5-F9D3A4F7AB2F}" presName="aSpace" presStyleCnt="0"/>
      <dgm:spPr/>
    </dgm:pt>
    <dgm:pt modelId="{6FA08633-B55D-43A5-95B1-313F8680AFDF}" type="pres">
      <dgm:prSet presAssocID="{6F601D7A-73C1-4F69-962A-5A295E32E4A7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340D42-F300-4C5B-BBE8-94E68C3D5CDD}" type="pres">
      <dgm:prSet presAssocID="{6F601D7A-73C1-4F69-962A-5A295E32E4A7}" presName="aSpace" presStyleCnt="0"/>
      <dgm:spPr/>
    </dgm:pt>
    <dgm:pt modelId="{91B5257B-2220-4EA9-9322-1B1E56480CDA}" type="pres">
      <dgm:prSet presAssocID="{CF01A7C6-AB6F-4DF6-84EB-967F5FC4BD0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FA9501-8EF6-46F2-A873-74D12FDB81FF}" type="pres">
      <dgm:prSet presAssocID="{CF01A7C6-AB6F-4DF6-84EB-967F5FC4BD03}" presName="aSpace" presStyleCnt="0"/>
      <dgm:spPr/>
    </dgm:pt>
    <dgm:pt modelId="{24DF2573-35E5-43F1-8AC6-1C5A1B89DD65}" type="pres">
      <dgm:prSet presAssocID="{F90B7B96-0160-464E-B948-77544836B11C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BF7CE0-4D59-4527-A498-722F1E75AD0C}" type="pres">
      <dgm:prSet presAssocID="{F90B7B96-0160-464E-B948-77544836B11C}" presName="aSpace" presStyleCnt="0"/>
      <dgm:spPr/>
    </dgm:pt>
    <dgm:pt modelId="{9412B129-372A-4291-8994-990C447E1C39}" type="pres">
      <dgm:prSet presAssocID="{1FF62179-13A9-408A-BF9C-DE282D6D8541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C155F6-40E5-4979-9C7C-C6C0797D9FA4}" type="pres">
      <dgm:prSet presAssocID="{1FF62179-13A9-408A-BF9C-DE282D6D8541}" presName="aSpace" presStyleCnt="0"/>
      <dgm:spPr/>
    </dgm:pt>
    <dgm:pt modelId="{1421CBF4-9F05-41A1-A91E-693BDD777BF9}" type="pres">
      <dgm:prSet presAssocID="{7ACDA9F6-CDF0-48BF-BEA3-5044AD10DF66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10102C-56F3-45DF-B107-21DD4F06F49C}" type="pres">
      <dgm:prSet presAssocID="{7ACDA9F6-CDF0-48BF-BEA3-5044AD10DF66}" presName="aSpace" presStyleCnt="0"/>
      <dgm:spPr/>
    </dgm:pt>
  </dgm:ptLst>
  <dgm:cxnLst>
    <dgm:cxn modelId="{3A615026-E690-489A-A289-7C9B9A53306E}" srcId="{334D6CD7-49DD-4D5C-804F-162132217681}" destId="{F90B7B96-0160-464E-B948-77544836B11C}" srcOrd="3" destOrd="0" parTransId="{6FEC91C0-1541-48C2-A26B-7EADE6EE01C3}" sibTransId="{4B954AC6-33D0-4984-AD3F-38A55B2723A4}"/>
    <dgm:cxn modelId="{8E60CBD8-5639-47CD-9DED-4AF0C525DAED}" srcId="{334D6CD7-49DD-4D5C-804F-162132217681}" destId="{1FF62179-13A9-408A-BF9C-DE282D6D8541}" srcOrd="4" destOrd="0" parTransId="{7AA105CE-97EB-464C-A50B-EF7DE5E2A47B}" sibTransId="{BB423053-F839-4938-A4D6-3C602A220C92}"/>
    <dgm:cxn modelId="{2AB2B6EC-FA01-43C4-BCB9-F7BB32FBBD91}" type="presOf" srcId="{CF01A7C6-AB6F-4DF6-84EB-967F5FC4BD03}" destId="{91B5257B-2220-4EA9-9322-1B1E56480CDA}" srcOrd="0" destOrd="0" presId="urn:microsoft.com/office/officeart/2005/8/layout/pyramid2"/>
    <dgm:cxn modelId="{2165007E-8C66-4BE1-8FE8-0B7530FF4677}" type="presOf" srcId="{6F601D7A-73C1-4F69-962A-5A295E32E4A7}" destId="{6FA08633-B55D-43A5-95B1-313F8680AFDF}" srcOrd="0" destOrd="0" presId="urn:microsoft.com/office/officeart/2005/8/layout/pyramid2"/>
    <dgm:cxn modelId="{1322A6BC-11E5-4C52-9770-AC084AA4B6C7}" type="presOf" srcId="{FF99EF0A-ABAC-4760-85F5-F9D3A4F7AB2F}" destId="{A27934B4-C6D4-4A02-A415-563811665C4C}" srcOrd="0" destOrd="0" presId="urn:microsoft.com/office/officeart/2005/8/layout/pyramid2"/>
    <dgm:cxn modelId="{703F5732-0205-4320-B7A4-9CF5B47E0DF9}" type="presOf" srcId="{7ACDA9F6-CDF0-48BF-BEA3-5044AD10DF66}" destId="{1421CBF4-9F05-41A1-A91E-693BDD777BF9}" srcOrd="0" destOrd="0" presId="urn:microsoft.com/office/officeart/2005/8/layout/pyramid2"/>
    <dgm:cxn modelId="{0E371F6A-41EF-4ACA-9538-FC716CDDC403}" type="presOf" srcId="{1FF62179-13A9-408A-BF9C-DE282D6D8541}" destId="{9412B129-372A-4291-8994-990C447E1C39}" srcOrd="0" destOrd="0" presId="urn:microsoft.com/office/officeart/2005/8/layout/pyramid2"/>
    <dgm:cxn modelId="{732C69BA-2CA9-403B-A6E6-C98C04E48A86}" srcId="{334D6CD7-49DD-4D5C-804F-162132217681}" destId="{7ACDA9F6-CDF0-48BF-BEA3-5044AD10DF66}" srcOrd="5" destOrd="0" parTransId="{D23AE236-1076-484C-8CF6-11E3C2956231}" sibTransId="{2B6FBC63-B450-4895-A87A-A2E92E43A9E2}"/>
    <dgm:cxn modelId="{8969EB05-98C4-440B-8002-E010E3C6CC47}" srcId="{334D6CD7-49DD-4D5C-804F-162132217681}" destId="{CF01A7C6-AB6F-4DF6-84EB-967F5FC4BD03}" srcOrd="2" destOrd="0" parTransId="{D0706B7D-6EC4-4581-8FA0-B9AB86BD88D3}" sibTransId="{6B3FE93E-E95B-480A-B23D-7E2C3ED1803B}"/>
    <dgm:cxn modelId="{51894569-CDA1-4E28-9806-BEBABA3EC115}" type="presOf" srcId="{F90B7B96-0160-464E-B948-77544836B11C}" destId="{24DF2573-35E5-43F1-8AC6-1C5A1B89DD65}" srcOrd="0" destOrd="0" presId="urn:microsoft.com/office/officeart/2005/8/layout/pyramid2"/>
    <dgm:cxn modelId="{148AB1DB-08F2-47BD-9594-7352FBCE16C3}" type="presOf" srcId="{334D6CD7-49DD-4D5C-804F-162132217681}" destId="{04740D76-533F-4A5F-85B2-3D8E6DBADA9F}" srcOrd="0" destOrd="0" presId="urn:microsoft.com/office/officeart/2005/8/layout/pyramid2"/>
    <dgm:cxn modelId="{44664CED-F9BE-4061-BAC5-AACB3A94448E}" srcId="{334D6CD7-49DD-4D5C-804F-162132217681}" destId="{FF99EF0A-ABAC-4760-85F5-F9D3A4F7AB2F}" srcOrd="0" destOrd="0" parTransId="{8FBED9B6-FC87-491B-89EA-19AAEE24C607}" sibTransId="{E679F2CB-949C-4F65-939D-51C2BBFB100C}"/>
    <dgm:cxn modelId="{C4A6E147-B821-46CE-9CBF-41DDD90C6831}" srcId="{334D6CD7-49DD-4D5C-804F-162132217681}" destId="{6F601D7A-73C1-4F69-962A-5A295E32E4A7}" srcOrd="1" destOrd="0" parTransId="{E8F709F5-FD4F-45F5-9897-73181762896B}" sibTransId="{730081D0-CCD3-4B68-A7FD-B9B1788D50BF}"/>
    <dgm:cxn modelId="{B7D1D5F0-84D4-496B-ADF0-BDE9A200FB0D}" type="presParOf" srcId="{04740D76-533F-4A5F-85B2-3D8E6DBADA9F}" destId="{F9FA1BED-5ACC-4632-B232-BB072BC5EE05}" srcOrd="0" destOrd="0" presId="urn:microsoft.com/office/officeart/2005/8/layout/pyramid2"/>
    <dgm:cxn modelId="{B781EB59-AC9F-4FC5-A8A5-1FC208805069}" type="presParOf" srcId="{04740D76-533F-4A5F-85B2-3D8E6DBADA9F}" destId="{2CAC252B-805D-4742-BE84-115A120123F5}" srcOrd="1" destOrd="0" presId="urn:microsoft.com/office/officeart/2005/8/layout/pyramid2"/>
    <dgm:cxn modelId="{B6B4ACA3-C0CF-404D-91D0-713FE87D83D7}" type="presParOf" srcId="{2CAC252B-805D-4742-BE84-115A120123F5}" destId="{A27934B4-C6D4-4A02-A415-563811665C4C}" srcOrd="0" destOrd="0" presId="urn:microsoft.com/office/officeart/2005/8/layout/pyramid2"/>
    <dgm:cxn modelId="{24CE0347-E24A-4F5B-B505-B5313E286221}" type="presParOf" srcId="{2CAC252B-805D-4742-BE84-115A120123F5}" destId="{39523C01-B64C-42BF-9385-E57A2C5A1344}" srcOrd="1" destOrd="0" presId="urn:microsoft.com/office/officeart/2005/8/layout/pyramid2"/>
    <dgm:cxn modelId="{A5ADDD67-6C70-4E33-8ED9-CBF7A92EAE1F}" type="presParOf" srcId="{2CAC252B-805D-4742-BE84-115A120123F5}" destId="{6FA08633-B55D-43A5-95B1-313F8680AFDF}" srcOrd="2" destOrd="0" presId="urn:microsoft.com/office/officeart/2005/8/layout/pyramid2"/>
    <dgm:cxn modelId="{3F50BF07-7D04-4BBA-BD50-FD05E8D8157E}" type="presParOf" srcId="{2CAC252B-805D-4742-BE84-115A120123F5}" destId="{56340D42-F300-4C5B-BBE8-94E68C3D5CDD}" srcOrd="3" destOrd="0" presId="urn:microsoft.com/office/officeart/2005/8/layout/pyramid2"/>
    <dgm:cxn modelId="{18F0930C-CB38-4FB0-8DAA-D0153B32FCFA}" type="presParOf" srcId="{2CAC252B-805D-4742-BE84-115A120123F5}" destId="{91B5257B-2220-4EA9-9322-1B1E56480CDA}" srcOrd="4" destOrd="0" presId="urn:microsoft.com/office/officeart/2005/8/layout/pyramid2"/>
    <dgm:cxn modelId="{80DCF411-9C03-46EF-9D73-12C6A60E81ED}" type="presParOf" srcId="{2CAC252B-805D-4742-BE84-115A120123F5}" destId="{93FA9501-8EF6-46F2-A873-74D12FDB81FF}" srcOrd="5" destOrd="0" presId="urn:microsoft.com/office/officeart/2005/8/layout/pyramid2"/>
    <dgm:cxn modelId="{36B19FAE-86D5-4AB2-957A-3011AD6FB609}" type="presParOf" srcId="{2CAC252B-805D-4742-BE84-115A120123F5}" destId="{24DF2573-35E5-43F1-8AC6-1C5A1B89DD65}" srcOrd="6" destOrd="0" presId="urn:microsoft.com/office/officeart/2005/8/layout/pyramid2"/>
    <dgm:cxn modelId="{83495977-0B05-4BDA-A869-F6B657114A4A}" type="presParOf" srcId="{2CAC252B-805D-4742-BE84-115A120123F5}" destId="{95BF7CE0-4D59-4527-A498-722F1E75AD0C}" srcOrd="7" destOrd="0" presId="urn:microsoft.com/office/officeart/2005/8/layout/pyramid2"/>
    <dgm:cxn modelId="{A65A0774-1378-4480-A37B-698BA85857C2}" type="presParOf" srcId="{2CAC252B-805D-4742-BE84-115A120123F5}" destId="{9412B129-372A-4291-8994-990C447E1C39}" srcOrd="8" destOrd="0" presId="urn:microsoft.com/office/officeart/2005/8/layout/pyramid2"/>
    <dgm:cxn modelId="{49880875-5E92-409C-B7CF-C6DE606F4B4F}" type="presParOf" srcId="{2CAC252B-805D-4742-BE84-115A120123F5}" destId="{97C155F6-40E5-4979-9C7C-C6C0797D9FA4}" srcOrd="9" destOrd="0" presId="urn:microsoft.com/office/officeart/2005/8/layout/pyramid2"/>
    <dgm:cxn modelId="{DE4216DF-B8AC-40BD-9A96-43A2C904DBE8}" type="presParOf" srcId="{2CAC252B-805D-4742-BE84-115A120123F5}" destId="{1421CBF4-9F05-41A1-A91E-693BDD777BF9}" srcOrd="10" destOrd="0" presId="urn:microsoft.com/office/officeart/2005/8/layout/pyramid2"/>
    <dgm:cxn modelId="{9F4C2AB9-8289-4BE9-965A-76D4860B4F4C}" type="presParOf" srcId="{2CAC252B-805D-4742-BE84-115A120123F5}" destId="{9410102C-56F3-45DF-B107-21DD4F06F49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A1BED-5ACC-4632-B232-BB072BC5EE05}">
      <dsp:nvSpPr>
        <dsp:cNvPr id="0" name=""/>
        <dsp:cNvSpPr/>
      </dsp:nvSpPr>
      <dsp:spPr>
        <a:xfrm>
          <a:off x="1193357" y="262455"/>
          <a:ext cx="5380383" cy="48554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934B4-C6D4-4A02-A415-563811665C4C}">
      <dsp:nvSpPr>
        <dsp:cNvPr id="0" name=""/>
        <dsp:cNvSpPr/>
      </dsp:nvSpPr>
      <dsp:spPr>
        <a:xfrm>
          <a:off x="3883549" y="540928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międzykulturowość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572015"/>
        <a:ext cx="3435074" cy="574644"/>
      </dsp:txXfrm>
    </dsp:sp>
    <dsp:sp modelId="{6FA08633-B55D-43A5-95B1-313F8680AFDF}">
      <dsp:nvSpPr>
        <dsp:cNvPr id="0" name=""/>
        <dsp:cNvSpPr/>
      </dsp:nvSpPr>
      <dsp:spPr>
        <a:xfrm>
          <a:off x="3883549" y="1257349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poznanie i zrozumienie wzajemnych potrzeb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1288436"/>
        <a:ext cx="3435074" cy="574644"/>
      </dsp:txXfrm>
    </dsp:sp>
    <dsp:sp modelId="{91B5257B-2220-4EA9-9322-1B1E56480CDA}">
      <dsp:nvSpPr>
        <dsp:cNvPr id="0" name=""/>
        <dsp:cNvSpPr/>
      </dsp:nvSpPr>
      <dsp:spPr>
        <a:xfrm>
          <a:off x="3883549" y="1973770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sfera badań z zakresu dziedzin (kulturoznawstwa, historii, bezpieczeństwa, obronności)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2004857"/>
        <a:ext cx="3435074" cy="574644"/>
      </dsp:txXfrm>
    </dsp:sp>
    <dsp:sp modelId="{24DF2573-35E5-43F1-8AC6-1C5A1B89DD65}">
      <dsp:nvSpPr>
        <dsp:cNvPr id="0" name=""/>
        <dsp:cNvSpPr/>
      </dsp:nvSpPr>
      <dsp:spPr>
        <a:xfrm>
          <a:off x="3883549" y="2690191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równość, szacunek dla mniejszości etnicznych i kulturowych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2721278"/>
        <a:ext cx="3435074" cy="574644"/>
      </dsp:txXfrm>
    </dsp:sp>
    <dsp:sp modelId="{9412B129-372A-4291-8994-990C447E1C39}">
      <dsp:nvSpPr>
        <dsp:cNvPr id="0" name=""/>
        <dsp:cNvSpPr/>
      </dsp:nvSpPr>
      <dsp:spPr>
        <a:xfrm>
          <a:off x="3883549" y="3406612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polityka wewnętrzna związana z równouprawnieniem obywateli niezależnie od ich pochodzenia, płci, rasy czy religii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3437699"/>
        <a:ext cx="3435074" cy="574644"/>
      </dsp:txXfrm>
    </dsp:sp>
    <dsp:sp modelId="{1421CBF4-9F05-41A1-A91E-693BDD777BF9}">
      <dsp:nvSpPr>
        <dsp:cNvPr id="0" name=""/>
        <dsp:cNvSpPr/>
      </dsp:nvSpPr>
      <dsp:spPr>
        <a:xfrm>
          <a:off x="3883549" y="4123033"/>
          <a:ext cx="3497248" cy="6368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>
              <a:latin typeface="Times New Roman" pitchFamily="18" charset="0"/>
              <a:cs typeface="Times New Roman" pitchFamily="18" charset="0"/>
            </a:rPr>
            <a:t>różnorodność kulturowa społeczeństw</a:t>
          </a:r>
          <a:endParaRPr lang="pl-PL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4636" y="4154120"/>
        <a:ext cx="3435074" cy="574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8775" y="4215337"/>
            <a:ext cx="9070848" cy="457201"/>
          </a:xfrm>
        </p:spPr>
        <p:txBody>
          <a:bodyPr>
            <a:noAutofit/>
          </a:bodyPr>
          <a:lstStyle/>
          <a:p>
            <a:pPr algn="l"/>
            <a:r>
              <a:rPr lang="pl-PL" sz="1800" dirty="0">
                <a:latin typeface="Bookman Old Style" panose="02050604050505020204" pitchFamily="18" charset="0"/>
              </a:rPr>
              <a:t>d</a:t>
            </a:r>
            <a:r>
              <a:rPr lang="pl-PL" sz="1800" dirty="0" smtClean="0">
                <a:latin typeface="Bookman Old Style" panose="02050604050505020204" pitchFamily="18" charset="0"/>
              </a:rPr>
              <a:t>r Magdalena </a:t>
            </a:r>
            <a:r>
              <a:rPr lang="pl-PL" sz="1800" dirty="0">
                <a:latin typeface="Bookman Old Style" panose="02050604050505020204" pitchFamily="18" charset="0"/>
              </a:rPr>
              <a:t>El </a:t>
            </a:r>
            <a:r>
              <a:rPr lang="pl-PL" sz="1800" dirty="0" smtClean="0">
                <a:latin typeface="Bookman Old Style" panose="02050604050505020204" pitchFamily="18" charset="0"/>
              </a:rPr>
              <a:t>Ghamari</a:t>
            </a:r>
            <a:endParaRPr lang="pl-PL" sz="1800" dirty="0">
              <a:latin typeface="Bookman Old Style" panose="02050604050505020204" pitchFamily="18" charset="0"/>
            </a:endParaRPr>
          </a:p>
          <a:p>
            <a:pPr algn="l"/>
            <a:r>
              <a:rPr lang="pl-PL" sz="1800" i="1" dirty="0">
                <a:latin typeface="Bookman Old Style" panose="02050604050505020204" pitchFamily="18" charset="0"/>
              </a:rPr>
              <a:t>Collegium Civitas </a:t>
            </a:r>
            <a:endParaRPr lang="pl-PL" sz="1800" i="1" dirty="0" smtClean="0">
              <a:latin typeface="Bookman Old Style" panose="02050604050505020204" pitchFamily="18" charset="0"/>
            </a:endParaRPr>
          </a:p>
          <a:p>
            <a:pPr algn="l"/>
            <a:r>
              <a:rPr lang="pl-PL" sz="1800" dirty="0" smtClean="0">
                <a:latin typeface="Bookman Old Style" panose="02050604050505020204" pitchFamily="18" charset="0"/>
              </a:rPr>
              <a:t>Pracowania Bezpieczeństwa Kulturowego</a:t>
            </a:r>
            <a:r>
              <a:rPr lang="pl-PL" sz="1800" i="1" dirty="0">
                <a:latin typeface="Bookman Old Style" panose="02050604050505020204" pitchFamily="18" charset="0"/>
              </a:rPr>
              <a:t/>
            </a:r>
            <a:br>
              <a:rPr lang="pl-PL" sz="1800" i="1" dirty="0">
                <a:latin typeface="Bookman Old Style" panose="02050604050505020204" pitchFamily="18" charset="0"/>
              </a:rPr>
            </a:b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elghamari@op.pl</a:t>
            </a:r>
            <a:endParaRPr lang="pl-PL" sz="1800" dirty="0">
              <a:latin typeface="Bookman Old Style" panose="02050604050505020204" pitchFamily="18" charset="0"/>
            </a:endParaRPr>
          </a:p>
          <a:p>
            <a:endParaRPr lang="pl-PL" sz="1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241423" y="2752725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/>
              <a:t>Problemy bezpieczeństwa? 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16895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KOMUNIKACJA MIĘDZYKULTUROWA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6347" y="2103120"/>
            <a:ext cx="11078817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E </a:t>
            </a:r>
            <a:r>
              <a:rPr lang="pl-PL" i="1" dirty="0" err="1"/>
              <a:t>pluribus</a:t>
            </a:r>
            <a:r>
              <a:rPr lang="pl-PL" i="1" dirty="0"/>
              <a:t> </a:t>
            </a:r>
            <a:r>
              <a:rPr lang="pl-PL" i="1" dirty="0" err="1"/>
              <a:t>unum</a:t>
            </a:r>
            <a:r>
              <a:rPr lang="pl-PL" dirty="0"/>
              <a:t>, czyli z </a:t>
            </a:r>
            <a:r>
              <a:rPr lang="pl-PL" i="1" dirty="0"/>
              <a:t>wielości w jedność</a:t>
            </a:r>
            <a:r>
              <a:rPr lang="pl-PL" dirty="0"/>
              <a:t>, to słowa z poematu Wergiliusza, które zostały przyjęte w 1792 roku jako oficjalne motto Stanów Zjednoczonych. We wstępie do książki o tym samym tytule, Andrzej </a:t>
            </a:r>
            <a:r>
              <a:rPr lang="pl-PL" dirty="0" err="1"/>
              <a:t>Szajach</a:t>
            </a:r>
            <a:r>
              <a:rPr lang="pl-PL" dirty="0"/>
              <a:t> opisuje swoje osobiste wrażenia z pobytu w USA. </a:t>
            </a:r>
            <a:r>
              <a:rPr lang="pl-PL" i="1" dirty="0"/>
              <a:t>Spacer ulicą prowadzącą do bram uniwersytetu (…) pogłębia wrażenie bazaru; mnogość różnych ofert kulturowych i etnicznych jest szokująca. Również zamieszkanie w Union City okazało się nie lada przygodą. Kompleks mieszkań, w którym znalazłem lokum, było siedzibą wielu grup </a:t>
            </a:r>
            <a:r>
              <a:rPr lang="pl-PL" i="1" dirty="0" smtClean="0"/>
              <a:t>etnicznych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Termin </a:t>
            </a:r>
            <a:r>
              <a:rPr lang="pl-PL" b="1" dirty="0"/>
              <a:t>wielokulturowość, choć wyrósł na gruncie antropologii społeczno - kulturowej, dość często używany jest potocznie w znaczeniu, w którym mowa jest o kilku kulturach lub przedstawicielach wielu kultur. Trzeba pamiętać, iż ani sam termin </a:t>
            </a:r>
            <a:r>
              <a:rPr lang="pl-PL" b="1" i="1" dirty="0"/>
              <a:t>wielokulturowość</a:t>
            </a:r>
            <a:r>
              <a:rPr lang="pl-PL" b="1" dirty="0"/>
              <a:t>, ani doktryna multikulturalizmu nie są jednoznaczne. Wynika to </a:t>
            </a:r>
            <a:r>
              <a:rPr lang="pl-PL" b="1" dirty="0" smtClean="0"/>
              <a:t>z </a:t>
            </a:r>
            <a:r>
              <a:rPr lang="pl-PL" b="1" dirty="0"/>
              <a:t>interdyscyplinarności oraz odmiennego kontekstu, w którym opisywana wielokulturowość występuje.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243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310540"/>
              </p:ext>
            </p:extLst>
          </p:nvPr>
        </p:nvGraphicFramePr>
        <p:xfrm>
          <a:off x="1828801" y="689113"/>
          <a:ext cx="8574156" cy="538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705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u="sng" dirty="0"/>
              <a:t>DEKOLONIZACJA </a:t>
            </a:r>
            <a:r>
              <a:rPr lang="pl-PL" b="1" u="sng" dirty="0" smtClean="0"/>
              <a:t>KULTUROWA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Dlaczego ta trzecia faza ma miejsce właśnie dziś?</a:t>
            </a:r>
            <a:r>
              <a:rPr lang="pl-PL" dirty="0"/>
              <a:t> </a:t>
            </a:r>
          </a:p>
          <a:p>
            <a:pPr lvl="0"/>
            <a:r>
              <a:rPr lang="pl-PL" dirty="0"/>
              <a:t>Nadeszłaby prędzej czy później. </a:t>
            </a:r>
          </a:p>
          <a:p>
            <a:pPr lvl="0"/>
            <a:r>
              <a:rPr lang="pl-PL" dirty="0"/>
              <a:t>To, że przyszła właśnie teraz, wynika z ogromnego rozwoju demograficznego świata oraz towarzyszącej temu coraz większej mobilności społecznej. </a:t>
            </a:r>
          </a:p>
          <a:p>
            <a:pPr lvl="0"/>
            <a:r>
              <a:rPr lang="pl-PL" dirty="0"/>
              <a:t>Dzięki niezwykłemu postępowi technologicznemu komunikacja w świecie stała się łatwiejsza i dostępniejsza. </a:t>
            </a:r>
          </a:p>
          <a:p>
            <a:pPr lvl="0"/>
            <a:r>
              <a:rPr lang="pl-PL" dirty="0"/>
              <a:t>Miliony ludzi zaczęły przemieszczać się z kontynentu na kontynent. </a:t>
            </a:r>
          </a:p>
          <a:p>
            <a:pPr lvl="0"/>
            <a:r>
              <a:rPr lang="pl-PL" dirty="0"/>
              <a:t>Jedni uciekali przed wojnami, inni przed suszą, jeszcze inni przed biedą czy bezrobociem. </a:t>
            </a:r>
          </a:p>
          <a:p>
            <a:pPr lvl="0"/>
            <a:r>
              <a:rPr lang="pl-PL" dirty="0"/>
              <a:t>Te wędrówki spowodowały, że ludzie z rozmaitych końców świata spotykali się, zderzali z ludźmi wywodzącymi się z odmiennych cywilizacji i kultur. </a:t>
            </a:r>
          </a:p>
          <a:p>
            <a:pPr lvl="0"/>
            <a:r>
              <a:rPr lang="pl-PL" dirty="0"/>
              <a:t>Takie zderzenia wywoływały wstrząsy, a nierzadko konflikty.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0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FALE MIGRACJI: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b="1" dirty="0"/>
              <a:t>1960 – 1974 </a:t>
            </a:r>
            <a:endParaRPr lang="pl-PL" sz="2400" b="1" dirty="0" smtClean="0"/>
          </a:p>
          <a:p>
            <a:pPr marL="0" indent="0" algn="just">
              <a:buNone/>
            </a:pPr>
            <a:r>
              <a:rPr lang="pl-PL" sz="2400" b="1" dirty="0" smtClean="0"/>
              <a:t>miała </a:t>
            </a:r>
            <a:r>
              <a:rPr lang="pl-PL" sz="2400" b="1" dirty="0"/>
              <a:t>charakter stricte ekonomiczny i często była regulowana umowami międzypaństwowymi, </a:t>
            </a:r>
            <a:endParaRPr lang="pl-PL" sz="2400" dirty="0"/>
          </a:p>
          <a:p>
            <a:pPr algn="just"/>
            <a:r>
              <a:rPr lang="pl-PL" sz="2400" b="1" dirty="0"/>
              <a:t>1975 – 1989 </a:t>
            </a:r>
            <a:endParaRPr lang="pl-PL" sz="2400" b="1" dirty="0"/>
          </a:p>
          <a:p>
            <a:pPr marL="0" indent="0" algn="just">
              <a:buNone/>
            </a:pPr>
            <a:r>
              <a:rPr lang="pl-PL" sz="2400" b="1" dirty="0" smtClean="0"/>
              <a:t>miała </a:t>
            </a:r>
            <a:r>
              <a:rPr lang="pl-PL" sz="2400" b="1" dirty="0"/>
              <a:t>głównie (choć nie tylko) charakter łączenia rodzin</a:t>
            </a:r>
            <a:endParaRPr lang="pl-PL" sz="2400" dirty="0"/>
          </a:p>
          <a:p>
            <a:pPr algn="just"/>
            <a:r>
              <a:rPr lang="pl-PL" sz="2400" b="1" dirty="0" smtClean="0"/>
              <a:t>1990</a:t>
            </a:r>
          </a:p>
          <a:p>
            <a:pPr marL="0" indent="0" algn="just">
              <a:buNone/>
            </a:pPr>
            <a:r>
              <a:rPr lang="pl-PL" sz="2400" b="1" dirty="0" smtClean="0"/>
              <a:t>motywowana </a:t>
            </a:r>
            <a:r>
              <a:rPr lang="pl-PL" sz="2400" b="1" dirty="0"/>
              <a:t>była kwestiami humanitarnymi i objęła znacznie większą liczbę krajów europejskich niż tylko dawne mocarstwa kolonialne i Niemcy.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045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4450" y="256664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PROPAGANDA</a:t>
            </a:r>
            <a:br>
              <a:rPr lang="pl-PL" dirty="0" smtClean="0"/>
            </a:br>
            <a:r>
              <a:rPr lang="pl-PL" dirty="0" smtClean="0"/>
              <a:t>RADYKALIZCJA</a:t>
            </a:r>
            <a:br>
              <a:rPr lang="pl-PL" dirty="0" smtClean="0"/>
            </a:br>
            <a:r>
              <a:rPr lang="pl-PL" dirty="0" smtClean="0"/>
              <a:t>WYZWANIA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318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/>
              <a:t>po roku 2000</a:t>
            </a:r>
            <a:r>
              <a:rPr lang="pl-PL" b="1" i="1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2001 </a:t>
            </a:r>
            <a:r>
              <a:rPr lang="pl-PL" dirty="0"/>
              <a:t>	doszło do serii zamieszek ulicznych w tych miastach brytyjskich, które są zamieszkane przez  </a:t>
            </a:r>
            <a:r>
              <a:rPr lang="pl-PL" dirty="0" smtClean="0"/>
              <a:t>znaczący </a:t>
            </a:r>
            <a:r>
              <a:rPr lang="pl-PL" dirty="0"/>
              <a:t>odsetek emigrantów UK</a:t>
            </a:r>
          </a:p>
          <a:p>
            <a:pPr lvl="0"/>
            <a:r>
              <a:rPr lang="pl-PL" dirty="0"/>
              <a:t>2001 	opublikowano tzw. Raport </a:t>
            </a:r>
            <a:r>
              <a:rPr lang="pl-PL" dirty="0" err="1"/>
              <a:t>Ritchiego</a:t>
            </a:r>
            <a:r>
              <a:rPr lang="pl-PL" dirty="0"/>
              <a:t>, który odniósł się do „problemów rasowych” w Oldham, </a:t>
            </a:r>
            <a:r>
              <a:rPr lang="pl-PL" dirty="0" smtClean="0"/>
              <a:t>które doprowadziły </a:t>
            </a:r>
            <a:r>
              <a:rPr lang="pl-PL" dirty="0"/>
              <a:t>do napięć i zamieszek</a:t>
            </a:r>
          </a:p>
          <a:p>
            <a:pPr lvl="0"/>
            <a:r>
              <a:rPr lang="pl-PL" dirty="0"/>
              <a:t>2001 	ataki WTC i Pentagon, kwestia Szyitów i Sunnitów</a:t>
            </a:r>
          </a:p>
          <a:p>
            <a:pPr lvl="0"/>
            <a:r>
              <a:rPr lang="pl-PL" dirty="0"/>
              <a:t>2002 	książka </a:t>
            </a:r>
            <a:r>
              <a:rPr lang="pl-PL" dirty="0" err="1"/>
              <a:t>Farida</a:t>
            </a:r>
            <a:r>
              <a:rPr lang="pl-PL" dirty="0"/>
              <a:t> </a:t>
            </a:r>
            <a:r>
              <a:rPr lang="pl-PL" dirty="0" err="1"/>
              <a:t>AbdelKarima</a:t>
            </a:r>
            <a:r>
              <a:rPr lang="pl-PL" dirty="0"/>
              <a:t>	 </a:t>
            </a:r>
            <a:endParaRPr lang="pl-PL" dirty="0" smtClean="0"/>
          </a:p>
          <a:p>
            <a:pPr lvl="0"/>
            <a:r>
              <a:rPr lang="pl-PL" i="1" dirty="0" smtClean="0"/>
              <a:t>„</a:t>
            </a:r>
            <a:r>
              <a:rPr lang="pl-PL" i="1" dirty="0"/>
              <a:t>Niech Francja będzie przeklęta</a:t>
            </a:r>
            <a:r>
              <a:rPr lang="pl-PL" i="1" dirty="0" smtClean="0"/>
              <a:t>”</a:t>
            </a:r>
            <a:endParaRPr lang="pl-PL" dirty="0"/>
          </a:p>
          <a:p>
            <a:pPr marL="0" lvl="0" indent="0">
              <a:buNone/>
            </a:pPr>
            <a:r>
              <a:rPr lang="pl-PL" i="1" dirty="0"/>
              <a:t>„o słodka Francjo dziwisz się ze tak wiele twoich dzieci </a:t>
            </a:r>
            <a:r>
              <a:rPr lang="pl-PL" i="1" dirty="0" err="1"/>
              <a:t>pietnuje</a:t>
            </a:r>
            <a:r>
              <a:rPr lang="pl-PL" i="1" dirty="0"/>
              <a:t> ostracyzm </a:t>
            </a:r>
            <a:r>
              <a:rPr lang="pl-PL" i="1" dirty="0" err="1"/>
              <a:t>na`al</a:t>
            </a:r>
            <a:r>
              <a:rPr lang="pl-PL" i="1" dirty="0"/>
              <a:t>. </a:t>
            </a:r>
            <a:r>
              <a:rPr lang="pl-PL" i="1" dirty="0" err="1"/>
              <a:t>Bou</a:t>
            </a:r>
            <a:r>
              <a:rPr lang="pl-PL" i="1" dirty="0"/>
              <a:t> i w ten sposób przeklina swoich ojców?”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gniew społeczny</a:t>
            </a:r>
          </a:p>
          <a:p>
            <a:pPr marL="0" lvl="0" indent="0">
              <a:buNone/>
            </a:pPr>
            <a:r>
              <a:rPr lang="pl-PL" dirty="0"/>
              <a:t>powstawanie grup np. MMF Młodzi Muzułmanie we </a:t>
            </a:r>
            <a:r>
              <a:rPr lang="pl-PL" dirty="0" smtClean="0"/>
              <a:t>Francji</a:t>
            </a:r>
            <a:r>
              <a:rPr lang="pl-PL" i="1" dirty="0"/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70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8175" y="655320"/>
            <a:ext cx="10896600" cy="5364480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/>
              <a:t>2003 	interwencja w Iraku i w Afganistanie</a:t>
            </a:r>
          </a:p>
          <a:p>
            <a:pPr lvl="0"/>
            <a:r>
              <a:rPr lang="pl-PL" b="1" i="1" dirty="0"/>
              <a:t>2003 – </a:t>
            </a:r>
            <a:r>
              <a:rPr lang="pl-PL" b="1" i="1" dirty="0" smtClean="0"/>
              <a:t>początki </a:t>
            </a:r>
            <a:r>
              <a:rPr lang="pl-PL" b="1" i="1" dirty="0"/>
              <a:t>propagandy</a:t>
            </a:r>
            <a:endParaRPr lang="pl-PL" dirty="0"/>
          </a:p>
          <a:p>
            <a:pPr lvl="0"/>
            <a:r>
              <a:rPr lang="pl-PL" dirty="0"/>
              <a:t>2004 	zamachy w Madrycie</a:t>
            </a:r>
          </a:p>
          <a:p>
            <a:pPr lvl="0"/>
            <a:r>
              <a:rPr lang="pl-PL" dirty="0"/>
              <a:t>2004 	</a:t>
            </a:r>
            <a:r>
              <a:rPr lang="pl-PL" dirty="0" smtClean="0"/>
              <a:t>Holandia- - zabójstwo </a:t>
            </a:r>
            <a:r>
              <a:rPr lang="pl-PL" dirty="0"/>
              <a:t>kontrowersyjnego reżysera filmowego Theo Van Gogha. Zostało ono </a:t>
            </a:r>
          </a:p>
          <a:p>
            <a:r>
              <a:rPr lang="pl-PL" dirty="0"/>
              <a:t>dokonane na ulicy w Amsterdamie </a:t>
            </a:r>
          </a:p>
          <a:p>
            <a:pPr lvl="0"/>
            <a:r>
              <a:rPr lang="pl-PL" dirty="0"/>
              <a:t>2005 	zamieszki we Francji – odpalane samochody</a:t>
            </a:r>
          </a:p>
          <a:p>
            <a:pPr lvl="0"/>
            <a:r>
              <a:rPr lang="pl-PL" i="1" dirty="0"/>
              <a:t>fala publicznych dyskusji na temat integracji imigrantów we Francji </a:t>
            </a:r>
            <a:endParaRPr lang="pl-PL" dirty="0"/>
          </a:p>
          <a:p>
            <a:pPr lvl="0"/>
            <a:r>
              <a:rPr lang="pl-PL" i="1" dirty="0"/>
              <a:t>dalsze próby namysłu nad przyczynami tych wydarzeń. </a:t>
            </a:r>
            <a:endParaRPr lang="pl-PL" dirty="0"/>
          </a:p>
          <a:p>
            <a:pPr lvl="0"/>
            <a:r>
              <a:rPr lang="pl-PL" i="1" dirty="0"/>
              <a:t>publicznie powszechnie wykluczano tzw. czynnik religijny, choć przygniatająca większość osób biorących udział w zamieszkach to muzułmanie. </a:t>
            </a:r>
            <a:endParaRPr lang="pl-PL" dirty="0"/>
          </a:p>
          <a:p>
            <a:pPr lvl="0"/>
            <a:r>
              <a:rPr lang="pl-PL" i="1" dirty="0"/>
              <a:t>w oficjalnych komentarzach jak ognia unikano jednak odniesień do religii, mimo iż na filmach z miejsc zamieszek widoczna była młodzież podpalająca samochody i krzycząca Allahu </a:t>
            </a:r>
            <a:r>
              <a:rPr lang="pl-PL" i="1" dirty="0" err="1"/>
              <a:t>Akbar</a:t>
            </a:r>
            <a:r>
              <a:rPr lang="pl-PL" i="1" dirty="0"/>
              <a:t>. </a:t>
            </a:r>
            <a:endParaRPr lang="pl-PL" dirty="0"/>
          </a:p>
          <a:p>
            <a:pPr lvl="0"/>
            <a:r>
              <a:rPr lang="pl-PL" i="1" dirty="0"/>
              <a:t>starano się raczej wskazywać na czynniki natury społecznej, czyli biedę, wykluczenie, a nawet ukryty rasizm społeczeństwa francuskiego oraz niewłaściwe postępowanie instytucji państwowych takich jak policja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5265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9</TotalTime>
  <Words>283</Words>
  <Application>Microsoft Office PowerPoint</Application>
  <PresentationFormat>Panoramiczny</PresentationFormat>
  <Paragraphs>51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Century Gothic</vt:lpstr>
      <vt:lpstr>Times New Roman</vt:lpstr>
      <vt:lpstr>Mydło</vt:lpstr>
      <vt:lpstr>Prezentacja programu PowerPoint</vt:lpstr>
      <vt:lpstr>KOMUNIKACJA MIĘDZYKULTUROWA</vt:lpstr>
      <vt:lpstr>Prezentacja programu PowerPoint</vt:lpstr>
      <vt:lpstr>DEKOLONIZACJA KULTUROWA</vt:lpstr>
      <vt:lpstr>FALE MIGRACJI: </vt:lpstr>
      <vt:lpstr>PROPAGANDA RADYKALIZCJA WYZWANIA </vt:lpstr>
      <vt:lpstr>po roku 2000…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lenovo</cp:lastModifiedBy>
  <cp:revision>1</cp:revision>
  <dcterms:created xsi:type="dcterms:W3CDTF">2017-11-23T16:20:08Z</dcterms:created>
  <dcterms:modified xsi:type="dcterms:W3CDTF">2017-11-23T16:29:15Z</dcterms:modified>
</cp:coreProperties>
</file>