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5F333-1688-4CE8-883E-87C824ECF8F6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F890F-84AB-4CA9-92D0-75307C7BD9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67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F890F-84AB-4CA9-92D0-75307C7BD9B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69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2018-12-04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3768" y="5445224"/>
            <a:ext cx="6400800" cy="1752600"/>
          </a:xfrm>
        </p:spPr>
        <p:txBody>
          <a:bodyPr/>
          <a:lstStyle/>
          <a:p>
            <a:r>
              <a:rPr lang="de-DE" dirty="0" smtClean="0"/>
              <a:t>Katarzyna </a:t>
            </a:r>
            <a:r>
              <a:rPr lang="pl-PL" dirty="0" smtClean="0"/>
              <a:t>Tarasiuk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8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Konspekt</a:t>
            </a:r>
            <a:endParaRPr lang="de-DE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Rozdział </a:t>
            </a:r>
            <a:r>
              <a:rPr lang="pl-PL" dirty="0" smtClean="0"/>
              <a:t>4</a:t>
            </a:r>
          </a:p>
          <a:p>
            <a:pPr marL="0" indent="0">
              <a:buNone/>
            </a:pPr>
            <a:r>
              <a:rPr lang="pl-PL" dirty="0" smtClean="0"/>
              <a:t>Polityka integracyjna Niemiec:</a:t>
            </a:r>
          </a:p>
          <a:p>
            <a:pPr>
              <a:buFontTx/>
              <a:buChar char="-"/>
            </a:pPr>
            <a:r>
              <a:rPr lang="pl-PL" dirty="0" smtClean="0"/>
              <a:t>Najważniejsze założenia </a:t>
            </a:r>
          </a:p>
          <a:p>
            <a:pPr>
              <a:buFontTx/>
              <a:buChar char="-"/>
            </a:pPr>
            <a:r>
              <a:rPr lang="pl-PL" dirty="0" err="1"/>
              <a:t>Integrationsesetzt</a:t>
            </a:r>
            <a:r>
              <a:rPr lang="pl-PL" dirty="0"/>
              <a:t> z 2016 roku jako odpowiedź na kryzys </a:t>
            </a:r>
          </a:p>
          <a:p>
            <a:pPr>
              <a:buFontTx/>
              <a:buChar char="-"/>
            </a:pPr>
            <a:r>
              <a:rPr lang="pl-PL" dirty="0" smtClean="0"/>
              <a:t>Skutki i skuteczność polityki integracyjnej</a:t>
            </a:r>
            <a:endParaRPr lang="pl-PL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79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Konspekt</a:t>
            </a:r>
            <a:endParaRPr lang="de-DE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Rozdział 5 </a:t>
            </a:r>
          </a:p>
          <a:p>
            <a:pPr marL="0" indent="0">
              <a:buNone/>
            </a:pPr>
            <a:r>
              <a:rPr lang="pl-PL" dirty="0" smtClean="0"/>
              <a:t>Wielowymiarowe skutki współczesnej imigracji i ich wpływ na sytuację polityczną, społeczną i gospodarczą Niemiec.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196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TEMAT: </a:t>
            </a:r>
            <a:r>
              <a:rPr lang="pl-PL" dirty="0" smtClean="0"/>
              <a:t>Polityka imigracyjna Niemiec </a:t>
            </a:r>
            <a:r>
              <a:rPr lang="pl-PL" i="1" dirty="0" smtClean="0"/>
              <a:t>wobec uchodźców</a:t>
            </a:r>
            <a:r>
              <a:rPr lang="pl-PL" dirty="0" smtClean="0"/>
              <a:t> – po roku 2010? 2014? – ze szczególnym uwzględnieniem kryzysu migracyjnego </a:t>
            </a:r>
          </a:p>
          <a:p>
            <a:r>
              <a:rPr lang="pl-PL" dirty="0"/>
              <a:t> </a:t>
            </a:r>
            <a:r>
              <a:rPr lang="pl-PL" dirty="0" smtClean="0"/>
              <a:t>	+ skutki społeczne, polityczne, społeczne </a:t>
            </a:r>
          </a:p>
          <a:p>
            <a:endParaRPr lang="pl-PL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872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CEL: </a:t>
            </a:r>
            <a:r>
              <a:rPr lang="pl-PL" dirty="0" smtClean="0"/>
              <a:t>zbadanie, opis i ocena zjawiska imigracji uchodźczej do Niemiec po roku 2010? oraz jej wpływu na gospodarkę i społeczeństwo</a:t>
            </a:r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5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badawcze:</a:t>
            </a:r>
            <a:endParaRPr lang="de-DE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analiza </a:t>
            </a:r>
            <a:r>
              <a:rPr lang="pl-PL" dirty="0"/>
              <a:t>danych statystycznych </a:t>
            </a:r>
            <a:r>
              <a:rPr lang="pl-PL" dirty="0" smtClean="0"/>
              <a:t>opublikowanych </a:t>
            </a:r>
            <a:r>
              <a:rPr lang="pl-PL" dirty="0"/>
              <a:t>przez: </a:t>
            </a:r>
            <a:r>
              <a:rPr lang="pl-PL" dirty="0" smtClean="0"/>
              <a:t>niemiecki </a:t>
            </a:r>
            <a:r>
              <a:rPr lang="pl-PL" dirty="0"/>
              <a:t>Urząd  </a:t>
            </a:r>
            <a:r>
              <a:rPr lang="pl-PL" dirty="0" smtClean="0"/>
              <a:t>Statystyczny, UE, Eurostat, </a:t>
            </a:r>
          </a:p>
          <a:p>
            <a:r>
              <a:rPr lang="pl-PL" dirty="0" smtClean="0"/>
              <a:t>analiza </a:t>
            </a:r>
            <a:r>
              <a:rPr lang="pl-PL" dirty="0"/>
              <a:t>dokumentów </a:t>
            </a:r>
            <a:r>
              <a:rPr lang="pl-PL" dirty="0" smtClean="0"/>
              <a:t>oficjalnych</a:t>
            </a:r>
          </a:p>
          <a:p>
            <a:r>
              <a:rPr lang="pl-PL" dirty="0" smtClean="0"/>
              <a:t>analiza </a:t>
            </a:r>
            <a:r>
              <a:rPr lang="pl-PL" dirty="0"/>
              <a:t>treści </a:t>
            </a:r>
            <a:r>
              <a:rPr lang="pl-PL" dirty="0" smtClean="0"/>
              <a:t>(badań wtórnych)</a:t>
            </a:r>
          </a:p>
          <a:p>
            <a:r>
              <a:rPr lang="pl-PL" dirty="0" smtClean="0"/>
              <a:t>Studium przypadku państwa Republiki federalnej Niemiec z jego polityką imigracyjną wobec uchodźców z uwzględnieniem uwarunkowań krajowych i międzynarodowych </a:t>
            </a:r>
            <a:endParaRPr lang="de-DE" dirty="0"/>
          </a:p>
          <a:p>
            <a:r>
              <a:rPr lang="pl-PL" dirty="0"/>
              <a:t>Wywiad </a:t>
            </a:r>
            <a:r>
              <a:rPr lang="pl-PL" dirty="0" smtClean="0"/>
              <a:t>­­indywidualny, pogłębiony, ok. 10-15 osób (ewentualnie grupa fokusowa – zogniskowany wywiad grupowy) ???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7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TEZA </a:t>
            </a:r>
            <a:endParaRPr lang="de-DE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Niemcy </a:t>
            </a:r>
            <a:r>
              <a:rPr lang="pl-PL" dirty="0"/>
              <a:t>są krajem </a:t>
            </a:r>
            <a:r>
              <a:rPr lang="pl-PL" dirty="0" smtClean="0"/>
              <a:t>otwartym na imigrantów (uchodźców). </a:t>
            </a:r>
          </a:p>
          <a:p>
            <a:r>
              <a:rPr lang="pl-PL" dirty="0" smtClean="0"/>
              <a:t>Skutki niemieckiej polityki imigracyjnej wobec uchodźców można traktować jako sukces.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486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Pytania badawcze </a:t>
            </a:r>
            <a:endParaRPr lang="de-DE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1. Jakie są uwarunkowania historyczne imigracji do Niemiec?</a:t>
            </a:r>
          </a:p>
          <a:p>
            <a:pPr marL="0" indent="0">
              <a:buNone/>
            </a:pPr>
            <a:r>
              <a:rPr lang="pl-PL" sz="2400" dirty="0" smtClean="0"/>
              <a:t>2. Jaka jest sytuacja imigracyjna Niemiec (ujęcie strumieniowe i zasobowe)?</a:t>
            </a:r>
          </a:p>
          <a:p>
            <a:pPr marL="0" indent="0">
              <a:buNone/>
            </a:pPr>
            <a:r>
              <a:rPr lang="pl-PL" sz="2400" dirty="0" smtClean="0"/>
              <a:t>3. Jakie są normy prawno-instytucjonalne w niemieckiej polityce imigracyjnej?</a:t>
            </a:r>
          </a:p>
          <a:p>
            <a:pPr marL="0" indent="0">
              <a:buNone/>
            </a:pPr>
            <a:r>
              <a:rPr lang="pl-PL" sz="2400" dirty="0" smtClean="0"/>
              <a:t>4. Charakterystyka społeczno-demograficzna i ekonomiczna uchodźców w latach 2010-2018.   </a:t>
            </a:r>
          </a:p>
          <a:p>
            <a:pPr marL="0" indent="0">
              <a:buNone/>
            </a:pPr>
            <a:r>
              <a:rPr lang="pl-PL" sz="2400" dirty="0" smtClean="0"/>
              <a:t>5. Czy polityka imigracyjna prowadzona przez  Republikę Federalną Niemiec w latach 2010-2018 jest skuteczna?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785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Konspekt </a:t>
            </a:r>
            <a:endParaRPr lang="de-DE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Rozdział 1 </a:t>
            </a:r>
          </a:p>
          <a:p>
            <a:pPr marL="0" indent="0">
              <a:buNone/>
            </a:pPr>
            <a:r>
              <a:rPr lang="pl-PL" dirty="0" smtClean="0"/>
              <a:t>Analiza podstawowych zagadnień teoretycznych</a:t>
            </a:r>
          </a:p>
          <a:p>
            <a:pPr marL="0" indent="0">
              <a:buNone/>
            </a:pPr>
            <a:r>
              <a:rPr lang="pl-PL" dirty="0" smtClean="0"/>
              <a:t> – migracja, imigracja, emigracja </a:t>
            </a:r>
          </a:p>
          <a:p>
            <a:pPr marL="0" indent="0">
              <a:buNone/>
            </a:pPr>
            <a:r>
              <a:rPr lang="pl-PL" dirty="0"/>
              <a:t>– imigranci wg statusu prawnego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– przyczyny migracji uchodźczej </a:t>
            </a:r>
          </a:p>
          <a:p>
            <a:pPr marL="0" indent="0">
              <a:buNone/>
            </a:pPr>
            <a:r>
              <a:rPr lang="pl-PL" dirty="0" smtClean="0"/>
              <a:t>–  polityka migracyjna i integracyjna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443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Konspekt</a:t>
            </a:r>
            <a:endParaRPr lang="de-DE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Rozdział </a:t>
            </a:r>
            <a:r>
              <a:rPr lang="pl-PL" dirty="0" smtClean="0"/>
              <a:t>2</a:t>
            </a:r>
          </a:p>
          <a:p>
            <a:pPr marL="0" indent="0">
              <a:buNone/>
            </a:pPr>
            <a:r>
              <a:rPr lang="pl-PL" dirty="0" smtClean="0"/>
              <a:t>Sytuacja migracyjna Niemiec: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kontekst historyczny i współczesny z uwzględnieniem podziału: 2010-kryzys  i kryzys - obecnie</a:t>
            </a:r>
          </a:p>
          <a:p>
            <a:pPr>
              <a:buFontTx/>
              <a:buChar char="-"/>
            </a:pPr>
            <a:r>
              <a:rPr lang="pl-PL" dirty="0"/>
              <a:t>s</a:t>
            </a:r>
            <a:r>
              <a:rPr lang="pl-PL" dirty="0" smtClean="0"/>
              <a:t>tatus </a:t>
            </a:r>
            <a:r>
              <a:rPr lang="pl-PL" dirty="0"/>
              <a:t>prawny ludności napływowej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społeczno- demograficzna i ekonomiczna sytuacja uchodźców w Niemczech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473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Konspekt</a:t>
            </a:r>
            <a:endParaRPr lang="de-DE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Rozdział </a:t>
            </a:r>
            <a:r>
              <a:rPr lang="pl-PL" dirty="0" smtClean="0"/>
              <a:t>3</a:t>
            </a:r>
          </a:p>
          <a:p>
            <a:pPr marL="0" indent="0">
              <a:buNone/>
            </a:pPr>
            <a:r>
              <a:rPr lang="pl-PL" dirty="0" smtClean="0"/>
              <a:t>Polityka migracyjna Niemiec wobec uchodźców:</a:t>
            </a:r>
          </a:p>
          <a:p>
            <a:pPr>
              <a:buFontTx/>
              <a:buChar char="-"/>
            </a:pPr>
            <a:r>
              <a:rPr lang="pl-PL" dirty="0" smtClean="0"/>
              <a:t>Najważniejsze założenia </a:t>
            </a:r>
          </a:p>
          <a:p>
            <a:pPr>
              <a:buFontTx/>
              <a:buChar char="-"/>
            </a:pPr>
            <a:r>
              <a:rPr lang="de-DE" dirty="0"/>
              <a:t>Willkommens- und </a:t>
            </a:r>
            <a:r>
              <a:rPr lang="de-DE" dirty="0" smtClean="0"/>
              <a:t>Anerkennungskultur</a:t>
            </a:r>
            <a:r>
              <a:rPr lang="pl-PL" dirty="0" smtClean="0"/>
              <a:t> – odpowiedź na kryzys migracyjny </a:t>
            </a:r>
          </a:p>
          <a:p>
            <a:pPr>
              <a:buFontTx/>
              <a:buChar char="-"/>
            </a:pPr>
            <a:endParaRPr lang="pl-PL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4257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Pokaz na ekranie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Prezentacja programu PowerPoint</vt:lpstr>
      <vt:lpstr>Prezentacja programu PowerPoint</vt:lpstr>
      <vt:lpstr>Prezentacja programu PowerPoint</vt:lpstr>
      <vt:lpstr>Metody badawcze:</vt:lpstr>
      <vt:lpstr>TEZA </vt:lpstr>
      <vt:lpstr>Pytania badawcze </vt:lpstr>
      <vt:lpstr>Konspekt </vt:lpstr>
      <vt:lpstr>Konspekt</vt:lpstr>
      <vt:lpstr>Konspekt</vt:lpstr>
      <vt:lpstr>Konspekt</vt:lpstr>
      <vt:lpstr>Konspekt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Mirkens</dc:creator>
  <cp:lastModifiedBy>Mirkens</cp:lastModifiedBy>
  <cp:revision>43</cp:revision>
  <dcterms:created xsi:type="dcterms:W3CDTF">2018-12-04T10:51:06Z</dcterms:created>
  <dcterms:modified xsi:type="dcterms:W3CDTF">2018-12-04T15:52:18Z</dcterms:modified>
</cp:coreProperties>
</file>