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91" r:id="rId22"/>
    <p:sldId id="292" r:id="rId23"/>
    <p:sldId id="293" r:id="rId24"/>
    <p:sldId id="294" r:id="rId25"/>
    <p:sldId id="295" r:id="rId26"/>
    <p:sldId id="296" r:id="rId27"/>
    <p:sldId id="297" r:id="rId28"/>
    <p:sldId id="298" r:id="rId29"/>
    <p:sldId id="299" r:id="rId30"/>
    <p:sldId id="300" r:id="rId31"/>
    <p:sldId id="301" r:id="rId32"/>
    <p:sldId id="302" r:id="rId33"/>
    <p:sldId id="303" r:id="rId34"/>
    <p:sldId id="304" r:id="rId35"/>
    <p:sldId id="305" r:id="rId36"/>
    <p:sldId id="306" r:id="rId37"/>
    <p:sldId id="307" r:id="rId38"/>
    <p:sldId id="308" r:id="rId39"/>
    <p:sldId id="309" r:id="rId40"/>
    <p:sldId id="310" r:id="rId41"/>
    <p:sldId id="311" r:id="rId42"/>
    <p:sldId id="276" r:id="rId43"/>
    <p:sldId id="283" r:id="rId44"/>
    <p:sldId id="286" r:id="rId45"/>
    <p:sldId id="284" r:id="rId46"/>
    <p:sldId id="287" r:id="rId47"/>
    <p:sldId id="285" r:id="rId48"/>
    <p:sldId id="288" r:id="rId49"/>
    <p:sldId id="289" r:id="rId50"/>
    <p:sldId id="278" r:id="rId51"/>
    <p:sldId id="279" r:id="rId52"/>
    <p:sldId id="280" r:id="rId53"/>
    <p:sldId id="281" r:id="rId54"/>
    <p:sldId id="282" r:id="rId55"/>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1pPr>
    <a:lvl2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2pPr>
    <a:lvl3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3pPr>
    <a:lvl4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4pPr>
    <a:lvl5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5pPr>
    <a:lvl6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6pPr>
    <a:lvl7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7pPr>
    <a:lvl8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8pPr>
    <a:lvl9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FFF"/>
          </a:solidFill>
        </a:fill>
      </a:tcStyle>
    </a:wholeTbl>
    <a:band2H>
      <a:tcTxStyle/>
      <a:tcStyle>
        <a:tcBdr/>
        <a:fill>
          <a:solidFill>
            <a:srgbClr val="E6F0FF"/>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1F0CC"/>
          </a:solidFill>
        </a:fill>
      </a:tcStyle>
    </a:wholeTbl>
    <a:band2H>
      <a:tcTxStyle/>
      <a:tcStyle>
        <a:tcBdr/>
        <a:fill>
          <a:solidFill>
            <a:srgbClr val="EAF8E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9D1E1"/>
          </a:solidFill>
        </a:fill>
      </a:tcStyle>
    </a:wholeTbl>
    <a:band2H>
      <a:tcTxStyle/>
      <a:tcStyle>
        <a:tcBdr/>
        <a:fill>
          <a:solidFill>
            <a:srgbClr val="FCE9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960"/>
    <p:restoredTop sz="94660"/>
  </p:normalViewPr>
  <p:slideViewPr>
    <p:cSldViewPr snapToGrid="0" snapToObjects="1">
      <p:cViewPr varScale="1">
        <p:scale>
          <a:sx n="50" d="100"/>
          <a:sy n="50" d="100"/>
        </p:scale>
        <p:origin x="1536"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roundedCorners val="0"/>
  <c:style val="18"/>
  <c:chart>
    <c:autoTitleDeleted val="1"/>
    <c:plotArea>
      <c:layout>
        <c:manualLayout>
          <c:layoutTarget val="inner"/>
          <c:xMode val="edge"/>
          <c:yMode val="edge"/>
          <c:x val="0.104975"/>
          <c:y val="4.2248099999999997E-2"/>
          <c:w val="0.87339100000000003"/>
          <c:h val="0.88043099999999996"/>
        </c:manualLayout>
      </c:layout>
      <c:lineChart>
        <c:grouping val="standard"/>
        <c:varyColors val="0"/>
        <c:ser>
          <c:idx val="0"/>
          <c:order val="0"/>
          <c:tx>
            <c:strRef>
              <c:f>Sheet1!$A$2</c:f>
              <c:strCache>
                <c:ptCount val="1"/>
                <c:pt idx="0">
                  <c:v>migrants</c:v>
                </c:pt>
              </c:strCache>
            </c:strRef>
          </c:tx>
          <c:spPr>
            <a:ln w="47625" cap="flat">
              <a:solidFill>
                <a:srgbClr val="0076BA"/>
              </a:solidFill>
              <a:prstDash val="solid"/>
              <a:round/>
            </a:ln>
            <a:effectLst/>
          </c:spPr>
          <c:marker>
            <c:symbol val="circle"/>
            <c:size val="6"/>
            <c:spPr>
              <a:solidFill>
                <a:srgbClr val="0076BA"/>
              </a:solidFill>
              <a:ln w="9525" cap="flat">
                <a:solidFill>
                  <a:srgbClr val="0076BA"/>
                </a:solidFill>
                <a:prstDash val="solid"/>
                <a:round/>
              </a:ln>
              <a:effectLst/>
            </c:spPr>
          </c:marker>
          <c:cat>
            <c:strRef>
              <c:f>Sheet1!$B$1:$Q$1</c:f>
              <c:strCache>
                <c:ptCount val="16"/>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strCache>
            </c:strRef>
          </c:cat>
          <c:val>
            <c:numRef>
              <c:f>Sheet1!$B$2:$Q$2</c:f>
              <c:numCache>
                <c:formatCode>General</c:formatCode>
                <c:ptCount val="16"/>
                <c:pt idx="0">
                  <c:v>1341200</c:v>
                </c:pt>
                <c:pt idx="1">
                  <c:v>1464660</c:v>
                </c:pt>
                <c:pt idx="2">
                  <c:v>1854750</c:v>
                </c:pt>
                <c:pt idx="3">
                  <c:v>2210480</c:v>
                </c:pt>
                <c:pt idx="4">
                  <c:v>2419480</c:v>
                </c:pt>
                <c:pt idx="5">
                  <c:v>2592950</c:v>
                </c:pt>
                <c:pt idx="6">
                  <c:v>3023320</c:v>
                </c:pt>
                <c:pt idx="7">
                  <c:v>3402435</c:v>
                </c:pt>
                <c:pt idx="8">
                  <c:v>3648130</c:v>
                </c:pt>
                <c:pt idx="9">
                  <c:v>3879220</c:v>
                </c:pt>
                <c:pt idx="10">
                  <c:v>4052080</c:v>
                </c:pt>
                <c:pt idx="11">
                  <c:v>4387721</c:v>
                </c:pt>
                <c:pt idx="12">
                  <c:v>4922085</c:v>
                </c:pt>
                <c:pt idx="13">
                  <c:v>5014430</c:v>
                </c:pt>
                <c:pt idx="14">
                  <c:v>5036150</c:v>
                </c:pt>
                <c:pt idx="15">
                  <c:v>5047039</c:v>
                </c:pt>
              </c:numCache>
            </c:numRef>
          </c:val>
          <c:smooth val="0"/>
        </c:ser>
        <c:dLbls>
          <c:showLegendKey val="0"/>
          <c:showVal val="0"/>
          <c:showCatName val="0"/>
          <c:showSerName val="0"/>
          <c:showPercent val="0"/>
          <c:showBubbleSize val="0"/>
        </c:dLbls>
        <c:marker val="1"/>
        <c:smooth val="0"/>
        <c:axId val="-225758960"/>
        <c:axId val="-225754608"/>
      </c:lineChart>
      <c:catAx>
        <c:axId val="-225758960"/>
        <c:scaling>
          <c:orientation val="minMax"/>
        </c:scaling>
        <c:delete val="0"/>
        <c:axPos val="b"/>
        <c:numFmt formatCode="General" sourceLinked="0"/>
        <c:majorTickMark val="out"/>
        <c:minorTickMark val="none"/>
        <c:tickLblPos val="low"/>
        <c:spPr>
          <a:ln w="12700" cap="flat">
            <a:solidFill>
              <a:srgbClr val="888888"/>
            </a:solidFill>
            <a:prstDash val="solid"/>
            <a:round/>
          </a:ln>
        </c:spPr>
        <c:txPr>
          <a:bodyPr rot="0"/>
          <a:lstStyle/>
          <a:p>
            <a:pPr>
              <a:defRPr sz="1800" b="0" i="0" u="none" strike="noStrike">
                <a:solidFill>
                  <a:srgbClr val="000000"/>
                </a:solidFill>
                <a:latin typeface="Helvetica Neue"/>
              </a:defRPr>
            </a:pPr>
            <a:endParaRPr lang="en-US"/>
          </a:p>
        </c:txPr>
        <c:crossAx val="-225754608"/>
        <c:crosses val="autoZero"/>
        <c:auto val="1"/>
        <c:lblAlgn val="ctr"/>
        <c:lblOffset val="100"/>
        <c:noMultiLvlLbl val="1"/>
      </c:catAx>
      <c:valAx>
        <c:axId val="-225754608"/>
        <c:scaling>
          <c:orientation val="minMax"/>
        </c:scaling>
        <c:delete val="0"/>
        <c:axPos val="l"/>
        <c:majorGridlines>
          <c:spPr>
            <a:ln w="12700" cap="flat">
              <a:solidFill>
                <a:srgbClr val="888888"/>
              </a:solidFill>
              <a:prstDash val="solid"/>
              <a:round/>
            </a:ln>
          </c:spPr>
        </c:majorGridlines>
        <c:numFmt formatCode="#,##0" sourceLinked="0"/>
        <c:majorTickMark val="out"/>
        <c:minorTickMark val="none"/>
        <c:tickLblPos val="nextTo"/>
        <c:spPr>
          <a:ln w="12700" cap="flat">
            <a:solidFill>
              <a:srgbClr val="888888"/>
            </a:solidFill>
            <a:prstDash val="solid"/>
            <a:round/>
          </a:ln>
        </c:spPr>
        <c:txPr>
          <a:bodyPr rot="0"/>
          <a:lstStyle/>
          <a:p>
            <a:pPr>
              <a:defRPr sz="1800" b="0" i="0" u="none" strike="noStrike">
                <a:solidFill>
                  <a:srgbClr val="000000"/>
                </a:solidFill>
                <a:latin typeface="Helvetica Neue"/>
              </a:defRPr>
            </a:pPr>
            <a:endParaRPr lang="en-US"/>
          </a:p>
        </c:txPr>
        <c:crossAx val="-225758960"/>
        <c:crosses val="autoZero"/>
        <c:crossBetween val="midCat"/>
        <c:majorUnit val="1500000"/>
        <c:minorUnit val="750000"/>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roundedCorners val="0"/>
  <c:style val="18"/>
  <c:chart>
    <c:autoTitleDeleted val="1"/>
    <c:plotArea>
      <c:layout>
        <c:manualLayout>
          <c:layoutTarget val="inner"/>
          <c:xMode val="edge"/>
          <c:yMode val="edge"/>
          <c:x val="7.9335600000000006E-2"/>
          <c:y val="4.2601300000000002E-2"/>
          <c:w val="0.89882499999999999"/>
          <c:h val="0.87953599999999998"/>
        </c:manualLayout>
      </c:layout>
      <c:lineChart>
        <c:grouping val="standard"/>
        <c:varyColors val="0"/>
        <c:ser>
          <c:idx val="0"/>
          <c:order val="0"/>
          <c:tx>
            <c:strRef>
              <c:f>Sheet1!$A$2</c:f>
              <c:strCache>
                <c:ptCount val="1"/>
                <c:pt idx="0">
                  <c:v>total</c:v>
                </c:pt>
              </c:strCache>
            </c:strRef>
          </c:tx>
          <c:spPr>
            <a:ln w="47625" cap="flat">
              <a:solidFill>
                <a:srgbClr val="0076BA"/>
              </a:solidFill>
              <a:prstDash val="solid"/>
              <a:round/>
            </a:ln>
            <a:effectLst/>
          </c:spPr>
          <c:marker>
            <c:symbol val="circle"/>
            <c:size val="6"/>
            <c:spPr>
              <a:solidFill>
                <a:srgbClr val="0076BA"/>
              </a:solidFill>
              <a:ln w="9525" cap="flat">
                <a:solidFill>
                  <a:srgbClr val="0076BA"/>
                </a:solidFill>
                <a:prstDash val="solid"/>
                <a:round/>
              </a:ln>
              <a:effectLst/>
            </c:spPr>
          </c:marker>
          <c:cat>
            <c:strRef>
              <c:f>Sheet1!$B$1:$K$1</c:f>
              <c:strCache>
                <c:ptCount val="10"/>
                <c:pt idx="0">
                  <c:v>2007</c:v>
                </c:pt>
                <c:pt idx="1">
                  <c:v>2008</c:v>
                </c:pt>
                <c:pt idx="2">
                  <c:v>2009</c:v>
                </c:pt>
                <c:pt idx="3">
                  <c:v>2010</c:v>
                </c:pt>
                <c:pt idx="4">
                  <c:v>2011</c:v>
                </c:pt>
                <c:pt idx="5">
                  <c:v>2012</c:v>
                </c:pt>
                <c:pt idx="6">
                  <c:v>2013</c:v>
                </c:pt>
                <c:pt idx="7">
                  <c:v>2014</c:v>
                </c:pt>
                <c:pt idx="8">
                  <c:v>2015</c:v>
                </c:pt>
                <c:pt idx="9">
                  <c:v>2016</c:v>
                </c:pt>
              </c:strCache>
            </c:strRef>
          </c:cat>
          <c:val>
            <c:numRef>
              <c:f>Sheet1!$B$2:$K$2</c:f>
              <c:numCache>
                <c:formatCode>General</c:formatCode>
                <c:ptCount val="10"/>
                <c:pt idx="0">
                  <c:v>9971</c:v>
                </c:pt>
                <c:pt idx="1">
                  <c:v>18345</c:v>
                </c:pt>
                <c:pt idx="2">
                  <c:v>7300</c:v>
                </c:pt>
                <c:pt idx="3">
                  <c:v>10336</c:v>
                </c:pt>
                <c:pt idx="4">
                  <c:v>42672</c:v>
                </c:pt>
                <c:pt idx="5">
                  <c:v>22916</c:v>
                </c:pt>
                <c:pt idx="6">
                  <c:v>19146</c:v>
                </c:pt>
                <c:pt idx="7">
                  <c:v>47873</c:v>
                </c:pt>
                <c:pt idx="8">
                  <c:v>67271</c:v>
                </c:pt>
                <c:pt idx="9">
                  <c:v>77927</c:v>
                </c:pt>
              </c:numCache>
            </c:numRef>
          </c:val>
          <c:smooth val="0"/>
        </c:ser>
        <c:dLbls>
          <c:showLegendKey val="0"/>
          <c:showVal val="0"/>
          <c:showCatName val="0"/>
          <c:showSerName val="0"/>
          <c:showPercent val="0"/>
          <c:showBubbleSize val="0"/>
        </c:dLbls>
        <c:marker val="1"/>
        <c:smooth val="0"/>
        <c:axId val="-225747536"/>
        <c:axId val="-225758416"/>
      </c:lineChart>
      <c:catAx>
        <c:axId val="-225747536"/>
        <c:scaling>
          <c:orientation val="minMax"/>
        </c:scaling>
        <c:delete val="0"/>
        <c:axPos val="b"/>
        <c:numFmt formatCode="General" sourceLinked="0"/>
        <c:majorTickMark val="out"/>
        <c:minorTickMark val="none"/>
        <c:tickLblPos val="low"/>
        <c:spPr>
          <a:ln w="12700" cap="flat">
            <a:solidFill>
              <a:srgbClr val="888888"/>
            </a:solidFill>
            <a:prstDash val="solid"/>
            <a:round/>
          </a:ln>
        </c:spPr>
        <c:txPr>
          <a:bodyPr rot="0"/>
          <a:lstStyle/>
          <a:p>
            <a:pPr>
              <a:defRPr sz="1800" b="0" i="0" u="none" strike="noStrike">
                <a:solidFill>
                  <a:srgbClr val="000000"/>
                </a:solidFill>
                <a:latin typeface="Helvetica Neue"/>
              </a:defRPr>
            </a:pPr>
            <a:endParaRPr lang="en-US"/>
          </a:p>
        </c:txPr>
        <c:crossAx val="-225758416"/>
        <c:crosses val="autoZero"/>
        <c:auto val="1"/>
        <c:lblAlgn val="ctr"/>
        <c:lblOffset val="100"/>
        <c:noMultiLvlLbl val="1"/>
      </c:catAx>
      <c:valAx>
        <c:axId val="-225758416"/>
        <c:scaling>
          <c:orientation val="minMax"/>
        </c:scaling>
        <c:delete val="0"/>
        <c:axPos val="l"/>
        <c:majorGridlines>
          <c:spPr>
            <a:ln w="12700" cap="flat">
              <a:solidFill>
                <a:srgbClr val="888888"/>
              </a:solidFill>
              <a:prstDash val="solid"/>
              <a:round/>
            </a:ln>
          </c:spPr>
        </c:majorGridlines>
        <c:numFmt formatCode="#,##0" sourceLinked="0"/>
        <c:majorTickMark val="out"/>
        <c:minorTickMark val="none"/>
        <c:tickLblPos val="nextTo"/>
        <c:spPr>
          <a:ln w="12700" cap="flat">
            <a:solidFill>
              <a:srgbClr val="888888"/>
            </a:solidFill>
            <a:prstDash val="solid"/>
            <a:round/>
          </a:ln>
        </c:spPr>
        <c:txPr>
          <a:bodyPr rot="0"/>
          <a:lstStyle/>
          <a:p>
            <a:pPr>
              <a:defRPr sz="1800" b="0" i="0" u="none" strike="noStrike">
                <a:solidFill>
                  <a:srgbClr val="000000"/>
                </a:solidFill>
                <a:latin typeface="Helvetica Neue"/>
              </a:defRPr>
            </a:pPr>
            <a:endParaRPr lang="en-US"/>
          </a:p>
        </c:txPr>
        <c:crossAx val="-225747536"/>
        <c:crosses val="autoZero"/>
        <c:crossBetween val="midCat"/>
        <c:majorUnit val="20000"/>
        <c:minorUnit val="10000"/>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8" name="Shape 98"/>
          <p:cNvSpPr>
            <a:spLocks noGrp="1" noRot="1" noChangeAspect="1"/>
          </p:cNvSpPr>
          <p:nvPr>
            <p:ph type="sldImg"/>
          </p:nvPr>
        </p:nvSpPr>
        <p:spPr>
          <a:xfrm>
            <a:off x="1143000" y="685800"/>
            <a:ext cx="4572000" cy="3429000"/>
          </a:xfrm>
          <a:prstGeom prst="rect">
            <a:avLst/>
          </a:prstGeom>
        </p:spPr>
        <p:txBody>
          <a:bodyPr/>
          <a:lstStyle/>
          <a:p>
            <a:endParaRPr/>
          </a:p>
        </p:txBody>
      </p:sp>
      <p:sp>
        <p:nvSpPr>
          <p:cNvPr id="99" name="Shape 99"/>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460070382"/>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Pg.18</a:t>
            </a:r>
            <a:endParaRPr lang="en-US" dirty="0"/>
          </a:p>
        </p:txBody>
      </p:sp>
    </p:spTree>
    <p:extLst>
      <p:ext uri="{BB962C8B-B14F-4D97-AF65-F5344CB8AC3E}">
        <p14:creationId xmlns:p14="http://schemas.microsoft.com/office/powerpoint/2010/main" val="20424578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270000" y="1638300"/>
            <a:ext cx="10464800" cy="3302000"/>
          </a:xfrm>
          <a:prstGeom prst="rect">
            <a:avLst/>
          </a:prstGeom>
        </p:spPr>
        <p:txBody>
          <a:bodyPr anchor="b"/>
          <a:lstStyle/>
          <a:p>
            <a:r>
              <a:t>Title Text</a:t>
            </a:r>
          </a:p>
        </p:txBody>
      </p:sp>
      <p:sp>
        <p:nvSpPr>
          <p:cNvPr id="12" name="Body Level One…"/>
          <p:cNvSpPr txBox="1">
            <a:spLocks noGrp="1"/>
          </p:cNvSpPr>
          <p:nvPr>
            <p:ph type="body" sz="quarter" idx="1"/>
          </p:nvPr>
        </p:nvSpPr>
        <p:spPr>
          <a:xfrm>
            <a:off x="1270000" y="5041900"/>
            <a:ext cx="10464800" cy="11303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xfrm>
            <a:off x="6328884" y="9296400"/>
            <a:ext cx="340259" cy="324306"/>
          </a:xfrm>
          <a:prstGeom prst="rect">
            <a:avLst/>
          </a:prstGeom>
        </p:spPr>
        <p:txBody>
          <a:bodyPr/>
          <a:lstStyle>
            <a:lvl1pPr>
              <a:defRPr>
                <a:latin typeface="Helvetica Neue Thin"/>
                <a:ea typeface="Helvetica Neue Thin"/>
                <a:cs typeface="Helvetica Neue Thin"/>
                <a:sym typeface="Helvetica Neue Thin"/>
              </a:defRPr>
            </a:lvl1p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9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94080" y="9040143"/>
            <a:ext cx="2926080" cy="519289"/>
          </a:xfrm>
          <a:prstGeom prst="rect">
            <a:avLst/>
          </a:prstGeom>
        </p:spPr>
        <p:txBody>
          <a:bodyPr/>
          <a:lstStyle/>
          <a:p>
            <a:fld id="{DF97DA61-CF4B-445F-AF7F-0575327A38EF}" type="datetimeFigureOut">
              <a:rPr lang="en-US" smtClean="0"/>
              <a:t>5/25/2018</a:t>
            </a:fld>
            <a:endParaRPr lang="en-US"/>
          </a:p>
        </p:txBody>
      </p:sp>
      <p:sp>
        <p:nvSpPr>
          <p:cNvPr id="5" name="Footer Placeholder 4"/>
          <p:cNvSpPr>
            <a:spLocks noGrp="1"/>
          </p:cNvSpPr>
          <p:nvPr>
            <p:ph type="ftr" sz="quarter" idx="11"/>
          </p:nvPr>
        </p:nvSpPr>
        <p:spPr>
          <a:xfrm>
            <a:off x="4307840" y="9040143"/>
            <a:ext cx="4389120" cy="519289"/>
          </a:xfrm>
          <a:prstGeom prst="rect">
            <a:avLst/>
          </a:prstGeom>
        </p:spPr>
        <p:txBody>
          <a:bodyPr/>
          <a:lstStyle/>
          <a:p>
            <a:endParaRPr lang="en-US"/>
          </a:p>
        </p:txBody>
      </p:sp>
      <p:sp>
        <p:nvSpPr>
          <p:cNvPr id="6" name="Slide Number Placeholder 5"/>
          <p:cNvSpPr>
            <a:spLocks noGrp="1"/>
          </p:cNvSpPr>
          <p:nvPr>
            <p:ph type="sldNum" sz="quarter" idx="12"/>
          </p:nvPr>
        </p:nvSpPr>
        <p:spPr>
          <a:xfrm>
            <a:off x="6321882" y="9296400"/>
            <a:ext cx="354264" cy="348813"/>
          </a:xfrm>
        </p:spPr>
        <p:txBody>
          <a:bodyPr/>
          <a:lstStyle/>
          <a:p>
            <a:fld id="{92671BB5-8D8F-49DB-A65F-E4985CEE700F}" type="slidenum">
              <a:rPr lang="en-US" smtClean="0"/>
              <a:t>‹#›</a:t>
            </a:fld>
            <a:endParaRPr lang="en-US"/>
          </a:p>
        </p:txBody>
      </p:sp>
    </p:spTree>
    <p:extLst>
      <p:ext uri="{BB962C8B-B14F-4D97-AF65-F5344CB8AC3E}">
        <p14:creationId xmlns:p14="http://schemas.microsoft.com/office/powerpoint/2010/main" val="18186154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Image"/>
          <p:cNvSpPr>
            <a:spLocks noGrp="1"/>
          </p:cNvSpPr>
          <p:nvPr>
            <p:ph type="pic" idx="13"/>
          </p:nvPr>
        </p:nvSpPr>
        <p:spPr>
          <a:xfrm>
            <a:off x="1625600" y="673100"/>
            <a:ext cx="9753600" cy="5905500"/>
          </a:xfrm>
          <a:prstGeom prst="rect">
            <a:avLst/>
          </a:prstGeom>
        </p:spPr>
        <p:txBody>
          <a:bodyPr lIns="91439" tIns="45719" rIns="91439" bIns="45719" anchor="t">
            <a:noAutofit/>
          </a:bodyPr>
          <a:lstStyle/>
          <a:p>
            <a:endParaRPr/>
          </a:p>
        </p:txBody>
      </p:sp>
      <p:sp>
        <p:nvSpPr>
          <p:cNvPr id="21" name="Title Text"/>
          <p:cNvSpPr txBox="1">
            <a:spLocks noGrp="1"/>
          </p:cNvSpPr>
          <p:nvPr>
            <p:ph type="title"/>
          </p:nvPr>
        </p:nvSpPr>
        <p:spPr>
          <a:xfrm>
            <a:off x="1270000" y="6718300"/>
            <a:ext cx="10464800" cy="1422400"/>
          </a:xfrm>
          <a:prstGeom prst="rect">
            <a:avLst/>
          </a:prstGeom>
        </p:spPr>
        <p:txBody>
          <a:bodyPr anchor="b"/>
          <a:lstStyle/>
          <a:p>
            <a:r>
              <a:t>Title Text</a:t>
            </a:r>
          </a:p>
        </p:txBody>
      </p:sp>
      <p:sp>
        <p:nvSpPr>
          <p:cNvPr id="22" name="Body Level One…"/>
          <p:cNvSpPr txBox="1">
            <a:spLocks noGrp="1"/>
          </p:cNvSpPr>
          <p:nvPr>
            <p:ph type="body" sz="quarter" idx="1"/>
          </p:nvPr>
        </p:nvSpPr>
        <p:spPr>
          <a:xfrm>
            <a:off x="1270000" y="8153400"/>
            <a:ext cx="10464800" cy="11303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xfrm>
            <a:off x="6328884" y="9296400"/>
            <a:ext cx="340259" cy="324306"/>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270000" y="3225800"/>
            <a:ext cx="10464800" cy="3302000"/>
          </a:xfrm>
          <a:prstGeom prst="rect">
            <a:avLst/>
          </a:prstGeom>
        </p:spPr>
        <p:txBody>
          <a:bodyPr/>
          <a:lstStyle/>
          <a:p>
            <a:r>
              <a:t>Title Text</a:t>
            </a:r>
          </a:p>
        </p:txBody>
      </p:sp>
      <p:sp>
        <p:nvSpPr>
          <p:cNvPr id="31" name="Slide Number"/>
          <p:cNvSpPr txBox="1">
            <a:spLocks noGrp="1"/>
          </p:cNvSpPr>
          <p:nvPr>
            <p:ph type="sldNum" sz="quarter" idx="2"/>
          </p:nvPr>
        </p:nvSpPr>
        <p:spPr>
          <a:xfrm>
            <a:off x="6328884" y="9296400"/>
            <a:ext cx="340259" cy="324306"/>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sz="half" idx="13"/>
          </p:nvPr>
        </p:nvSpPr>
        <p:spPr>
          <a:xfrm>
            <a:off x="6718300" y="635000"/>
            <a:ext cx="5334000" cy="8216900"/>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952500" y="635000"/>
            <a:ext cx="5334000" cy="3987800"/>
          </a:xfrm>
          <a:prstGeom prst="rect">
            <a:avLst/>
          </a:prstGeom>
        </p:spPr>
        <p:txBody>
          <a:bodyPr anchor="b"/>
          <a:lstStyle>
            <a:lvl1pPr>
              <a:defRPr sz="6000"/>
            </a:lvl1pPr>
          </a:lstStyle>
          <a:p>
            <a:r>
              <a:t>Title Text</a:t>
            </a:r>
          </a:p>
        </p:txBody>
      </p:sp>
      <p:sp>
        <p:nvSpPr>
          <p:cNvPr id="40" name="Body Level One…"/>
          <p:cNvSpPr txBox="1">
            <a:spLocks noGrp="1"/>
          </p:cNvSpPr>
          <p:nvPr>
            <p:ph type="body" sz="quarter" idx="1"/>
          </p:nvPr>
        </p:nvSpPr>
        <p:spPr>
          <a:xfrm>
            <a:off x="952500" y="4724400"/>
            <a:ext cx="5334000" cy="41148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xfrm>
            <a:off x="6328884" y="9296400"/>
            <a:ext cx="340259" cy="324306"/>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65" name="Body Level One…"/>
          <p:cNvSpPr txBox="1">
            <a:spLocks noGrp="1"/>
          </p:cNvSpPr>
          <p:nvPr>
            <p:ph type="body" idx="1"/>
          </p:nvPr>
        </p:nvSpPr>
        <p:spPr>
          <a:xfrm>
            <a:off x="952500" y="1270000"/>
            <a:ext cx="11099800" cy="72136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66" name="Slide Number"/>
          <p:cNvSpPr txBox="1">
            <a:spLocks noGrp="1"/>
          </p:cNvSpPr>
          <p:nvPr>
            <p:ph type="sldNum" sz="quarter" idx="2"/>
          </p:nvPr>
        </p:nvSpPr>
        <p:spPr>
          <a:xfrm>
            <a:off x="6328884" y="9296400"/>
            <a:ext cx="340259" cy="324306"/>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73" name="Image"/>
          <p:cNvSpPr>
            <a:spLocks noGrp="1"/>
          </p:cNvSpPr>
          <p:nvPr>
            <p:ph type="pic" sz="quarter" idx="13"/>
          </p:nvPr>
        </p:nvSpPr>
        <p:spPr>
          <a:xfrm>
            <a:off x="6718300" y="5092700"/>
            <a:ext cx="5334000" cy="3771900"/>
          </a:xfrm>
          <a:prstGeom prst="rect">
            <a:avLst/>
          </a:prstGeom>
        </p:spPr>
        <p:txBody>
          <a:bodyPr lIns="91439" tIns="45719" rIns="91439" bIns="45719" anchor="t">
            <a:noAutofit/>
          </a:bodyPr>
          <a:lstStyle/>
          <a:p>
            <a:endParaRPr/>
          </a:p>
        </p:txBody>
      </p:sp>
      <p:sp>
        <p:nvSpPr>
          <p:cNvPr id="74" name="Image"/>
          <p:cNvSpPr>
            <a:spLocks noGrp="1"/>
          </p:cNvSpPr>
          <p:nvPr>
            <p:ph type="pic" sz="quarter" idx="14"/>
          </p:nvPr>
        </p:nvSpPr>
        <p:spPr>
          <a:xfrm>
            <a:off x="6718300" y="889000"/>
            <a:ext cx="5334000" cy="3771900"/>
          </a:xfrm>
          <a:prstGeom prst="rect">
            <a:avLst/>
          </a:prstGeom>
        </p:spPr>
        <p:txBody>
          <a:bodyPr lIns="91439" tIns="45719" rIns="91439" bIns="45719" anchor="t">
            <a:noAutofit/>
          </a:bodyPr>
          <a:lstStyle/>
          <a:p>
            <a:endParaRPr/>
          </a:p>
        </p:txBody>
      </p:sp>
      <p:sp>
        <p:nvSpPr>
          <p:cNvPr id="75" name="Image"/>
          <p:cNvSpPr>
            <a:spLocks noGrp="1"/>
          </p:cNvSpPr>
          <p:nvPr>
            <p:ph type="pic" sz="half" idx="15"/>
          </p:nvPr>
        </p:nvSpPr>
        <p:spPr>
          <a:xfrm>
            <a:off x="952500" y="889000"/>
            <a:ext cx="5334000" cy="7975600"/>
          </a:xfrm>
          <a:prstGeom prst="rect">
            <a:avLst/>
          </a:prstGeom>
        </p:spPr>
        <p:txBody>
          <a:bodyPr lIns="91439" tIns="45719" rIns="91439" bIns="45719" anchor="t">
            <a:noAutofit/>
          </a:bodyPr>
          <a:lstStyle/>
          <a:p>
            <a:endParaRPr/>
          </a:p>
        </p:txBody>
      </p:sp>
      <p:sp>
        <p:nvSpPr>
          <p:cNvPr id="76" name="Slide Number"/>
          <p:cNvSpPr txBox="1">
            <a:spLocks noGrp="1"/>
          </p:cNvSpPr>
          <p:nvPr>
            <p:ph type="sldNum" sz="quarter" idx="2"/>
          </p:nvPr>
        </p:nvSpPr>
        <p:spPr>
          <a:xfrm>
            <a:off x="6328884" y="9296400"/>
            <a:ext cx="340259" cy="324306"/>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83" name="Body Level One…"/>
          <p:cNvSpPr txBox="1">
            <a:spLocks noGrp="1"/>
          </p:cNvSpPr>
          <p:nvPr>
            <p:ph type="body" sz="quarter" idx="1"/>
          </p:nvPr>
        </p:nvSpPr>
        <p:spPr>
          <a:xfrm>
            <a:off x="1270000" y="6362700"/>
            <a:ext cx="10464800" cy="461366"/>
          </a:xfrm>
          <a:prstGeom prst="rect">
            <a:avLst/>
          </a:prstGeom>
        </p:spPr>
        <p:txBody>
          <a:bodyPr anchor="t"/>
          <a:lstStyle>
            <a:lvl1pPr marL="0" indent="0" algn="ctr">
              <a:spcBef>
                <a:spcPts val="0"/>
              </a:spcBef>
              <a:buSzTx/>
              <a:buNone/>
              <a:defRPr sz="2400" i="1"/>
            </a:lvl1pPr>
            <a:lvl2pPr marL="777875" indent="-333375" algn="ctr">
              <a:spcBef>
                <a:spcPts val="0"/>
              </a:spcBef>
              <a:defRPr sz="2400" i="1"/>
            </a:lvl2pPr>
            <a:lvl3pPr marL="1222375" indent="-333375" algn="ctr">
              <a:spcBef>
                <a:spcPts val="0"/>
              </a:spcBef>
              <a:defRPr sz="2400" i="1"/>
            </a:lvl3pPr>
            <a:lvl4pPr marL="1666875" indent="-333375" algn="ctr">
              <a:spcBef>
                <a:spcPts val="0"/>
              </a:spcBef>
              <a:defRPr sz="2400" i="1"/>
            </a:lvl4pPr>
            <a:lvl5pPr marL="2111375" indent="-333375" algn="ctr">
              <a:spcBef>
                <a:spcPts val="0"/>
              </a:spcBef>
              <a:defRPr sz="2400" i="1"/>
            </a:lvl5pPr>
          </a:lstStyle>
          <a:p>
            <a:r>
              <a:t>Body Level One</a:t>
            </a:r>
          </a:p>
          <a:p>
            <a:pPr lvl="1"/>
            <a:r>
              <a:t>Body Level Two</a:t>
            </a:r>
          </a:p>
          <a:p>
            <a:pPr lvl="2"/>
            <a:r>
              <a:t>Body Level Three</a:t>
            </a:r>
          </a:p>
          <a:p>
            <a:pPr lvl="3"/>
            <a:r>
              <a:t>Body Level Four</a:t>
            </a:r>
          </a:p>
          <a:p>
            <a:pPr lvl="4"/>
            <a:r>
              <a:t>Body Level Five</a:t>
            </a:r>
          </a:p>
        </p:txBody>
      </p:sp>
      <p:sp>
        <p:nvSpPr>
          <p:cNvPr id="84" name="“Type a quote here.”"/>
          <p:cNvSpPr txBox="1">
            <a:spLocks noGrp="1"/>
          </p:cNvSpPr>
          <p:nvPr>
            <p:ph type="body" sz="quarter" idx="13"/>
          </p:nvPr>
        </p:nvSpPr>
        <p:spPr>
          <a:xfrm>
            <a:off x="1270000" y="4267112"/>
            <a:ext cx="10464800" cy="609778"/>
          </a:xfrm>
          <a:prstGeom prst="rect">
            <a:avLst/>
          </a:prstGeom>
        </p:spPr>
        <p:txBody>
          <a:bodyPr/>
          <a:lstStyle/>
          <a:p>
            <a:endParaRPr/>
          </a:p>
        </p:txBody>
      </p:sp>
      <p:sp>
        <p:nvSpPr>
          <p:cNvPr id="85" name="Slide Number"/>
          <p:cNvSpPr txBox="1">
            <a:spLocks noGrp="1"/>
          </p:cNvSpPr>
          <p:nvPr>
            <p:ph type="sldNum" sz="quarter" idx="2"/>
          </p:nvPr>
        </p:nvSpPr>
        <p:spPr>
          <a:xfrm>
            <a:off x="6328884" y="9296400"/>
            <a:ext cx="340259" cy="324306"/>
          </a:xfrm>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952500" y="254000"/>
            <a:ext cx="11099800" cy="21590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952500" y="2590800"/>
            <a:ext cx="11099800" cy="62865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6328884" y="9296400"/>
            <a:ext cx="340259" cy="324306"/>
          </a:xfrm>
          <a:prstGeom prst="rect">
            <a:avLst/>
          </a:prstGeom>
          <a:ln w="12700">
            <a:miter lim="400000"/>
          </a:ln>
        </p:spPr>
        <p:txBody>
          <a:bodyPr wrap="none" lIns="50800" tIns="50800" rIns="50800" bIns="50800">
            <a:spAutoFit/>
          </a:bodyPr>
          <a:lstStyle>
            <a:lvl1pPr>
              <a:defRPr sz="1600">
                <a:latin typeface="Helvetica Neue Light"/>
                <a:ea typeface="Helvetica Neue Light"/>
                <a:cs typeface="Helvetica Neue Light"/>
                <a:sym typeface="Helvetica Neue Light"/>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Helvetica Neue Medium"/>
          <a:ea typeface="Helvetica Neue Medium"/>
          <a:cs typeface="Helvetica Neue Medium"/>
          <a:sym typeface="Helvetica Neue Medium"/>
        </a:defRPr>
      </a:lvl1pPr>
      <a:lvl2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Helvetica Neue Medium"/>
          <a:ea typeface="Helvetica Neue Medium"/>
          <a:cs typeface="Helvetica Neue Medium"/>
          <a:sym typeface="Helvetica Neue Medium"/>
        </a:defRPr>
      </a:lvl2pPr>
      <a:lvl3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Helvetica Neue Medium"/>
          <a:ea typeface="Helvetica Neue Medium"/>
          <a:cs typeface="Helvetica Neue Medium"/>
          <a:sym typeface="Helvetica Neue Medium"/>
        </a:defRPr>
      </a:lvl3pPr>
      <a:lvl4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Helvetica Neue Medium"/>
          <a:ea typeface="Helvetica Neue Medium"/>
          <a:cs typeface="Helvetica Neue Medium"/>
          <a:sym typeface="Helvetica Neue Medium"/>
        </a:defRPr>
      </a:lvl4pPr>
      <a:lvl5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Helvetica Neue Medium"/>
          <a:ea typeface="Helvetica Neue Medium"/>
          <a:cs typeface="Helvetica Neue Medium"/>
          <a:sym typeface="Helvetica Neue Medium"/>
        </a:defRPr>
      </a:lvl5pPr>
      <a:lvl6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Helvetica Neue Medium"/>
          <a:ea typeface="Helvetica Neue Medium"/>
          <a:cs typeface="Helvetica Neue Medium"/>
          <a:sym typeface="Helvetica Neue Medium"/>
        </a:defRPr>
      </a:lvl6pPr>
      <a:lvl7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Helvetica Neue Medium"/>
          <a:ea typeface="Helvetica Neue Medium"/>
          <a:cs typeface="Helvetica Neue Medium"/>
          <a:sym typeface="Helvetica Neue Medium"/>
        </a:defRPr>
      </a:lvl7pPr>
      <a:lvl8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Helvetica Neue Medium"/>
          <a:ea typeface="Helvetica Neue Medium"/>
          <a:cs typeface="Helvetica Neue Medium"/>
          <a:sym typeface="Helvetica Neue Medium"/>
        </a:defRPr>
      </a:lvl8pPr>
      <a:lvl9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Helvetica Neue Medium"/>
          <a:ea typeface="Helvetica Neue Medium"/>
          <a:cs typeface="Helvetica Neue Medium"/>
          <a:sym typeface="Helvetica Neue Medium"/>
        </a:defRPr>
      </a:lvl9pPr>
    </p:titleStyle>
    <p:bodyStyle>
      <a:lvl1pPr marL="444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n-lt"/>
          <a:ea typeface="+mn-ea"/>
          <a:cs typeface="+mn-cs"/>
          <a:sym typeface="Helvetica Neue"/>
        </a:defRPr>
      </a:lvl1pPr>
      <a:lvl2pPr marL="889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n-lt"/>
          <a:ea typeface="+mn-ea"/>
          <a:cs typeface="+mn-cs"/>
          <a:sym typeface="Helvetica Neue"/>
        </a:defRPr>
      </a:lvl2pPr>
      <a:lvl3pPr marL="1333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n-lt"/>
          <a:ea typeface="+mn-ea"/>
          <a:cs typeface="+mn-cs"/>
          <a:sym typeface="Helvetica Neue"/>
        </a:defRPr>
      </a:lvl3pPr>
      <a:lvl4pPr marL="1778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n-lt"/>
          <a:ea typeface="+mn-ea"/>
          <a:cs typeface="+mn-cs"/>
          <a:sym typeface="Helvetica Neue"/>
        </a:defRPr>
      </a:lvl4pPr>
      <a:lvl5pPr marL="2222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n-lt"/>
          <a:ea typeface="+mn-ea"/>
          <a:cs typeface="+mn-cs"/>
          <a:sym typeface="Helvetica Neue"/>
        </a:defRPr>
      </a:lvl5pPr>
      <a:lvl6pPr marL="2667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n-lt"/>
          <a:ea typeface="+mn-ea"/>
          <a:cs typeface="+mn-cs"/>
          <a:sym typeface="Helvetica Neue"/>
        </a:defRPr>
      </a:lvl6pPr>
      <a:lvl7pPr marL="3111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n-lt"/>
          <a:ea typeface="+mn-ea"/>
          <a:cs typeface="+mn-cs"/>
          <a:sym typeface="Helvetica Neue"/>
        </a:defRPr>
      </a:lvl7pPr>
      <a:lvl8pPr marL="3556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n-lt"/>
          <a:ea typeface="+mn-ea"/>
          <a:cs typeface="+mn-cs"/>
          <a:sym typeface="Helvetica Neue"/>
        </a:defRPr>
      </a:lvl8pPr>
      <a:lvl9pPr marL="4000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1pPr>
      <a:lvl2pPr marL="0" marR="0" indent="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2pPr>
      <a:lvl3pPr marL="0" marR="0" indent="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3pPr>
      <a:lvl4pPr marL="0" marR="0" indent="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4pPr>
      <a:lvl5pPr marL="0" marR="0" indent="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5pPr>
      <a:lvl6pPr marL="0" marR="0" indent="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6pPr>
      <a:lvl7pPr marL="0" marR="0" indent="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7pPr>
      <a:lvl8pPr marL="0" marR="0" indent="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8pPr>
      <a:lvl9pPr marL="0" marR="0" indent="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hyperlink" Target="http://www.unhcr.org/pages/49e48e726.html" TargetMode="External"/><Relationship Id="rId7" Type="http://schemas.openxmlformats.org/officeDocument/2006/relationships/hyperlink" Target="http://www.un.org/apps/news/story.asp?NewsID=52132#.VhJcR-yqpBd" TargetMode="External"/><Relationship Id="rId2" Type="http://schemas.openxmlformats.org/officeDocument/2006/relationships/hyperlink" Target="https://www.iom.int/countries/greece" TargetMode="External"/><Relationship Id="rId1" Type="http://schemas.openxmlformats.org/officeDocument/2006/relationships/slideLayout" Target="../slideLayouts/slideLayout11.xml"/><Relationship Id="rId6" Type="http://schemas.openxmlformats.org/officeDocument/2006/relationships/hyperlink" Target="http://www.theguardian.com/world/2015/sep/11/refugee-crisis-kos-europe" TargetMode="External"/><Relationship Id="rId5" Type="http://schemas.openxmlformats.org/officeDocument/2006/relationships/hyperlink" Target="http://www.theguardian.com/world/2015/sep/07/lesbos-on-verge-of-explosion-as-refugees-crowd-greek-island" TargetMode="External"/><Relationship Id="rId4" Type="http://schemas.openxmlformats.org/officeDocument/2006/relationships/hyperlink" Target="http://ec.europa.eu/eurostat/statistics-explained/index.php/File:Five_main_citizenships_of_(non-EU)_asylum_applicants,_2014_(number,_rounded_figures)_YB15_III.png" TargetMode="External"/></Relationships>
</file>

<file path=ppt/slides/_rels/slide24.xml.rels><?xml version="1.0" encoding="UTF-8" standalone="yes"?>
<Relationships xmlns="http://schemas.openxmlformats.org/package/2006/relationships"><Relationship Id="rId2" Type="http://schemas.openxmlformats.org/officeDocument/2006/relationships/hyperlink" Target="https://www.iom.int/countries/greece" TargetMode="Externa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hyperlink" Target="http://estia.unhcr.gr/en/home/" TargetMode="Externa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hyperlink" Target="http://www.infomigrants.net/en/post/6988/elaionas-a-refugee-camp-in-the-heart-of-athens" TargetMode="External"/><Relationship Id="rId2" Type="http://schemas.openxmlformats.org/officeDocument/2006/relationships/hyperlink" Target="http://estia.unhcr.gr/en/home/" TargetMode="External"/><Relationship Id="rId1" Type="http://schemas.openxmlformats.org/officeDocument/2006/relationships/slideLayout" Target="../slideLayouts/slideLayout6.xml"/><Relationship Id="rId4" Type="http://schemas.openxmlformats.org/officeDocument/2006/relationships/hyperlink" Target="https://www.accmr.gr/en/" TargetMode="External"/></Relationships>
</file>

<file path=ppt/slides/_rels/slide5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3" Type="http://schemas.openxmlformats.org/officeDocument/2006/relationships/hyperlink" Target="https://www.iom.int/countries/greece" TargetMode="External"/><Relationship Id="rId2" Type="http://schemas.openxmlformats.org/officeDocument/2006/relationships/hyperlink" Target="http://www.devex.com/news/why-the-eu-s-flagship-refugee-program-in-greece-faces-an-uncertain-future-91773" TargetMode="External"/><Relationship Id="rId1" Type="http://schemas.openxmlformats.org/officeDocument/2006/relationships/slideLayout" Target="../slideLayouts/slideLayout6.xml"/><Relationship Id="rId4" Type="http://schemas.openxmlformats.org/officeDocument/2006/relationships/hyperlink" Target="http://www.dw.com/en/eu-turkey-migrant-deal-done/a-19127595" TargetMode="External"/></Relationships>
</file>

<file path=ppt/slides/_rels/slide54.xml.rels><?xml version="1.0" encoding="UTF-8" standalone="yes"?>
<Relationships xmlns="http://schemas.openxmlformats.org/package/2006/relationships"><Relationship Id="rId2" Type="http://schemas.openxmlformats.org/officeDocument/2006/relationships/hyperlink" Target="http://www.infomigrants.net/en/post/6988/elaionas-a-refugee-camp-in-the-heart-of-athens" TargetMode="Externa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hyperlink" Target="http://data2.unhcr.org/en/situations/mediterranean/location/5205" TargetMode="External"/><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Migration policy in Italy and Greece: a comparative study"/>
          <p:cNvSpPr txBox="1">
            <a:spLocks noGrp="1"/>
          </p:cNvSpPr>
          <p:nvPr>
            <p:ph type="ctrTitle"/>
          </p:nvPr>
        </p:nvSpPr>
        <p:spPr>
          <a:prstGeom prst="rect">
            <a:avLst/>
          </a:prstGeom>
        </p:spPr>
        <p:txBody>
          <a:bodyPr/>
          <a:lstStyle>
            <a:lvl1pPr defTabSz="502412">
              <a:defRPr sz="6800"/>
            </a:lvl1pPr>
          </a:lstStyle>
          <a:p>
            <a:r>
              <a:t>Migration Policy in Italy and Athens, Greece: a comparative study</a:t>
            </a:r>
          </a:p>
        </p:txBody>
      </p:sp>
      <p:sp>
        <p:nvSpPr>
          <p:cNvPr id="102" name="IMIP Summer semester 2018"/>
          <p:cNvSpPr txBox="1">
            <a:spLocks noGrp="1"/>
          </p:cNvSpPr>
          <p:nvPr>
            <p:ph type="subTitle" sz="quarter" idx="1"/>
          </p:nvPr>
        </p:nvSpPr>
        <p:spPr>
          <a:xfrm>
            <a:off x="1270000" y="5384800"/>
            <a:ext cx="10464800" cy="1130300"/>
          </a:xfrm>
          <a:prstGeom prst="rect">
            <a:avLst/>
          </a:prstGeom>
        </p:spPr>
        <p:txBody>
          <a:bodyPr/>
          <a:lstStyle>
            <a:lvl1pPr>
              <a:defRPr sz="2900"/>
            </a:lvl1pPr>
          </a:lstStyle>
          <a:p>
            <a:r>
              <a:t>IMIP Summer semester 2018</a:t>
            </a: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Migrants arriving to Italy by the sea, 1997-2016"/>
          <p:cNvSpPr txBox="1">
            <a:spLocks noGrp="1"/>
          </p:cNvSpPr>
          <p:nvPr>
            <p:ph type="title"/>
          </p:nvPr>
        </p:nvSpPr>
        <p:spPr>
          <a:xfrm>
            <a:off x="952499" y="66790"/>
            <a:ext cx="11099801" cy="2159001"/>
          </a:xfrm>
          <a:prstGeom prst="rect">
            <a:avLst/>
          </a:prstGeom>
        </p:spPr>
        <p:txBody>
          <a:bodyPr/>
          <a:lstStyle>
            <a:lvl1pPr>
              <a:defRPr sz="4500"/>
            </a:lvl1pPr>
          </a:lstStyle>
          <a:p>
            <a:r>
              <a:t>Migrants arriving to Italy by the sea, 1997-2016</a:t>
            </a:r>
          </a:p>
        </p:txBody>
      </p:sp>
      <p:pic>
        <p:nvPicPr>
          <p:cNvPr id="135" name="Image" descr="Image"/>
          <p:cNvPicPr>
            <a:picLocks noChangeAspect="1"/>
          </p:cNvPicPr>
          <p:nvPr/>
        </p:nvPicPr>
        <p:blipFill>
          <a:blip r:embed="rId2">
            <a:extLst/>
          </a:blip>
          <a:stretch>
            <a:fillRect/>
          </a:stretch>
        </p:blipFill>
        <p:spPr>
          <a:xfrm>
            <a:off x="568440" y="1945269"/>
            <a:ext cx="11493501" cy="7061201"/>
          </a:xfrm>
          <a:prstGeom prst="rect">
            <a:avLst/>
          </a:prstGeom>
          <a:ln w="12700">
            <a:miter lim="400000"/>
          </a:ln>
        </p:spPr>
      </p:pic>
      <p:sp>
        <p:nvSpPr>
          <p:cNvPr id="136" name="source: Sbarchi e richieste di asilo 1997–2014, Fondazione Ismu."/>
          <p:cNvSpPr txBox="1"/>
          <p:nvPr/>
        </p:nvSpPr>
        <p:spPr>
          <a:xfrm>
            <a:off x="4423144" y="9069870"/>
            <a:ext cx="3784093" cy="250445"/>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a:defRPr sz="1000"/>
            </a:pPr>
            <a:r>
              <a:t>source: </a:t>
            </a:r>
            <a:r>
              <a:rPr i="1"/>
              <a:t>Sbarchi e richieste di asilo 1997–2014</a:t>
            </a:r>
            <a:r>
              <a:t>, Fondazione Ismu.</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Unemployment in Italy"/>
          <p:cNvSpPr txBox="1">
            <a:spLocks noGrp="1"/>
          </p:cNvSpPr>
          <p:nvPr>
            <p:ph type="title"/>
          </p:nvPr>
        </p:nvSpPr>
        <p:spPr>
          <a:prstGeom prst="rect">
            <a:avLst/>
          </a:prstGeom>
        </p:spPr>
        <p:txBody>
          <a:bodyPr/>
          <a:lstStyle/>
          <a:p>
            <a:r>
              <a:t>Unemployment in Italy</a:t>
            </a:r>
          </a:p>
        </p:txBody>
      </p:sp>
      <p:sp>
        <p:nvSpPr>
          <p:cNvPr id="139" name="In 2017, the unemployment rate among foreign nationals in Italy was reported at 12,6%, while the general rate was 10,8% (OECD).…"/>
          <p:cNvSpPr txBox="1">
            <a:spLocks noGrp="1"/>
          </p:cNvSpPr>
          <p:nvPr>
            <p:ph type="body" idx="1"/>
          </p:nvPr>
        </p:nvSpPr>
        <p:spPr>
          <a:prstGeom prst="rect">
            <a:avLst/>
          </a:prstGeom>
        </p:spPr>
        <p:txBody>
          <a:bodyPr/>
          <a:lstStyle/>
          <a:p>
            <a:r>
              <a:t>In 2017, the unemployment rate among foreign nationals in Italy was reported at 12,6%, while the general rate was 10,8% (OECD).</a:t>
            </a:r>
          </a:p>
          <a:p>
            <a:r>
              <a:t>The situation is especially bad among young people, where the unemployment rate reaches almost 35%.</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 name="Image" descr="Image"/>
          <p:cNvPicPr>
            <a:picLocks noGrp="1" noChangeAspect="1"/>
          </p:cNvPicPr>
          <p:nvPr>
            <p:ph type="pic" idx="13"/>
          </p:nvPr>
        </p:nvPicPr>
        <p:blipFill>
          <a:blip r:embed="rId2">
            <a:extLst/>
          </a:blip>
          <a:srcRect t="10518" b="10518"/>
          <a:stretch>
            <a:fillRect/>
          </a:stretch>
        </p:blipFill>
        <p:spPr>
          <a:xfrm>
            <a:off x="1931396" y="673100"/>
            <a:ext cx="9142008" cy="5905500"/>
          </a:xfrm>
          <a:prstGeom prst="rect">
            <a:avLst/>
          </a:prstGeom>
        </p:spPr>
      </p:pic>
      <p:sp>
        <p:nvSpPr>
          <p:cNvPr id="142" name="Unemployment rate among foreign-born population, 2017"/>
          <p:cNvSpPr txBox="1">
            <a:spLocks noGrp="1"/>
          </p:cNvSpPr>
          <p:nvPr>
            <p:ph type="title"/>
          </p:nvPr>
        </p:nvSpPr>
        <p:spPr>
          <a:prstGeom prst="rect">
            <a:avLst/>
          </a:prstGeom>
        </p:spPr>
        <p:txBody>
          <a:bodyPr/>
          <a:lstStyle>
            <a:lvl1pPr defTabSz="315468">
              <a:defRPr sz="4320"/>
            </a:lvl1pPr>
          </a:lstStyle>
          <a:p>
            <a:r>
              <a:t>Unemployment rate among foreign-born population, 2017</a:t>
            </a:r>
          </a:p>
        </p:txBody>
      </p:sp>
      <p:sp>
        <p:nvSpPr>
          <p:cNvPr id="143" name="source: IOM, Migration Data Portal, https://migrationdataportal.org/?t=2016&amp;i=unemp_foreign&amp;cm49=380 (retrieved 23.05.2018)"/>
          <p:cNvSpPr txBox="1">
            <a:spLocks noGrp="1"/>
          </p:cNvSpPr>
          <p:nvPr>
            <p:ph type="body" sz="quarter" idx="1"/>
          </p:nvPr>
        </p:nvSpPr>
        <p:spPr>
          <a:xfrm>
            <a:off x="1269999" y="8378051"/>
            <a:ext cx="10464801" cy="1130301"/>
          </a:xfrm>
          <a:prstGeom prst="rect">
            <a:avLst/>
          </a:prstGeom>
        </p:spPr>
        <p:txBody>
          <a:bodyPr/>
          <a:lstStyle/>
          <a:p>
            <a:pPr>
              <a:defRPr sz="1000"/>
            </a:pPr>
            <a:r>
              <a:rPr i="1"/>
              <a:t>source</a:t>
            </a:r>
            <a:r>
              <a:t>: IOM, Migration Data Portal, https://migrationdataportal.org/?t=2016&amp;i=unemp_foreign&amp;cm49=380 (retrieved 23.05.2018)</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Refugees and asylum seekers in Italy"/>
          <p:cNvSpPr txBox="1">
            <a:spLocks noGrp="1"/>
          </p:cNvSpPr>
          <p:nvPr>
            <p:ph type="title"/>
          </p:nvPr>
        </p:nvSpPr>
        <p:spPr>
          <a:prstGeom prst="rect">
            <a:avLst/>
          </a:prstGeom>
        </p:spPr>
        <p:txBody>
          <a:bodyPr/>
          <a:lstStyle>
            <a:lvl1pPr defTabSz="484886">
              <a:defRPr sz="6640"/>
            </a:lvl1pPr>
          </a:lstStyle>
          <a:p>
            <a:r>
              <a:t>Refugees and asylum seekers in Italy</a:t>
            </a:r>
          </a:p>
        </p:txBody>
      </p:sp>
      <p:sp>
        <p:nvSpPr>
          <p:cNvPr id="146" name="UN DESA (United Nations’ Department of Economic and Social Affairs) estimates that there are about 216.000 refugees in Italy (data as of 2017).…"/>
          <p:cNvSpPr txBox="1">
            <a:spLocks noGrp="1"/>
          </p:cNvSpPr>
          <p:nvPr>
            <p:ph type="body" idx="1"/>
          </p:nvPr>
        </p:nvSpPr>
        <p:spPr>
          <a:prstGeom prst="rect">
            <a:avLst/>
          </a:prstGeom>
        </p:spPr>
        <p:txBody>
          <a:bodyPr/>
          <a:lstStyle/>
          <a:p>
            <a:r>
              <a:t>UN DESA (United Nations’ Department of Economic and Social Affairs) estimates that there are about 216.000 refugees in Italy (data as of 2017).</a:t>
            </a:r>
          </a:p>
          <a:p>
            <a:r>
              <a:t>In 2016, UNHCR estimated the total number of asylum seekers in Italy to be 99.900. </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Italy’s migration policy"/>
          <p:cNvSpPr txBox="1">
            <a:spLocks noGrp="1"/>
          </p:cNvSpPr>
          <p:nvPr>
            <p:ph type="title"/>
          </p:nvPr>
        </p:nvSpPr>
        <p:spPr>
          <a:prstGeom prst="rect">
            <a:avLst/>
          </a:prstGeom>
        </p:spPr>
        <p:txBody>
          <a:bodyPr/>
          <a:lstStyle/>
          <a:p>
            <a:r>
              <a:t>Italy’s migration policy</a:t>
            </a:r>
          </a:p>
        </p:txBody>
      </p:sp>
      <p:sp>
        <p:nvSpPr>
          <p:cNvPr id="149" name="In 2017, the minister of the interior Marco Minniti reached a deal with the Libyan government regarding the treatment of incoming migrants to Italy; the deal included predominately stemming the number of migrants. At the end of November 2017, arrivals from Libya had fallen by 30% compared with the same period in 2016.…"/>
          <p:cNvSpPr txBox="1">
            <a:spLocks noGrp="1"/>
          </p:cNvSpPr>
          <p:nvPr>
            <p:ph type="body" idx="1"/>
          </p:nvPr>
        </p:nvSpPr>
        <p:spPr>
          <a:prstGeom prst="rect">
            <a:avLst/>
          </a:prstGeom>
        </p:spPr>
        <p:txBody>
          <a:bodyPr/>
          <a:lstStyle/>
          <a:p>
            <a:pPr marL="408940" indent="-408940" algn="just" defTabSz="537462">
              <a:spcBef>
                <a:spcPts val="3800"/>
              </a:spcBef>
              <a:defRPr sz="2900"/>
            </a:pPr>
            <a:r>
              <a:rPr dirty="0"/>
              <a:t>In 2017, the minister of the interior Marco </a:t>
            </a:r>
            <a:r>
              <a:rPr dirty="0" err="1"/>
              <a:t>Minniti</a:t>
            </a:r>
            <a:r>
              <a:rPr dirty="0"/>
              <a:t> reached a deal with the </a:t>
            </a:r>
            <a:r>
              <a:rPr dirty="0">
                <a:solidFill>
                  <a:srgbClr val="FF0000"/>
                </a:solidFill>
              </a:rPr>
              <a:t>Libyan government </a:t>
            </a:r>
            <a:r>
              <a:rPr dirty="0"/>
              <a:t>regarding the treatment of incoming migrants to Italy; the deal included predominately stemming the number of migrants. At the end of November 2017, arrivals from Libya had fallen by 30% compared with the same period in 2016. </a:t>
            </a:r>
          </a:p>
          <a:p>
            <a:pPr marL="408940" indent="-408940" defTabSz="537462">
              <a:spcBef>
                <a:spcPts val="3800"/>
              </a:spcBef>
              <a:defRPr sz="2900"/>
            </a:pPr>
            <a:r>
              <a:rPr dirty="0"/>
              <a:t>Italy is a strong supporter of </a:t>
            </a:r>
            <a:r>
              <a:rPr dirty="0">
                <a:solidFill>
                  <a:srgbClr val="FF0000"/>
                </a:solidFill>
              </a:rPr>
              <a:t>dropping the “first country” rule</a:t>
            </a:r>
            <a:r>
              <a:rPr dirty="0"/>
              <a:t>, and in return having more solidarity among the member states.</a:t>
            </a:r>
          </a:p>
          <a:p>
            <a:pPr marL="408940" indent="-408940" defTabSz="537462">
              <a:spcBef>
                <a:spcPts val="3800"/>
              </a:spcBef>
              <a:defRPr sz="2900"/>
            </a:pPr>
            <a:r>
              <a:rPr dirty="0"/>
              <a:t>Since late 1980s, when the inflow of migrants from African countries started, Italy has not addressed it in any specific policy.</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Forced migration to southern Italy began thirty years ago. In March 1991, 30.000 Albanians arrived in Apulia in one day.…"/>
          <p:cNvSpPr txBox="1">
            <a:spLocks noGrp="1"/>
          </p:cNvSpPr>
          <p:nvPr>
            <p:ph type="body" idx="1"/>
          </p:nvPr>
        </p:nvSpPr>
        <p:spPr>
          <a:prstGeom prst="rect">
            <a:avLst/>
          </a:prstGeom>
        </p:spPr>
        <p:txBody>
          <a:bodyPr/>
          <a:lstStyle/>
          <a:p>
            <a:pPr marL="388936" indent="-388936" algn="just">
              <a:spcBef>
                <a:spcPts val="3200"/>
              </a:spcBef>
              <a:defRPr sz="2800"/>
            </a:pPr>
            <a:r>
              <a:rPr dirty="0"/>
              <a:t>Forced migration to southern Italy began thirty years ago. In March 1991, 30.000 Albanians arrived in Apulia in one day. </a:t>
            </a:r>
          </a:p>
          <a:p>
            <a:pPr marL="388936" indent="-388936" algn="just">
              <a:spcBef>
                <a:spcPts val="3200"/>
              </a:spcBef>
              <a:defRPr sz="2800"/>
            </a:pPr>
            <a:r>
              <a:rPr dirty="0"/>
              <a:t>Prior to the migration situation of 2014, Italy did little to set up a proper domestic migration and asylum management system. </a:t>
            </a:r>
          </a:p>
          <a:p>
            <a:pPr marL="388936" indent="-388936" algn="just">
              <a:spcBef>
                <a:spcPts val="3200"/>
              </a:spcBef>
              <a:defRPr sz="2800"/>
            </a:pPr>
            <a:r>
              <a:rPr dirty="0"/>
              <a:t>Since 2013, the Italian governments made moderate efforts in order to better apply the so-called “Dublin rules” (</a:t>
            </a:r>
            <a:r>
              <a:rPr dirty="0" err="1"/>
              <a:t>ie</a:t>
            </a:r>
            <a:r>
              <a:rPr dirty="0"/>
              <a:t>. increasing the number of trained workers in asylum application </a:t>
            </a:r>
            <a:r>
              <a:rPr dirty="0" err="1"/>
              <a:t>centres</a:t>
            </a:r>
            <a:r>
              <a:rPr dirty="0"/>
              <a:t> or the creation of </a:t>
            </a:r>
            <a:r>
              <a:rPr dirty="0" err="1"/>
              <a:t>specialised</a:t>
            </a:r>
            <a:r>
              <a:rPr dirty="0"/>
              <a:t> court sections for immigration purposes).</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In February 2017, the Italian government announced that one of its priorities regarding migration policy will be sending back as many irregular migrants as possible.…"/>
          <p:cNvSpPr txBox="1">
            <a:spLocks noGrp="1"/>
          </p:cNvSpPr>
          <p:nvPr>
            <p:ph type="body" idx="1"/>
          </p:nvPr>
        </p:nvSpPr>
        <p:spPr>
          <a:prstGeom prst="rect">
            <a:avLst/>
          </a:prstGeom>
        </p:spPr>
        <p:txBody>
          <a:bodyPr/>
          <a:lstStyle/>
          <a:p>
            <a:pPr algn="just"/>
            <a:r>
              <a:rPr dirty="0"/>
              <a:t>In February 2017, the Italian government announced that one of its priorities regarding migration policy will be </a:t>
            </a:r>
            <a:r>
              <a:rPr dirty="0">
                <a:solidFill>
                  <a:srgbClr val="FF0000"/>
                </a:solidFill>
              </a:rPr>
              <a:t>sending back as many irregular migrants as </a:t>
            </a:r>
            <a:r>
              <a:rPr dirty="0"/>
              <a:t>possible.</a:t>
            </a:r>
          </a:p>
          <a:p>
            <a:pPr algn="just"/>
            <a:r>
              <a:rPr dirty="0"/>
              <a:t>The minister of the interior also announced the plans to </a:t>
            </a:r>
            <a:r>
              <a:rPr b="1" dirty="0"/>
              <a:t>speed up the asylum process </a:t>
            </a:r>
            <a:r>
              <a:rPr dirty="0"/>
              <a:t>and creation of unpaid workplaces for asylum applicants.</a:t>
            </a:r>
          </a:p>
          <a:p>
            <a:pPr algn="just"/>
            <a:r>
              <a:rPr dirty="0"/>
              <a:t>The positive aspects in the guidelines were the announced planned investments in integrated reception and </a:t>
            </a:r>
            <a:r>
              <a:rPr b="1" dirty="0"/>
              <a:t>voluntary returns, </a:t>
            </a:r>
            <a:r>
              <a:rPr dirty="0"/>
              <a:t>and transparency commitments.</a:t>
            </a:r>
          </a:p>
        </p:txBody>
      </p:sp>
      <p:sp>
        <p:nvSpPr>
          <p:cNvPr id="154" name="source: C. Lopez Curzi, 5 things to know about Italy’s plan for immigration,  OpenMigration, https://openmigration.org/en/analyses/5-things-to-know-about-italys-plan-for-immigration/ (retrieved 23.05.2018)"/>
          <p:cNvSpPr txBox="1"/>
          <p:nvPr/>
        </p:nvSpPr>
        <p:spPr>
          <a:xfrm>
            <a:off x="2759709" y="8471678"/>
            <a:ext cx="7485381" cy="402845"/>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a:defRPr sz="1000"/>
            </a:pPr>
            <a:r>
              <a:rPr i="1"/>
              <a:t>source</a:t>
            </a:r>
            <a:r>
              <a:t>: C. Lopez Curzi, 5 things to know about Italy’s plan for immigration, </a:t>
            </a:r>
            <a:br/>
            <a:r>
              <a:t>OpenMigration, https://openmigration.org/en/analyses/5-things-to-know-about-italys-plan-for-immigration/ (retrieved 23.05.2018) </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Migrant acceptance"/>
          <p:cNvSpPr txBox="1">
            <a:spLocks noGrp="1"/>
          </p:cNvSpPr>
          <p:nvPr>
            <p:ph type="title"/>
          </p:nvPr>
        </p:nvSpPr>
        <p:spPr>
          <a:prstGeom prst="rect">
            <a:avLst/>
          </a:prstGeom>
        </p:spPr>
        <p:txBody>
          <a:bodyPr/>
          <a:lstStyle/>
          <a:p>
            <a:r>
              <a:t>Migrant acceptance</a:t>
            </a:r>
          </a:p>
        </p:txBody>
      </p:sp>
      <p:sp>
        <p:nvSpPr>
          <p:cNvPr id="157" name="About 63% of Italian respondents claimed that the area where they live is a good place to live for immigrants from other countries;…"/>
          <p:cNvSpPr txBox="1">
            <a:spLocks noGrp="1"/>
          </p:cNvSpPr>
          <p:nvPr>
            <p:ph type="body" idx="1"/>
          </p:nvPr>
        </p:nvSpPr>
        <p:spPr>
          <a:prstGeom prst="rect">
            <a:avLst/>
          </a:prstGeom>
        </p:spPr>
        <p:txBody>
          <a:bodyPr/>
          <a:lstStyle/>
          <a:p>
            <a:pPr algn="just"/>
            <a:r>
              <a:t>About 63% of Italian respondents claimed that the area where they live is a good place to live for immigrants from other countries;</a:t>
            </a:r>
          </a:p>
          <a:p>
            <a:pPr algn="just"/>
            <a:r>
              <a:t>66% responded that they would like to see the immigration level to the country decrease;</a:t>
            </a:r>
          </a:p>
          <a:p>
            <a:pPr algn="just"/>
            <a:r>
              <a:t>18,6% of those surveyed stated that living in an increasingly diversified society is a positive thing.</a:t>
            </a:r>
          </a:p>
        </p:txBody>
      </p:sp>
      <p:sp>
        <p:nvSpPr>
          <p:cNvPr id="158" name="source: IOM, Migration Data Portal, https://migrationdataportal.org/?t=2016&amp;i=betterplace&amp;cm49=380 (retrieved 23.05.2018)"/>
          <p:cNvSpPr txBox="1"/>
          <p:nvPr/>
        </p:nvSpPr>
        <p:spPr>
          <a:xfrm>
            <a:off x="2912173" y="8583126"/>
            <a:ext cx="7180454" cy="250445"/>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a:defRPr sz="1000"/>
            </a:pPr>
            <a:r>
              <a:rPr i="1"/>
              <a:t>source</a:t>
            </a:r>
            <a:r>
              <a:t>: IOM, Migration Data Portal, https://migrationdataportal.org/?t=2016&amp;i=betterplace&amp;cm49=380 (retrieved 23.05.2018)</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Situation in Greece  (2017 data)"/>
          <p:cNvSpPr txBox="1">
            <a:spLocks noGrp="1"/>
          </p:cNvSpPr>
          <p:nvPr>
            <p:ph type="title"/>
          </p:nvPr>
        </p:nvSpPr>
        <p:spPr>
          <a:xfrm>
            <a:off x="-8864" y="253999"/>
            <a:ext cx="13022528" cy="2708211"/>
          </a:xfrm>
          <a:prstGeom prst="rect">
            <a:avLst/>
          </a:prstGeom>
        </p:spPr>
        <p:txBody>
          <a:bodyPr/>
          <a:lstStyle/>
          <a:p>
            <a:pPr defTabSz="484886"/>
            <a:r>
              <a:t>Situation in Greece </a:t>
            </a:r>
            <a:br/>
            <a:endParaRPr/>
          </a:p>
        </p:txBody>
      </p:sp>
      <p:sp>
        <p:nvSpPr>
          <p:cNvPr id="161" name="Body"/>
          <p:cNvSpPr txBox="1">
            <a:spLocks noGrp="1"/>
          </p:cNvSpPr>
          <p:nvPr>
            <p:ph type="body" idx="1"/>
          </p:nvPr>
        </p:nvSpPr>
        <p:spPr>
          <a:xfrm>
            <a:off x="806086" y="2225523"/>
            <a:ext cx="11392628" cy="7154534"/>
          </a:xfrm>
          <a:prstGeom prst="rect">
            <a:avLst/>
          </a:prstGeom>
        </p:spPr>
        <p:txBody>
          <a:bodyPr/>
          <a:lstStyle/>
          <a:p>
            <a:pPr algn="just">
              <a:lnSpc>
                <a:spcPct val="110000"/>
              </a:lnSpc>
              <a:defRPr sz="2400"/>
            </a:pPr>
            <a:r>
              <a:rPr dirty="0"/>
              <a:t>Greece has been traditionally one of the most important emigration countries following the Second World War - mainly for economic reasons.</a:t>
            </a:r>
          </a:p>
          <a:p>
            <a:pPr algn="just">
              <a:lnSpc>
                <a:spcPct val="110000"/>
              </a:lnSpc>
              <a:defRPr sz="2400"/>
            </a:pPr>
            <a:r>
              <a:rPr dirty="0"/>
              <a:t>From the beginning of the 1990s, Greece started receiving large inflows of immigrants from Central and Eastern Europe following the collapse of the communist regimes, with a large </a:t>
            </a:r>
            <a:r>
              <a:rPr dirty="0" smtClean="0"/>
              <a:t>number</a:t>
            </a:r>
            <a:r>
              <a:rPr lang="en-US" dirty="0" smtClean="0"/>
              <a:t> of</a:t>
            </a:r>
            <a:r>
              <a:rPr dirty="0" smtClean="0"/>
              <a:t> </a:t>
            </a:r>
            <a:r>
              <a:rPr dirty="0"/>
              <a:t>migrants from Albania.</a:t>
            </a:r>
          </a:p>
          <a:p>
            <a:pPr algn="just">
              <a:lnSpc>
                <a:spcPct val="110000"/>
              </a:lnSpc>
              <a:defRPr sz="2400"/>
            </a:pPr>
            <a:r>
              <a:rPr dirty="0"/>
              <a:t>From 2007, the number of irregular migrants and asylum seekers arriving in Greece by boat (from Pakistan, Bangladesh, Iraq, Afghanistan, among others) through the Aegean Sea increased significantly. </a:t>
            </a:r>
          </a:p>
          <a:p>
            <a:pPr algn="just">
              <a:lnSpc>
                <a:spcPct val="110000"/>
              </a:lnSpc>
              <a:defRPr sz="2400"/>
            </a:pPr>
            <a:r>
              <a:rPr dirty="0"/>
              <a:t>However, as from 2010, a shift from the sea to the land border has taken place, resulting in increased illegal border crossings at the Greek land border with Turkey, which constitute approximately 85 per cent of all the detections of illegal border crossing at the EU level. </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Title 1"/>
          <p:cNvSpPr txBox="1">
            <a:spLocks noGrp="1"/>
          </p:cNvSpPr>
          <p:nvPr>
            <p:ph type="title"/>
          </p:nvPr>
        </p:nvSpPr>
        <p:spPr>
          <a:xfrm>
            <a:off x="198" y="283698"/>
            <a:ext cx="13004404" cy="2431695"/>
          </a:xfrm>
          <a:prstGeom prst="rect">
            <a:avLst/>
          </a:prstGeom>
        </p:spPr>
        <p:txBody>
          <a:bodyPr/>
          <a:lstStyle/>
          <a:p>
            <a:pPr defTabSz="554990">
              <a:defRPr sz="7600"/>
            </a:pPr>
            <a:r>
              <a:t>Situation in Greece </a:t>
            </a:r>
            <a:br/>
            <a:r>
              <a:t>(2017 data)</a:t>
            </a:r>
          </a:p>
        </p:txBody>
      </p:sp>
      <p:sp>
        <p:nvSpPr>
          <p:cNvPr id="164" name="Text Placeholder 2"/>
          <p:cNvSpPr txBox="1">
            <a:spLocks noGrp="1"/>
          </p:cNvSpPr>
          <p:nvPr>
            <p:ph type="body" idx="1"/>
          </p:nvPr>
        </p:nvSpPr>
        <p:spPr>
          <a:xfrm>
            <a:off x="698500" y="2559350"/>
            <a:ext cx="11099800" cy="6286503"/>
          </a:xfrm>
          <a:prstGeom prst="rect">
            <a:avLst/>
          </a:prstGeom>
        </p:spPr>
        <p:txBody>
          <a:bodyPr/>
          <a:lstStyle/>
          <a:p>
            <a:pPr>
              <a:defRPr sz="2800"/>
            </a:pPr>
            <a:r>
              <a:t>Greece as a gateway to the European Union</a:t>
            </a:r>
          </a:p>
          <a:p>
            <a:pPr>
              <a:defRPr sz="2800"/>
            </a:pPr>
            <a:r>
              <a:t>Population – 11.145.189 </a:t>
            </a:r>
          </a:p>
          <a:p>
            <a:pPr>
              <a:defRPr sz="2800"/>
            </a:pPr>
            <a:r>
              <a:t>Immigrants to Greece reached a peak in 2015 – roughly one million</a:t>
            </a:r>
          </a:p>
          <a:p>
            <a:pPr>
              <a:defRPr sz="2800"/>
            </a:pPr>
            <a:r>
              <a:t>particularly from the Eastern Mediterranean sea through Greek – Turkey route</a:t>
            </a:r>
          </a:p>
          <a:p>
            <a:pPr>
              <a:defRPr sz="2800"/>
            </a:pPr>
            <a:r>
              <a:t>Main immigrants - Syria, Afghanistan, Iraq, Pakistan</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Overview"/>
          <p:cNvSpPr txBox="1">
            <a:spLocks noGrp="1"/>
          </p:cNvSpPr>
          <p:nvPr>
            <p:ph type="title"/>
          </p:nvPr>
        </p:nvSpPr>
        <p:spPr>
          <a:prstGeom prst="rect">
            <a:avLst/>
          </a:prstGeom>
        </p:spPr>
        <p:txBody>
          <a:bodyPr/>
          <a:lstStyle/>
          <a:p>
            <a:r>
              <a:t>Overview</a:t>
            </a:r>
          </a:p>
        </p:txBody>
      </p:sp>
      <p:sp>
        <p:nvSpPr>
          <p:cNvPr id="105" name="Body"/>
          <p:cNvSpPr txBox="1">
            <a:spLocks noGrp="1"/>
          </p:cNvSpPr>
          <p:nvPr>
            <p:ph type="body" idx="1"/>
          </p:nvPr>
        </p:nvSpPr>
        <p:spPr>
          <a:prstGeom prst="rect">
            <a:avLst/>
          </a:prstGeom>
        </p:spPr>
        <p:txBody>
          <a:bodyPr/>
          <a:lstStyle/>
          <a:p>
            <a:r>
              <a:rPr dirty="0"/>
              <a:t>Scope of the project: a qualitative comparison between migration policies run by the government of Italy and Greece, especially the municipality of Athens</a:t>
            </a:r>
          </a:p>
          <a:p>
            <a:r>
              <a:rPr dirty="0"/>
              <a:t>Objective(s): </a:t>
            </a:r>
            <a:r>
              <a:rPr b="1" dirty="0"/>
              <a:t>finding key similarities and differences </a:t>
            </a:r>
            <a:r>
              <a:rPr dirty="0"/>
              <a:t>in the two countries; measuring the effects of the policies chosen by the countries</a:t>
            </a:r>
          </a:p>
        </p:txBody>
      </p:sp>
    </p:spTree>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Title 1"/>
          <p:cNvSpPr txBox="1">
            <a:spLocks noGrp="1"/>
          </p:cNvSpPr>
          <p:nvPr>
            <p:ph type="title"/>
          </p:nvPr>
        </p:nvSpPr>
        <p:spPr>
          <a:prstGeom prst="rect">
            <a:avLst/>
          </a:prstGeom>
        </p:spPr>
        <p:txBody>
          <a:bodyPr/>
          <a:lstStyle/>
          <a:p>
            <a:endParaRPr/>
          </a:p>
        </p:txBody>
      </p:sp>
      <p:sp>
        <p:nvSpPr>
          <p:cNvPr id="167" name="Text Placeholder 2"/>
          <p:cNvSpPr txBox="1">
            <a:spLocks noGrp="1"/>
          </p:cNvSpPr>
          <p:nvPr>
            <p:ph type="body" idx="1"/>
          </p:nvPr>
        </p:nvSpPr>
        <p:spPr>
          <a:xfrm>
            <a:off x="952500" y="1642533"/>
            <a:ext cx="11099800" cy="6286502"/>
          </a:xfrm>
          <a:prstGeom prst="rect">
            <a:avLst/>
          </a:prstGeom>
        </p:spPr>
        <p:txBody>
          <a:bodyPr/>
          <a:lstStyle/>
          <a:p>
            <a:r>
              <a:t>The census indicated that the number of immigrants living in Greece in 2001 was 762,191, making up approximately 7 percent of the total population</a:t>
            </a:r>
          </a:p>
          <a:p>
            <a:r>
              <a:t>However, in 2016, immigrants composed of 1,220,395 people – approximately 11% of the population</a:t>
            </a: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16042" y="3166533"/>
            <a:ext cx="6572717" cy="4641427"/>
          </a:xfrm>
        </p:spPr>
      </p:pic>
    </p:spTree>
    <p:extLst>
      <p:ext uri="{BB962C8B-B14F-4D97-AF65-F5344CB8AC3E}">
        <p14:creationId xmlns:p14="http://schemas.microsoft.com/office/powerpoint/2010/main" val="19841357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 name="Image" descr="Image"/>
          <p:cNvPicPr>
            <a:picLocks noGrp="1" noChangeAspect="1"/>
          </p:cNvPicPr>
          <p:nvPr>
            <p:ph type="pic" idx="13"/>
          </p:nvPr>
        </p:nvPicPr>
        <p:blipFill>
          <a:blip r:embed="rId2">
            <a:extLst/>
          </a:blip>
          <a:srcRect/>
          <a:stretch>
            <a:fillRect/>
          </a:stretch>
        </p:blipFill>
        <p:spPr>
          <a:xfrm>
            <a:off x="6911976" y="2334869"/>
            <a:ext cx="4529919" cy="5664889"/>
          </a:xfrm>
          <a:prstGeom prst="rect">
            <a:avLst/>
          </a:prstGeom>
        </p:spPr>
      </p:pic>
      <p:sp>
        <p:nvSpPr>
          <p:cNvPr id="111" name="Italy: key facts"/>
          <p:cNvSpPr txBox="1">
            <a:spLocks noGrp="1"/>
          </p:cNvSpPr>
          <p:nvPr>
            <p:ph type="title"/>
          </p:nvPr>
        </p:nvSpPr>
        <p:spPr>
          <a:xfrm>
            <a:off x="2339975" y="1162050"/>
            <a:ext cx="4000500" cy="2990850"/>
          </a:xfrm>
          <a:prstGeom prst="rect">
            <a:avLst/>
          </a:prstGeom>
        </p:spPr>
        <p:txBody>
          <a:bodyPr anchor="ctr"/>
          <a:lstStyle/>
          <a:p>
            <a:r>
              <a:rPr dirty="0"/>
              <a:t>Italy: key facts</a:t>
            </a:r>
          </a:p>
        </p:txBody>
      </p:sp>
      <p:sp>
        <p:nvSpPr>
          <p:cNvPr id="112" name="population: 60,56 mln (2016 estimates)…"/>
          <p:cNvSpPr txBox="1">
            <a:spLocks noGrp="1"/>
          </p:cNvSpPr>
          <p:nvPr>
            <p:ph type="body" sz="half" idx="1"/>
          </p:nvPr>
        </p:nvSpPr>
        <p:spPr>
          <a:xfrm>
            <a:off x="2339975" y="3403849"/>
            <a:ext cx="4000500" cy="3873252"/>
          </a:xfrm>
          <a:prstGeom prst="rect">
            <a:avLst/>
          </a:prstGeom>
        </p:spPr>
        <p:txBody>
          <a:bodyPr>
            <a:normAutofit fontScale="85000" lnSpcReduction="20000"/>
          </a:bodyPr>
          <a:lstStyle/>
          <a:p>
            <a:pPr marL="194008" indent="-194008" algn="just" defTabSz="376808">
              <a:buSzPct val="100000"/>
              <a:buChar char="•"/>
              <a:defRPr sz="2150"/>
            </a:pPr>
            <a:r>
              <a:rPr b="1" dirty="0"/>
              <a:t>population</a:t>
            </a:r>
            <a:r>
              <a:rPr dirty="0"/>
              <a:t>: 60,56 </a:t>
            </a:r>
            <a:r>
              <a:rPr dirty="0" err="1"/>
              <a:t>mln</a:t>
            </a:r>
            <a:r>
              <a:rPr dirty="0"/>
              <a:t> (2016 estimates)</a:t>
            </a:r>
          </a:p>
          <a:p>
            <a:pPr marL="194008" indent="-194008" algn="just" defTabSz="376808">
              <a:buSzPct val="100000"/>
              <a:buChar char="•"/>
              <a:defRPr sz="2150"/>
            </a:pPr>
            <a:r>
              <a:rPr b="1" dirty="0"/>
              <a:t>capital city</a:t>
            </a:r>
            <a:r>
              <a:rPr dirty="0"/>
              <a:t>: Rome</a:t>
            </a:r>
          </a:p>
          <a:p>
            <a:pPr marL="194008" indent="-194008" algn="just" defTabSz="376808">
              <a:buSzPct val="100000"/>
              <a:buChar char="•"/>
              <a:defRPr sz="2150"/>
            </a:pPr>
            <a:r>
              <a:rPr b="1" dirty="0"/>
              <a:t>official language</a:t>
            </a:r>
            <a:r>
              <a:rPr dirty="0"/>
              <a:t>: Italian</a:t>
            </a:r>
          </a:p>
          <a:p>
            <a:pPr marL="194008" indent="-194008" algn="just" defTabSz="376808">
              <a:buSzPct val="100000"/>
              <a:buChar char="•"/>
              <a:defRPr sz="2150"/>
            </a:pPr>
            <a:r>
              <a:rPr b="1" dirty="0"/>
              <a:t>political system</a:t>
            </a:r>
            <a:r>
              <a:rPr dirty="0"/>
              <a:t>: unitary parliamentary republic</a:t>
            </a:r>
          </a:p>
          <a:p>
            <a:pPr marL="194008" indent="-194008" algn="just" defTabSz="376808">
              <a:buSzPct val="100000"/>
              <a:buChar char="•"/>
              <a:defRPr sz="2150"/>
            </a:pPr>
            <a:r>
              <a:rPr b="1" dirty="0"/>
              <a:t>GDP/capita</a:t>
            </a:r>
            <a:r>
              <a:rPr dirty="0"/>
              <a:t>: $39.500 </a:t>
            </a:r>
            <a:br>
              <a:rPr dirty="0"/>
            </a:br>
            <a:r>
              <a:rPr dirty="0"/>
              <a:t>(2018 estimate)</a:t>
            </a:r>
          </a:p>
          <a:p>
            <a:pPr marL="194008" indent="-194008" algn="just" defTabSz="376808">
              <a:buSzPct val="100000"/>
              <a:buChar char="•"/>
              <a:defRPr sz="2150"/>
            </a:pPr>
            <a:r>
              <a:rPr b="1" dirty="0"/>
              <a:t>religion</a:t>
            </a:r>
            <a:r>
              <a:rPr dirty="0"/>
              <a:t>: 74,4% catholic;</a:t>
            </a:r>
            <a:br>
              <a:rPr dirty="0"/>
            </a:br>
            <a:r>
              <a:rPr dirty="0"/>
              <a:t>22,6% irreligious;</a:t>
            </a:r>
            <a:br>
              <a:rPr dirty="0"/>
            </a:br>
            <a:r>
              <a:rPr dirty="0"/>
              <a:t>3% other</a:t>
            </a:r>
          </a:p>
          <a:p>
            <a:pPr marL="194008" indent="-194008" algn="just" defTabSz="376808">
              <a:buSzPct val="100000"/>
              <a:buChar char="•"/>
              <a:defRPr sz="2150"/>
            </a:pPr>
            <a:r>
              <a:rPr b="1" dirty="0"/>
              <a:t>non-EU residents population</a:t>
            </a:r>
            <a:r>
              <a:rPr dirty="0"/>
              <a:t>: 3.714.137 (2017 data)</a:t>
            </a:r>
          </a:p>
          <a:p>
            <a:pPr marL="194008" indent="-194008" algn="just" defTabSz="376808">
              <a:buSzPct val="100000"/>
              <a:buChar char="•"/>
              <a:defRPr sz="2150"/>
            </a:pPr>
            <a:r>
              <a:rPr b="1" dirty="0"/>
              <a:t>international migrant stock as a percentage of the total population: </a:t>
            </a:r>
            <a:r>
              <a:rPr dirty="0"/>
              <a:t>10%</a:t>
            </a:r>
          </a:p>
        </p:txBody>
      </p:sp>
    </p:spTree>
    <p:extLst>
      <p:ext uri="{BB962C8B-B14F-4D97-AF65-F5344CB8AC3E}">
        <p14:creationId xmlns:p14="http://schemas.microsoft.com/office/powerpoint/2010/main" val="3449686848"/>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l-PL" b="1" u="sng" dirty="0">
                <a:hlinkClick r:id="rId2"/>
              </a:rPr>
              <a:t>https://www.iom.int/countries/greece</a:t>
            </a:r>
            <a:endParaRPr lang="en-US" dirty="0"/>
          </a:p>
        </p:txBody>
      </p:sp>
      <p:sp>
        <p:nvSpPr>
          <p:cNvPr id="3" name="Content Placeholder 2"/>
          <p:cNvSpPr>
            <a:spLocks noGrp="1"/>
          </p:cNvSpPr>
          <p:nvPr>
            <p:ph idx="1"/>
          </p:nvPr>
        </p:nvSpPr>
        <p:spPr/>
        <p:txBody>
          <a:bodyPr>
            <a:normAutofit fontScale="70000" lnSpcReduction="20000"/>
          </a:bodyPr>
          <a:lstStyle/>
          <a:p>
            <a:r>
              <a:rPr lang="en-US" dirty="0"/>
              <a:t>Greece has become the refugees’ first gate entry into the </a:t>
            </a:r>
            <a:r>
              <a:rPr lang="en-US" dirty="0" smtClean="0"/>
              <a:t>EU</a:t>
            </a:r>
          </a:p>
          <a:p>
            <a:r>
              <a:rPr lang="en-US" u="sng" dirty="0">
                <a:hlinkClick r:id="rId3"/>
              </a:rPr>
              <a:t>According to the UNHCR</a:t>
            </a:r>
            <a:r>
              <a:rPr lang="en-US" dirty="0"/>
              <a:t>, 10,304 refugees resided in Greece in 2014. In 2014, 7,585 first time asylum applications were made, down from 7,860 in 2013 (Eurostat Greece has become the refugees’ first gate entry into the EU data). In 2014 the top </a:t>
            </a:r>
            <a:r>
              <a:rPr lang="en-US" u="sng" dirty="0">
                <a:hlinkClick r:id="rId4"/>
              </a:rPr>
              <a:t>three citizenships of asylum applicants</a:t>
            </a:r>
            <a:r>
              <a:rPr lang="en-US" dirty="0"/>
              <a:t> were Afghanistan (1,710), Pakistan (1,620) and Syria (785).</a:t>
            </a:r>
          </a:p>
          <a:p>
            <a:r>
              <a:rPr lang="en-US" dirty="0"/>
              <a:t>The majority of refugees arriving in Greece do not apply for asylum there. They leave Greece (and the EU) transiting through Balkans and Hungary (where they re-enter the EU), towards Western and Northern European destinations.</a:t>
            </a:r>
          </a:p>
          <a:p>
            <a:r>
              <a:rPr lang="en-US" dirty="0"/>
              <a:t>In particular, the Greek islands </a:t>
            </a:r>
            <a:r>
              <a:rPr lang="en-US" u="sng" dirty="0">
                <a:hlinkClick r:id="rId5"/>
              </a:rPr>
              <a:t>struggle with the influx</a:t>
            </a:r>
            <a:r>
              <a:rPr lang="en-US" dirty="0"/>
              <a:t> of people; some of the islands lack registration and reception </a:t>
            </a:r>
            <a:r>
              <a:rPr lang="en-US" dirty="0" err="1"/>
              <a:t>centres</a:t>
            </a:r>
            <a:r>
              <a:rPr lang="en-US" dirty="0"/>
              <a:t>. </a:t>
            </a:r>
            <a:r>
              <a:rPr lang="en-US" u="sng" dirty="0">
                <a:hlinkClick r:id="rId6"/>
              </a:rPr>
              <a:t>Police clashes with refugees</a:t>
            </a:r>
            <a:r>
              <a:rPr lang="en-US" dirty="0"/>
              <a:t> are reported.</a:t>
            </a:r>
          </a:p>
          <a:p>
            <a:r>
              <a:rPr lang="en-US" dirty="0"/>
              <a:t>Recently, following </a:t>
            </a:r>
            <a:r>
              <a:rPr lang="en-US" u="sng" dirty="0">
                <a:hlinkClick r:id="rId7"/>
              </a:rPr>
              <a:t>deaths and the number of people missing at sea</a:t>
            </a:r>
            <a:r>
              <a:rPr lang="en-US" dirty="0"/>
              <a:t>, refugees increasingly choose to cross the Turkish-Greek land border.</a:t>
            </a:r>
          </a:p>
          <a:p>
            <a:endParaRPr lang="en-US" dirty="0"/>
          </a:p>
        </p:txBody>
      </p:sp>
    </p:spTree>
    <p:extLst>
      <p:ext uri="{BB962C8B-B14F-4D97-AF65-F5344CB8AC3E}">
        <p14:creationId xmlns:p14="http://schemas.microsoft.com/office/powerpoint/2010/main" val="42595802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Autofit/>
          </a:bodyPr>
          <a:lstStyle/>
          <a:p>
            <a:r>
              <a:rPr lang="en-US" sz="1707" dirty="0">
                <a:latin typeface="Times New Roman" panose="02020603050405020304" pitchFamily="18" charset="0"/>
                <a:cs typeface="Times New Roman" panose="02020603050405020304" pitchFamily="18" charset="0"/>
              </a:rPr>
              <a:t>Greece has been traditionally one of the most important emigration countries following the Second World War. </a:t>
            </a:r>
          </a:p>
          <a:p>
            <a:r>
              <a:rPr lang="en-US" sz="1707" dirty="0">
                <a:latin typeface="Times New Roman" panose="02020603050405020304" pitchFamily="18" charset="0"/>
                <a:cs typeface="Times New Roman" panose="02020603050405020304" pitchFamily="18" charset="0"/>
              </a:rPr>
              <a:t>Bilateral agreement between the Greek Government and IOM (ICEM). </a:t>
            </a:r>
          </a:p>
          <a:p>
            <a:endParaRPr lang="en-US" sz="1707" b="1" u="sng" dirty="0">
              <a:latin typeface="Times New Roman" panose="02020603050405020304" pitchFamily="18" charset="0"/>
              <a:cs typeface="Times New Roman" panose="02020603050405020304" pitchFamily="18" charset="0"/>
              <a:hlinkClick r:id="rId2"/>
            </a:endParaRPr>
          </a:p>
          <a:p>
            <a:r>
              <a:rPr lang="en-US" sz="1707" dirty="0">
                <a:latin typeface="Times New Roman" panose="02020603050405020304" pitchFamily="18" charset="0"/>
                <a:cs typeface="Times New Roman" panose="02020603050405020304" pitchFamily="18" charset="0"/>
              </a:rPr>
              <a:t>National emigration flows lasted from 1952 to the mid 1970s. Since 1954, the Organization had initiated and offered vocational training courses to Greek workers, providing them with professional background, as well as cultural orientation to facilitate their integration into the host society. The IOM mission in Greece has assisted over 140,000 Greek national emigrants who settled in the United States, Canada, Australia and other countries.</a:t>
            </a:r>
          </a:p>
          <a:p>
            <a:r>
              <a:rPr lang="en-US" sz="1707" dirty="0">
                <a:latin typeface="Times New Roman" panose="02020603050405020304" pitchFamily="18" charset="0"/>
                <a:cs typeface="Times New Roman" panose="02020603050405020304" pitchFamily="18" charset="0"/>
              </a:rPr>
              <a:t>From 2007, the number of irregular migrants and asylum seekers arriving in Greece by boat (from Pakistan, Bangladesh, Iraq, Afghanistan, among others) through the Aegean Sea increased significantly. However, as from 2010, a shift from the sea to the land border has taken place, resulting in increased illegal border crossings at the Greek land border with Turkey, which constitute approximately 85 per cent of all the detections of illegal border crossing at the EU level. These large influxes of irregular migrants from Asia and Africa, who view Greece as a gateway to the European Union, end up being stranded in the country.</a:t>
            </a:r>
          </a:p>
          <a:p>
            <a:r>
              <a:rPr lang="en-US" sz="1707" dirty="0">
                <a:latin typeface="Times New Roman" panose="02020603050405020304" pitchFamily="18" charset="0"/>
                <a:cs typeface="Times New Roman" panose="02020603050405020304" pitchFamily="18" charset="0"/>
              </a:rPr>
              <a:t>Through these years, and in order to cope with this situation, the Greek state implemented three regularization exercises. The main legislative instrument on migration is Law 3386/2005, “Entry, residence and social integration of third country nationals into the Greek territory”, providing for the unification of the residence and work permits, as well as introducing the “reflection period” for victims of trafficking. It has been revised under Law 3536/2007, “Determining matters in migration policy and other issues falling into the competence of the Ministry of Interior, Public Administration and Decentralization”.</a:t>
            </a:r>
          </a:p>
          <a:p>
            <a:endParaRPr lang="en-US" sz="1707" dirty="0">
              <a:latin typeface="Times New Roman" panose="02020603050405020304" pitchFamily="18" charset="0"/>
              <a:cs typeface="Times New Roman" panose="02020603050405020304" pitchFamily="18" charset="0"/>
            </a:endParaRPr>
          </a:p>
          <a:p>
            <a:endParaRPr lang="en-US" sz="1707" b="1" u="sng" dirty="0">
              <a:latin typeface="Times New Roman" panose="02020603050405020304" pitchFamily="18" charset="0"/>
              <a:cs typeface="Times New Roman" panose="02020603050405020304" pitchFamily="18" charset="0"/>
              <a:hlinkClick r:id="rId2"/>
            </a:endParaRPr>
          </a:p>
          <a:p>
            <a:endParaRPr lang="en-US" sz="1707" b="1" u="sng" dirty="0">
              <a:latin typeface="Times New Roman" panose="02020603050405020304" pitchFamily="18" charset="0"/>
              <a:cs typeface="Times New Roman" panose="02020603050405020304" pitchFamily="18" charset="0"/>
              <a:hlinkClick r:id="rId2"/>
            </a:endParaRPr>
          </a:p>
          <a:p>
            <a:endParaRPr lang="en-US" sz="1707" b="1" u="sng" dirty="0">
              <a:latin typeface="Times New Roman" panose="02020603050405020304" pitchFamily="18" charset="0"/>
              <a:cs typeface="Times New Roman" panose="02020603050405020304" pitchFamily="18" charset="0"/>
              <a:hlinkClick r:id="rId2"/>
            </a:endParaRPr>
          </a:p>
          <a:p>
            <a:endParaRPr lang="en-US" sz="1707" b="1" u="sng" dirty="0">
              <a:latin typeface="Times New Roman" panose="02020603050405020304" pitchFamily="18" charset="0"/>
              <a:cs typeface="Times New Roman" panose="02020603050405020304" pitchFamily="18" charset="0"/>
              <a:hlinkClick r:id="rId2"/>
            </a:endParaRPr>
          </a:p>
          <a:p>
            <a:endParaRPr lang="en-US" sz="1707" b="1" u="sng" dirty="0">
              <a:latin typeface="Times New Roman" panose="02020603050405020304" pitchFamily="18" charset="0"/>
              <a:cs typeface="Times New Roman" panose="02020603050405020304" pitchFamily="18" charset="0"/>
              <a:hlinkClick r:id="rId2"/>
            </a:endParaRPr>
          </a:p>
          <a:p>
            <a:endParaRPr lang="en-US" sz="1707" b="1" u="sng" dirty="0">
              <a:latin typeface="Times New Roman" panose="02020603050405020304" pitchFamily="18" charset="0"/>
              <a:cs typeface="Times New Roman" panose="02020603050405020304" pitchFamily="18" charset="0"/>
              <a:hlinkClick r:id="rId2"/>
            </a:endParaRPr>
          </a:p>
          <a:p>
            <a:endParaRPr lang="en-US" sz="1707" b="1" u="sng" dirty="0">
              <a:latin typeface="Times New Roman" panose="02020603050405020304" pitchFamily="18" charset="0"/>
              <a:cs typeface="Times New Roman" panose="02020603050405020304" pitchFamily="18" charset="0"/>
              <a:hlinkClick r:id="rId2"/>
            </a:endParaRPr>
          </a:p>
          <a:p>
            <a:endParaRPr lang="en-US" sz="1707" b="1" u="sng" dirty="0">
              <a:latin typeface="Times New Roman" panose="02020603050405020304" pitchFamily="18" charset="0"/>
              <a:cs typeface="Times New Roman" panose="02020603050405020304" pitchFamily="18" charset="0"/>
              <a:hlinkClick r:id="rId2"/>
            </a:endParaRPr>
          </a:p>
          <a:p>
            <a:endParaRPr lang="en-US" sz="1707" b="1" u="sng" dirty="0">
              <a:latin typeface="Times New Roman" panose="02020603050405020304" pitchFamily="18" charset="0"/>
              <a:cs typeface="Times New Roman" panose="02020603050405020304" pitchFamily="18" charset="0"/>
              <a:hlinkClick r:id="rId2"/>
            </a:endParaRPr>
          </a:p>
          <a:p>
            <a:endParaRPr lang="en-US" sz="1707" b="1" u="sng" dirty="0">
              <a:latin typeface="Times New Roman" panose="02020603050405020304" pitchFamily="18" charset="0"/>
              <a:cs typeface="Times New Roman" panose="02020603050405020304" pitchFamily="18" charset="0"/>
              <a:hlinkClick r:id="rId2"/>
            </a:endParaRPr>
          </a:p>
          <a:p>
            <a:r>
              <a:rPr lang="pl-PL" sz="1707" b="1" u="sng" dirty="0">
                <a:latin typeface="Times New Roman" panose="02020603050405020304" pitchFamily="18" charset="0"/>
                <a:cs typeface="Times New Roman" panose="02020603050405020304" pitchFamily="18" charset="0"/>
                <a:hlinkClick r:id="rId2"/>
              </a:rPr>
              <a:t>https://www.iom.int/countries/greece</a:t>
            </a:r>
            <a:endParaRPr lang="en-US" sz="1707"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854486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r>
              <a:rPr lang="en-US" dirty="0"/>
              <a:t>In 2011 the European Court of Justice found that 90 per cent of all irregular entry into Europe was through the Greek borders. According to data from </a:t>
            </a:r>
            <a:r>
              <a:rPr lang="en-US" dirty="0" err="1"/>
              <a:t>Frontex</a:t>
            </a:r>
            <a:r>
              <a:rPr lang="en-US" dirty="0"/>
              <a:t>, Greece is the major gateway of undocumented migrants and asylum seekers from Africa and Asia.  Entry points into Greece have also changed.  In the past the usual route was by boat through the Aegean Sea. Assistance from </a:t>
            </a:r>
            <a:r>
              <a:rPr lang="en-US" dirty="0" err="1"/>
              <a:t>Frontex</a:t>
            </a:r>
            <a:r>
              <a:rPr lang="en-US" dirty="0"/>
              <a:t> in patrolling the sea borders has resulted in a shift to entry by land, especially at the </a:t>
            </a:r>
            <a:r>
              <a:rPr lang="en-US" dirty="0" err="1"/>
              <a:t>Evros</a:t>
            </a:r>
            <a:r>
              <a:rPr lang="en-US" dirty="0"/>
              <a:t> border. Law 3907/2011 is an attempt to establish a realistic migration management system, through the operation of an independent Asylum Service, the establishment of First Reception Centers and the adaptation of Greek legislation to Community Directive 2008/115/EC on the return of irregular migrants.</a:t>
            </a:r>
          </a:p>
          <a:p>
            <a:r>
              <a:rPr lang="en-US" dirty="0"/>
              <a:t>IOM also carries out counter trafficking activities, through partnerships with the National Coordinating Mechanism, the Hellenic Police, other Ministries and civil society, and provides support to NGOs, as well as the implementation of voluntary returns of victims of trafficking.</a:t>
            </a:r>
          </a:p>
        </p:txBody>
      </p:sp>
    </p:spTree>
    <p:extLst>
      <p:ext uri="{BB962C8B-B14F-4D97-AF65-F5344CB8AC3E}">
        <p14:creationId xmlns:p14="http://schemas.microsoft.com/office/powerpoint/2010/main" val="33528541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9" name="Picture 1" descr="Picture 1"/>
          <p:cNvPicPr>
            <a:picLocks noChangeAspect="1"/>
          </p:cNvPicPr>
          <p:nvPr/>
        </p:nvPicPr>
        <p:blipFill>
          <a:blip r:embed="rId2">
            <a:extLst/>
          </a:blip>
          <a:stretch>
            <a:fillRect/>
          </a:stretch>
        </p:blipFill>
        <p:spPr>
          <a:xfrm>
            <a:off x="2099043" y="1467720"/>
            <a:ext cx="8084770" cy="6538044"/>
          </a:xfrm>
          <a:prstGeom prst="rect">
            <a:avLst/>
          </a:prstGeom>
          <a:ln w="12700">
            <a:miter lim="400000"/>
          </a:ln>
        </p:spPr>
      </p:pic>
    </p:spTree>
    <p:extLst>
      <p:ext uri="{BB962C8B-B14F-4D97-AF65-F5344CB8AC3E}">
        <p14:creationId xmlns:p14="http://schemas.microsoft.com/office/powerpoint/2010/main" val="1156789755"/>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7" name="Picture 1" descr="Picture 1"/>
          <p:cNvPicPr>
            <a:picLocks noChangeAspect="1"/>
          </p:cNvPicPr>
          <p:nvPr/>
        </p:nvPicPr>
        <p:blipFill>
          <a:blip r:embed="rId2">
            <a:extLst/>
          </a:blip>
          <a:stretch>
            <a:fillRect/>
          </a:stretch>
        </p:blipFill>
        <p:spPr>
          <a:xfrm>
            <a:off x="1625600" y="1826854"/>
            <a:ext cx="9753600" cy="6059847"/>
          </a:xfrm>
          <a:prstGeom prst="rect">
            <a:avLst/>
          </a:prstGeom>
          <a:ln w="12700">
            <a:miter lim="400000"/>
          </a:ln>
        </p:spPr>
      </p:pic>
    </p:spTree>
    <p:extLst>
      <p:ext uri="{BB962C8B-B14F-4D97-AF65-F5344CB8AC3E}">
        <p14:creationId xmlns:p14="http://schemas.microsoft.com/office/powerpoint/2010/main" val="3915569785"/>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853" dirty="0"/>
              <a:t>https://www.bing.com/images/search?view=detailV2&amp;ccid=5gGCf0uf&amp;id=6EB394D01CD99C26A51563BDFD599E60C37989D8&amp;thid=OIP.5gGCf0uf3mPzcF-pvGdpJgHaFR&amp;mediaurl=https%3a%2f%2fd28wbuch0jlv7v.cloudfront.net%2fimages%2finfografik%2fnormal%2fchartoftheday_4446_refugee_crisis_in_greece_n.jpg&amp;exph=684&amp;expw=960&amp;q=statistics+for+Greece++seekers+&amp;simid=608054345054619827&amp;selectedIndex=0&amp;ajaxhist=0</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45258" y="3166533"/>
            <a:ext cx="6514284" cy="4641427"/>
          </a:xfrm>
        </p:spPr>
      </p:pic>
    </p:spTree>
    <p:extLst>
      <p:ext uri="{BB962C8B-B14F-4D97-AF65-F5344CB8AC3E}">
        <p14:creationId xmlns:p14="http://schemas.microsoft.com/office/powerpoint/2010/main" val="34797563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853" dirty="0"/>
              <a:t>https://www.bing.com/images/search?view=detailV2&amp;ccid=3pPRfeGU&amp;id=81D4F2BD5A7BA7961E94B10EDDBB32E6378F09F4&amp;thid=OIP.3pPRfeGUNvzuyGxMa3g7rwHaJk&amp;mediaurl=https%3a%2f%2fcdn.static-economist.com%2fsites%2fdefault%2ffiles%2fimages%2f2015%2f09%2fblogs%2feconomist-explains%2f20150912_woc665.png&amp;exph=750&amp;expw=580&amp;q=statistics+for+Greece++seekers+&amp;simid=608042705740827226&amp;selectedIndex=7&amp;ajaxhist=0</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07715" y="3166533"/>
            <a:ext cx="3589370" cy="4641427"/>
          </a:xfrm>
        </p:spPr>
      </p:pic>
    </p:spTree>
    <p:extLst>
      <p:ext uri="{BB962C8B-B14F-4D97-AF65-F5344CB8AC3E}">
        <p14:creationId xmlns:p14="http://schemas.microsoft.com/office/powerpoint/2010/main" val="8271422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Title 1"/>
          <p:cNvSpPr txBox="1">
            <a:spLocks noGrp="1"/>
          </p:cNvSpPr>
          <p:nvPr>
            <p:ph type="title"/>
          </p:nvPr>
        </p:nvSpPr>
        <p:spPr>
          <a:prstGeom prst="rect">
            <a:avLst/>
          </a:prstGeom>
        </p:spPr>
        <p:txBody>
          <a:bodyPr/>
          <a:lstStyle>
            <a:lvl1pPr>
              <a:defRPr sz="6000"/>
            </a:lvl1pPr>
          </a:lstStyle>
          <a:p>
            <a:r>
              <a:t>Agenda</a:t>
            </a:r>
          </a:p>
        </p:txBody>
      </p:sp>
      <p:sp>
        <p:nvSpPr>
          <p:cNvPr id="108" name="Text Placeholder 2"/>
          <p:cNvSpPr txBox="1">
            <a:spLocks noGrp="1"/>
          </p:cNvSpPr>
          <p:nvPr>
            <p:ph type="body" idx="1"/>
          </p:nvPr>
        </p:nvSpPr>
        <p:spPr>
          <a:prstGeom prst="rect">
            <a:avLst/>
          </a:prstGeom>
        </p:spPr>
        <p:txBody>
          <a:bodyPr/>
          <a:lstStyle/>
          <a:p>
            <a:pPr marL="295174" indent="-295174" defTabSz="537463">
              <a:spcBef>
                <a:spcPts val="3800"/>
              </a:spcBef>
              <a:buSzPct val="100000"/>
              <a:buAutoNum type="arabicPeriod"/>
              <a:defRPr sz="2208"/>
            </a:pPr>
            <a:r>
              <a:rPr dirty="0"/>
              <a:t>Italy - key facts </a:t>
            </a:r>
          </a:p>
          <a:p>
            <a:pPr marL="295174" indent="-295174" defTabSz="537463">
              <a:spcBef>
                <a:spcPts val="3800"/>
              </a:spcBef>
              <a:buSzPct val="100000"/>
              <a:buAutoNum type="arabicPeriod"/>
              <a:defRPr sz="2208"/>
            </a:pPr>
            <a:r>
              <a:rPr dirty="0"/>
              <a:t>Migration situation in Italy (current data)</a:t>
            </a:r>
          </a:p>
          <a:p>
            <a:pPr marL="295174" indent="-295174" defTabSz="537463">
              <a:spcBef>
                <a:spcPts val="3800"/>
              </a:spcBef>
              <a:buSzPct val="100000"/>
              <a:buAutoNum type="arabicPeriod"/>
              <a:defRPr sz="2208"/>
            </a:pPr>
            <a:r>
              <a:rPr dirty="0"/>
              <a:t>Italy’s migration policy</a:t>
            </a:r>
          </a:p>
          <a:p>
            <a:pPr marL="295174" indent="-295174" defTabSz="537463">
              <a:spcBef>
                <a:spcPts val="3800"/>
              </a:spcBef>
              <a:buSzPct val="100000"/>
              <a:buAutoNum type="arabicPeriod"/>
              <a:defRPr sz="2208"/>
            </a:pPr>
            <a:r>
              <a:rPr dirty="0"/>
              <a:t>Greece - key facts</a:t>
            </a:r>
          </a:p>
          <a:p>
            <a:pPr marL="295174" indent="-295174" defTabSz="537463">
              <a:spcBef>
                <a:spcPts val="3800"/>
              </a:spcBef>
              <a:buSzPct val="100000"/>
              <a:buAutoNum type="arabicPeriod"/>
              <a:defRPr sz="2208"/>
            </a:pPr>
            <a:r>
              <a:rPr dirty="0"/>
              <a:t>Situation in Greece – and specifically, Athens (current data)</a:t>
            </a:r>
          </a:p>
          <a:p>
            <a:pPr marL="295174" indent="-295174" defTabSz="537463">
              <a:spcBef>
                <a:spcPts val="3800"/>
              </a:spcBef>
              <a:buSzPct val="100000"/>
              <a:buAutoNum type="arabicPeriod"/>
              <a:defRPr sz="2208"/>
            </a:pPr>
            <a:r>
              <a:rPr dirty="0"/>
              <a:t>Municipality of Athens’ migration policy</a:t>
            </a:r>
          </a:p>
          <a:p>
            <a:pPr marL="295174" indent="-295174" defTabSz="537463">
              <a:spcBef>
                <a:spcPts val="3800"/>
              </a:spcBef>
              <a:buSzPct val="100000"/>
              <a:buAutoNum type="arabicPeriod"/>
              <a:defRPr sz="2208"/>
            </a:pPr>
            <a:r>
              <a:rPr dirty="0"/>
              <a:t>Qualitative comparison between Italy and Greece (particularly Athens)</a:t>
            </a:r>
          </a:p>
          <a:p>
            <a:pPr marL="295174" indent="-295174" defTabSz="537463">
              <a:spcBef>
                <a:spcPts val="3800"/>
              </a:spcBef>
              <a:buSzPct val="100000"/>
              <a:buAutoNum type="arabicPeriod"/>
              <a:defRPr sz="2208"/>
            </a:pPr>
            <a:r>
              <a:rPr dirty="0"/>
              <a:t>Conclusions</a:t>
            </a:r>
          </a:p>
        </p:txBody>
      </p:sp>
    </p:spTree>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960" dirty="0"/>
              <a:t>https://www.bing.com/images/search?view=detailV2&amp;ccid=Q5F27jip&amp;id=75CD3DA100AC2E5E519914986FABD62A40028650&amp;thid=OIP.Q5F27jipOB7iqGcMMKzx1AHaGz&amp;mediaurl=http%3a%2f%2flinkis.com%2furl-image%2fhttp%3a%2f%2fcdn.static-economist.com%2fsites%2fdefault%2ffiles%2fimages%2f2015%2f09%2fblogs%2fgraphic-detail%2f20150926_woc853_1.png&amp;exph=1094&amp;expw=1190&amp;q=statistics+for+Greece+asylum+seekers&amp;simid=607997776075426965&amp;selectedIndex=44&amp;ajaxhist=0</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978041" y="3166533"/>
            <a:ext cx="5048718" cy="4641427"/>
          </a:xfrm>
        </p:spPr>
      </p:pic>
    </p:spTree>
    <p:extLst>
      <p:ext uri="{BB962C8B-B14F-4D97-AF65-F5344CB8AC3E}">
        <p14:creationId xmlns:p14="http://schemas.microsoft.com/office/powerpoint/2010/main" val="24954554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045" t="14293" r="3831"/>
          <a:stretch/>
        </p:blipFill>
        <p:spPr>
          <a:xfrm>
            <a:off x="-178586" y="1219200"/>
            <a:ext cx="13064052" cy="6484083"/>
          </a:xfrm>
          <a:prstGeom prst="rect">
            <a:avLst/>
          </a:prstGeom>
        </p:spPr>
      </p:pic>
      <p:sp>
        <p:nvSpPr>
          <p:cNvPr id="3" name="Rectangle 2"/>
          <p:cNvSpPr/>
          <p:nvPr/>
        </p:nvSpPr>
        <p:spPr>
          <a:xfrm>
            <a:off x="1181712" y="7949340"/>
            <a:ext cx="7454284" cy="486287"/>
          </a:xfrm>
          <a:prstGeom prst="rect">
            <a:avLst/>
          </a:prstGeom>
        </p:spPr>
        <p:txBody>
          <a:bodyPr wrap="none">
            <a:spAutoFit/>
          </a:bodyPr>
          <a:lstStyle/>
          <a:p>
            <a:r>
              <a:rPr lang="en-US" sz="2560" dirty="0"/>
              <a:t>http://data2.unhcr.org/en/situations/mediterranean</a:t>
            </a:r>
          </a:p>
        </p:txBody>
      </p:sp>
    </p:spTree>
    <p:extLst>
      <p:ext uri="{BB962C8B-B14F-4D97-AF65-F5344CB8AC3E}">
        <p14:creationId xmlns:p14="http://schemas.microsoft.com/office/powerpoint/2010/main" val="338165874"/>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343414"/>
            <a:ext cx="12996830" cy="6222494"/>
          </a:xfrm>
          <a:prstGeom prst="rect">
            <a:avLst/>
          </a:prstGeom>
        </p:spPr>
      </p:pic>
      <p:pic>
        <p:nvPicPr>
          <p:cNvPr id="3" name="Picture 2"/>
          <p:cNvPicPr>
            <a:picLocks noChangeAspect="1"/>
          </p:cNvPicPr>
          <p:nvPr/>
        </p:nvPicPr>
        <p:blipFill>
          <a:blip r:embed="rId2"/>
          <a:stretch>
            <a:fillRect/>
          </a:stretch>
        </p:blipFill>
        <p:spPr>
          <a:xfrm>
            <a:off x="0" y="1260989"/>
            <a:ext cx="12996830" cy="6222494"/>
          </a:xfrm>
          <a:prstGeom prst="rect">
            <a:avLst/>
          </a:prstGeom>
        </p:spPr>
      </p:pic>
      <p:sp>
        <p:nvSpPr>
          <p:cNvPr id="4" name="Rectangle 3"/>
          <p:cNvSpPr/>
          <p:nvPr/>
        </p:nvSpPr>
        <p:spPr>
          <a:xfrm>
            <a:off x="1877454" y="7607121"/>
            <a:ext cx="6502400" cy="880241"/>
          </a:xfrm>
          <a:prstGeom prst="rect">
            <a:avLst/>
          </a:prstGeom>
        </p:spPr>
        <p:txBody>
          <a:bodyPr>
            <a:spAutoFit/>
          </a:bodyPr>
          <a:lstStyle/>
          <a:p>
            <a:r>
              <a:rPr lang="en-US" sz="2560" dirty="0"/>
              <a:t>http://data2.unhcr.org/en/situations/mediterranean/location/5179</a:t>
            </a:r>
          </a:p>
        </p:txBody>
      </p:sp>
    </p:spTree>
    <p:extLst>
      <p:ext uri="{BB962C8B-B14F-4D97-AF65-F5344CB8AC3E}">
        <p14:creationId xmlns:p14="http://schemas.microsoft.com/office/powerpoint/2010/main" val="2145451329"/>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63646"/>
            <a:ext cx="13004800" cy="6226309"/>
          </a:xfrm>
          <a:prstGeom prst="rect">
            <a:avLst/>
          </a:prstGeom>
        </p:spPr>
      </p:pic>
      <p:sp>
        <p:nvSpPr>
          <p:cNvPr id="3" name="Rectangle 2"/>
          <p:cNvSpPr/>
          <p:nvPr/>
        </p:nvSpPr>
        <p:spPr>
          <a:xfrm>
            <a:off x="2372002" y="7989955"/>
            <a:ext cx="6502400" cy="880241"/>
          </a:xfrm>
          <a:prstGeom prst="rect">
            <a:avLst/>
          </a:prstGeom>
        </p:spPr>
        <p:txBody>
          <a:bodyPr>
            <a:spAutoFit/>
          </a:bodyPr>
          <a:lstStyle/>
          <a:p>
            <a:r>
              <a:rPr lang="en-US" sz="2560" dirty="0"/>
              <a:t>http://data2.unhcr.org/en/situations/mediterranean/location/5179</a:t>
            </a:r>
          </a:p>
        </p:txBody>
      </p:sp>
    </p:spTree>
    <p:extLst>
      <p:ext uri="{BB962C8B-B14F-4D97-AF65-F5344CB8AC3E}">
        <p14:creationId xmlns:p14="http://schemas.microsoft.com/office/powerpoint/2010/main" val="2164045402"/>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594" t="27412" r="33687" b="3327"/>
          <a:stretch/>
        </p:blipFill>
        <p:spPr>
          <a:xfrm>
            <a:off x="529825" y="1823647"/>
            <a:ext cx="11535179" cy="5824686"/>
          </a:xfrm>
          <a:prstGeom prst="rect">
            <a:avLst/>
          </a:prstGeom>
        </p:spPr>
      </p:pic>
    </p:spTree>
    <p:extLst>
      <p:ext uri="{BB962C8B-B14F-4D97-AF65-F5344CB8AC3E}">
        <p14:creationId xmlns:p14="http://schemas.microsoft.com/office/powerpoint/2010/main" val="4030458553"/>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315363"/>
            <a:ext cx="12806795" cy="6131510"/>
          </a:xfrm>
          <a:prstGeom prst="rect">
            <a:avLst/>
          </a:prstGeom>
        </p:spPr>
      </p:pic>
      <p:sp>
        <p:nvSpPr>
          <p:cNvPr id="3" name="Rectangle 2"/>
          <p:cNvSpPr/>
          <p:nvPr/>
        </p:nvSpPr>
        <p:spPr>
          <a:xfrm>
            <a:off x="2330790" y="7595546"/>
            <a:ext cx="6502400" cy="880241"/>
          </a:xfrm>
          <a:prstGeom prst="rect">
            <a:avLst/>
          </a:prstGeom>
        </p:spPr>
        <p:txBody>
          <a:bodyPr>
            <a:spAutoFit/>
          </a:bodyPr>
          <a:lstStyle/>
          <a:p>
            <a:r>
              <a:rPr lang="en-US" sz="2560" dirty="0"/>
              <a:t>http://data2.unhcr.org/en/situations/mediterranean/location/5205</a:t>
            </a:r>
          </a:p>
        </p:txBody>
      </p:sp>
    </p:spTree>
    <p:extLst>
      <p:ext uri="{BB962C8B-B14F-4D97-AF65-F5344CB8AC3E}">
        <p14:creationId xmlns:p14="http://schemas.microsoft.com/office/powerpoint/2010/main" val="2973977740"/>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22069" r="33219" b="-122"/>
          <a:stretch/>
        </p:blipFill>
        <p:spPr>
          <a:xfrm>
            <a:off x="439598" y="1700561"/>
            <a:ext cx="10866336" cy="6085147"/>
          </a:xfrm>
          <a:prstGeom prst="rect">
            <a:avLst/>
          </a:prstGeom>
        </p:spPr>
      </p:pic>
    </p:spTree>
    <p:extLst>
      <p:ext uri="{BB962C8B-B14F-4D97-AF65-F5344CB8AC3E}">
        <p14:creationId xmlns:p14="http://schemas.microsoft.com/office/powerpoint/2010/main" val="2687515042"/>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853" dirty="0"/>
              <a:t>https://www.bing.com/images/search?view=detailV2&amp;ccid=VFPtwG2B&amp;id=9F06C56848166F55F9AC958C62C8D4BF4D2A0613&amp;thid=OIP.VFPtwG2BqRoFwbhu8fp3EgHaFR&amp;mediaurl=http%3a%2f%2finfographic.statista.com%2fnormal%2fchartoftheday_4645_greece_s_largest_refugee_site_in_numbers_n.jpg&amp;exph=684&amp;expw=960&amp;q=statistics+for+Greece++seekers+&amp;simid=608038999202008038&amp;selectedIndex=2&amp;ajaxhist=0</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45258" y="3166533"/>
            <a:ext cx="6514284" cy="4641427"/>
          </a:xfrm>
        </p:spPr>
      </p:pic>
    </p:spTree>
    <p:extLst>
      <p:ext uri="{BB962C8B-B14F-4D97-AF65-F5344CB8AC3E}">
        <p14:creationId xmlns:p14="http://schemas.microsoft.com/office/powerpoint/2010/main" val="249648054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0470" t="14182" r="2818" b="1673"/>
          <a:stretch/>
        </p:blipFill>
        <p:spPr>
          <a:xfrm>
            <a:off x="-1" y="1177987"/>
            <a:ext cx="13004801" cy="6648933"/>
          </a:xfrm>
          <a:prstGeom prst="rect">
            <a:avLst/>
          </a:prstGeom>
        </p:spPr>
      </p:pic>
      <p:sp>
        <p:nvSpPr>
          <p:cNvPr id="3" name="Rectangle 2"/>
          <p:cNvSpPr/>
          <p:nvPr/>
        </p:nvSpPr>
        <p:spPr>
          <a:xfrm>
            <a:off x="831940" y="7963078"/>
            <a:ext cx="7879080" cy="486287"/>
          </a:xfrm>
          <a:prstGeom prst="rect">
            <a:avLst/>
          </a:prstGeom>
        </p:spPr>
        <p:txBody>
          <a:bodyPr wrap="none">
            <a:spAutoFit/>
          </a:bodyPr>
          <a:lstStyle/>
          <a:p>
            <a:r>
              <a:rPr lang="en-US" sz="2560" dirty="0"/>
              <a:t>https://stats.oecd.org/Index.aspx?DataSetCode=MIG</a:t>
            </a:r>
          </a:p>
        </p:txBody>
      </p:sp>
    </p:spTree>
    <p:extLst>
      <p:ext uri="{BB962C8B-B14F-4D97-AF65-F5344CB8AC3E}">
        <p14:creationId xmlns:p14="http://schemas.microsoft.com/office/powerpoint/2010/main" val="433428045"/>
      </p:ext>
    </p:extLst>
  </p:cSld>
  <p:clrMapOvr>
    <a:masterClrMapping/>
  </p:clrMapOvr>
  <p:transition spd="med"/>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0522" t="13915" r="3148" b="4944"/>
          <a:stretch/>
        </p:blipFill>
        <p:spPr>
          <a:xfrm>
            <a:off x="135466" y="1219199"/>
            <a:ext cx="12869334" cy="6549866"/>
          </a:xfrm>
          <a:prstGeom prst="rect">
            <a:avLst/>
          </a:prstGeom>
          <a:ln cmpd="sng">
            <a:solidFill>
              <a:srgbClr val="92D050"/>
            </a:solidFill>
          </a:ln>
        </p:spPr>
      </p:pic>
      <p:sp>
        <p:nvSpPr>
          <p:cNvPr id="3" name="Rectangle 2"/>
          <p:cNvSpPr/>
          <p:nvPr/>
        </p:nvSpPr>
        <p:spPr>
          <a:xfrm>
            <a:off x="1980354" y="8039397"/>
            <a:ext cx="7879080" cy="486287"/>
          </a:xfrm>
          <a:prstGeom prst="rect">
            <a:avLst/>
          </a:prstGeom>
        </p:spPr>
        <p:txBody>
          <a:bodyPr wrap="none">
            <a:spAutoFit/>
          </a:bodyPr>
          <a:lstStyle/>
          <a:p>
            <a:r>
              <a:rPr lang="en-US" sz="2560" dirty="0"/>
              <a:t>https://stats.oecd.org/Index.aspx?DataSetCode=MIG</a:t>
            </a:r>
          </a:p>
        </p:txBody>
      </p:sp>
    </p:spTree>
    <p:extLst>
      <p:ext uri="{BB962C8B-B14F-4D97-AF65-F5344CB8AC3E}">
        <p14:creationId xmlns:p14="http://schemas.microsoft.com/office/powerpoint/2010/main" val="77051455"/>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 name="Image" descr="Image"/>
          <p:cNvPicPr>
            <a:picLocks noGrp="1" noChangeAspect="1"/>
          </p:cNvPicPr>
          <p:nvPr>
            <p:ph type="pic" idx="13"/>
          </p:nvPr>
        </p:nvPicPr>
        <p:blipFill>
          <a:blip r:embed="rId2">
            <a:extLst/>
          </a:blip>
          <a:srcRect/>
          <a:stretch>
            <a:fillRect/>
          </a:stretch>
        </p:blipFill>
        <p:spPr>
          <a:xfrm>
            <a:off x="7048500" y="1487558"/>
            <a:ext cx="6039892" cy="7553184"/>
          </a:xfrm>
          <a:prstGeom prst="rect">
            <a:avLst/>
          </a:prstGeom>
        </p:spPr>
      </p:pic>
      <p:sp>
        <p:nvSpPr>
          <p:cNvPr id="111" name="Italy: key facts"/>
          <p:cNvSpPr txBox="1">
            <a:spLocks noGrp="1"/>
          </p:cNvSpPr>
          <p:nvPr>
            <p:ph type="title"/>
          </p:nvPr>
        </p:nvSpPr>
        <p:spPr>
          <a:xfrm>
            <a:off x="952500" y="-76200"/>
            <a:ext cx="5334000" cy="3987800"/>
          </a:xfrm>
          <a:prstGeom prst="rect">
            <a:avLst/>
          </a:prstGeom>
        </p:spPr>
        <p:txBody>
          <a:bodyPr anchor="ctr"/>
          <a:lstStyle/>
          <a:p>
            <a:r>
              <a:rPr dirty="0"/>
              <a:t>Italy: key facts</a:t>
            </a:r>
          </a:p>
        </p:txBody>
      </p:sp>
      <p:sp>
        <p:nvSpPr>
          <p:cNvPr id="112" name="population: 60,56 mln (2016 estimates)…"/>
          <p:cNvSpPr txBox="1">
            <a:spLocks noGrp="1"/>
          </p:cNvSpPr>
          <p:nvPr>
            <p:ph type="body" sz="half" idx="1"/>
          </p:nvPr>
        </p:nvSpPr>
        <p:spPr>
          <a:xfrm>
            <a:off x="952500" y="2912864"/>
            <a:ext cx="5334000" cy="5164337"/>
          </a:xfrm>
          <a:prstGeom prst="rect">
            <a:avLst/>
          </a:prstGeom>
        </p:spPr>
        <p:txBody>
          <a:bodyPr/>
          <a:lstStyle/>
          <a:p>
            <a:pPr marL="258678" indent="-258678" algn="just" defTabSz="502412">
              <a:buSzPct val="100000"/>
              <a:buChar char="•"/>
              <a:defRPr sz="2150"/>
            </a:pPr>
            <a:r>
              <a:rPr b="1" dirty="0"/>
              <a:t>population</a:t>
            </a:r>
            <a:r>
              <a:rPr dirty="0"/>
              <a:t>: 60,56 </a:t>
            </a:r>
            <a:r>
              <a:rPr dirty="0" err="1"/>
              <a:t>mln</a:t>
            </a:r>
            <a:r>
              <a:rPr dirty="0"/>
              <a:t> (2016 estimates)</a:t>
            </a:r>
          </a:p>
          <a:p>
            <a:pPr marL="258678" indent="-258678" algn="just" defTabSz="502412">
              <a:buSzPct val="100000"/>
              <a:buChar char="•"/>
              <a:defRPr sz="2150"/>
            </a:pPr>
            <a:r>
              <a:rPr b="1" dirty="0"/>
              <a:t>capital city</a:t>
            </a:r>
            <a:r>
              <a:rPr dirty="0"/>
              <a:t>: Rome</a:t>
            </a:r>
          </a:p>
          <a:p>
            <a:pPr marL="258678" indent="-258678" algn="just" defTabSz="502412">
              <a:buSzPct val="100000"/>
              <a:buChar char="•"/>
              <a:defRPr sz="2150"/>
            </a:pPr>
            <a:r>
              <a:rPr b="1" dirty="0"/>
              <a:t>official language</a:t>
            </a:r>
            <a:r>
              <a:rPr dirty="0"/>
              <a:t>: Italian</a:t>
            </a:r>
          </a:p>
          <a:p>
            <a:pPr marL="258678" indent="-258678" algn="just" defTabSz="502412">
              <a:buSzPct val="100000"/>
              <a:buChar char="•"/>
              <a:defRPr sz="2150"/>
            </a:pPr>
            <a:r>
              <a:rPr b="1" dirty="0"/>
              <a:t>political system</a:t>
            </a:r>
            <a:r>
              <a:rPr dirty="0"/>
              <a:t>: unitary parliamentary republic</a:t>
            </a:r>
          </a:p>
          <a:p>
            <a:pPr marL="258678" indent="-258678" algn="just" defTabSz="502412">
              <a:buSzPct val="100000"/>
              <a:buChar char="•"/>
              <a:defRPr sz="2150"/>
            </a:pPr>
            <a:r>
              <a:rPr b="1" dirty="0"/>
              <a:t>GDP/capita</a:t>
            </a:r>
            <a:r>
              <a:rPr dirty="0"/>
              <a:t>: $39.500 </a:t>
            </a:r>
            <a:br>
              <a:rPr dirty="0"/>
            </a:br>
            <a:r>
              <a:rPr dirty="0"/>
              <a:t>(2018 estimate)</a:t>
            </a:r>
          </a:p>
          <a:p>
            <a:pPr marL="258678" indent="-258678" algn="just" defTabSz="502412">
              <a:buSzPct val="100000"/>
              <a:buChar char="•"/>
              <a:defRPr sz="2150"/>
            </a:pPr>
            <a:r>
              <a:rPr b="1" dirty="0"/>
              <a:t>religion</a:t>
            </a:r>
            <a:r>
              <a:rPr dirty="0"/>
              <a:t>: 74,4% catholic;</a:t>
            </a:r>
            <a:br>
              <a:rPr dirty="0"/>
            </a:br>
            <a:r>
              <a:rPr dirty="0"/>
              <a:t>22,6% irreligious;</a:t>
            </a:r>
            <a:br>
              <a:rPr dirty="0"/>
            </a:br>
            <a:r>
              <a:rPr dirty="0"/>
              <a:t>3% other</a:t>
            </a:r>
          </a:p>
          <a:p>
            <a:pPr marL="258678" indent="-258678" algn="just" defTabSz="502412">
              <a:buSzPct val="100000"/>
              <a:buChar char="•"/>
              <a:defRPr sz="2150"/>
            </a:pPr>
            <a:r>
              <a:rPr b="1" dirty="0"/>
              <a:t>non-EU residents population</a:t>
            </a:r>
            <a:r>
              <a:rPr dirty="0"/>
              <a:t>: 3.714.137 (2017 data)</a:t>
            </a:r>
          </a:p>
          <a:p>
            <a:pPr marL="258678" indent="-258678" algn="just" defTabSz="502412">
              <a:buSzPct val="100000"/>
              <a:buChar char="•"/>
              <a:defRPr sz="2150"/>
            </a:pPr>
            <a:r>
              <a:rPr b="1" dirty="0"/>
              <a:t>international migrant stock as a percentage of the total population: </a:t>
            </a:r>
            <a:r>
              <a:rPr dirty="0"/>
              <a:t>10%</a:t>
            </a:r>
          </a:p>
        </p:txBody>
      </p:sp>
    </p:spTree>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http://migration.iom.int/europe/</a:t>
            </a:r>
            <a:endParaRPr lang="en-US" dirty="0"/>
          </a:p>
        </p:txBody>
      </p:sp>
      <p:sp>
        <p:nvSpPr>
          <p:cNvPr id="3" name="Content Placeholder 2"/>
          <p:cNvSpPr>
            <a:spLocks noGrp="1"/>
          </p:cNvSpPr>
          <p:nvPr>
            <p:ph idx="1"/>
          </p:nvPr>
        </p:nvSpPr>
        <p:spPr/>
        <p:txBody>
          <a:bodyPr/>
          <a:lstStyle/>
          <a:p>
            <a:r>
              <a:rPr lang="en-US" dirty="0"/>
              <a:t>Main nationalities of arrivals (in descendant order):</a:t>
            </a:r>
          </a:p>
          <a:p>
            <a:r>
              <a:rPr lang="en-US" dirty="0"/>
              <a:t>To Italy: Eritrea, Tunisia, Nigeria, Pakistan, Côte d’Ivoire (March 2018)</a:t>
            </a:r>
          </a:p>
          <a:p>
            <a:r>
              <a:rPr lang="en-US" dirty="0"/>
              <a:t>To Greece: Syrian Arab Republic, Iraq, Afghanistan, Cameroon, Democratic Republic of the Congo (March 2018)</a:t>
            </a:r>
          </a:p>
        </p:txBody>
      </p:sp>
    </p:spTree>
    <p:extLst>
      <p:ext uri="{BB962C8B-B14F-4D97-AF65-F5344CB8AC3E}">
        <p14:creationId xmlns:p14="http://schemas.microsoft.com/office/powerpoint/2010/main" val="368816255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http://www.asylumineurope.org/reports/country/greece</a:t>
            </a:r>
            <a:endParaRPr lang="en-US" dirty="0"/>
          </a:p>
        </p:txBody>
      </p:sp>
    </p:spTree>
    <p:extLst>
      <p:ext uri="{BB962C8B-B14F-4D97-AF65-F5344CB8AC3E}">
        <p14:creationId xmlns:p14="http://schemas.microsoft.com/office/powerpoint/2010/main" val="3563456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9" name="Picture 1" descr="Picture 1"/>
          <p:cNvPicPr>
            <a:picLocks noChangeAspect="1"/>
          </p:cNvPicPr>
          <p:nvPr/>
        </p:nvPicPr>
        <p:blipFill>
          <a:blip r:embed="rId2">
            <a:extLst/>
          </a:blip>
          <a:stretch>
            <a:fillRect/>
          </a:stretch>
        </p:blipFill>
        <p:spPr>
          <a:xfrm>
            <a:off x="82834" y="0"/>
            <a:ext cx="12921968" cy="9753600"/>
          </a:xfrm>
          <a:prstGeom prst="rect">
            <a:avLst/>
          </a:prstGeom>
          <a:ln w="12700">
            <a:miter lim="400000"/>
          </a:ln>
        </p:spPr>
      </p:pic>
    </p:spTree>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EU’s Role in Greece</a:t>
            </a:r>
            <a:endParaRPr lang="en-US" dirty="0"/>
          </a:p>
        </p:txBody>
      </p:sp>
      <p:sp>
        <p:nvSpPr>
          <p:cNvPr id="3" name="Text Placeholder 2"/>
          <p:cNvSpPr>
            <a:spLocks noGrp="1"/>
          </p:cNvSpPr>
          <p:nvPr>
            <p:ph type="body" idx="1"/>
          </p:nvPr>
        </p:nvSpPr>
        <p:spPr>
          <a:xfrm>
            <a:off x="291170" y="2033858"/>
            <a:ext cx="12422459" cy="5674340"/>
          </a:xfrm>
        </p:spPr>
        <p:txBody>
          <a:bodyPr/>
          <a:lstStyle/>
          <a:p>
            <a:pPr>
              <a:spcBef>
                <a:spcPts val="0"/>
              </a:spcBef>
            </a:pPr>
            <a:r>
              <a:rPr lang="en-US" sz="2800" dirty="0" smtClean="0"/>
              <a:t>EU deal with Turkey</a:t>
            </a:r>
          </a:p>
          <a:p>
            <a:pPr lvl="1">
              <a:spcBef>
                <a:spcPts val="0"/>
              </a:spcBef>
            </a:pPr>
            <a:r>
              <a:rPr lang="en-US" sz="2800" dirty="0" smtClean="0"/>
              <a:t>Stems the flow of Syrian refugees entering Greece with a cap at 72,000</a:t>
            </a:r>
          </a:p>
          <a:p>
            <a:pPr lvl="1">
              <a:spcBef>
                <a:spcPts val="0"/>
              </a:spcBef>
            </a:pPr>
            <a:r>
              <a:rPr lang="en-US" sz="2800" dirty="0" smtClean="0"/>
              <a:t>Returns Syrian refugees illegally entering Greece and takes Syrian refugees from Turkey on a one-to-one basis</a:t>
            </a:r>
          </a:p>
          <a:p>
            <a:pPr marL="444500" lvl="1" indent="0">
              <a:spcBef>
                <a:spcPts val="0"/>
              </a:spcBef>
              <a:buNone/>
            </a:pPr>
            <a:endParaRPr lang="en-US" sz="2800" dirty="0" smtClean="0"/>
          </a:p>
          <a:p>
            <a:pPr>
              <a:spcBef>
                <a:spcPts val="0"/>
              </a:spcBef>
              <a:defRPr sz="2800"/>
            </a:pPr>
            <a:r>
              <a:rPr lang="en-US" dirty="0"/>
              <a:t>Emergency Support to Integration and Accommodation (ESTIA) is funded by the EU and provides urban accommodation and cash assistance </a:t>
            </a:r>
          </a:p>
          <a:p>
            <a:pPr lvl="1">
              <a:spcBef>
                <a:spcPts val="0"/>
              </a:spcBef>
              <a:defRPr sz="2800"/>
            </a:pPr>
            <a:r>
              <a:rPr lang="en-US" dirty="0"/>
              <a:t>Should be passed to the Greek government in January 2019</a:t>
            </a:r>
          </a:p>
          <a:p>
            <a:pPr lvl="1">
              <a:spcBef>
                <a:spcPts val="0"/>
              </a:spcBef>
              <a:defRPr sz="2800"/>
            </a:pPr>
            <a:r>
              <a:rPr lang="en-US" dirty="0"/>
              <a:t>Mostly just in mainland </a:t>
            </a:r>
            <a:r>
              <a:rPr lang="en-US" dirty="0" smtClean="0"/>
              <a:t>Greece</a:t>
            </a:r>
          </a:p>
          <a:p>
            <a:pPr marL="444500" lvl="1" indent="0">
              <a:spcBef>
                <a:spcPts val="0"/>
              </a:spcBef>
              <a:buNone/>
              <a:defRPr sz="2800"/>
            </a:pPr>
            <a:endParaRPr lang="en-US" dirty="0" smtClean="0"/>
          </a:p>
          <a:p>
            <a:pPr>
              <a:spcBef>
                <a:spcPts val="0"/>
              </a:spcBef>
              <a:defRPr sz="2800"/>
            </a:pPr>
            <a:r>
              <a:rPr lang="en-US" dirty="0" err="1" smtClean="0"/>
              <a:t>Frontex’s</a:t>
            </a:r>
            <a:r>
              <a:rPr lang="en-US" dirty="0" smtClean="0"/>
              <a:t> Operation Poseidon </a:t>
            </a:r>
          </a:p>
          <a:p>
            <a:pPr lvl="1">
              <a:spcBef>
                <a:spcPts val="0"/>
              </a:spcBef>
              <a:defRPr sz="2800"/>
            </a:pPr>
            <a:r>
              <a:rPr lang="en-US" dirty="0" smtClean="0"/>
              <a:t>Covering Greek land and sea borders since 2011</a:t>
            </a:r>
          </a:p>
        </p:txBody>
      </p:sp>
      <p:sp>
        <p:nvSpPr>
          <p:cNvPr id="4" name="TextBox 3"/>
          <p:cNvSpPr txBox="1"/>
          <p:nvPr/>
        </p:nvSpPr>
        <p:spPr>
          <a:xfrm>
            <a:off x="0" y="7995006"/>
            <a:ext cx="13004800" cy="17645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en-US" sz="1800" dirty="0" err="1"/>
              <a:t>Rönsberg</a:t>
            </a:r>
            <a:r>
              <a:rPr lang="en-US" sz="1800" dirty="0"/>
              <a:t>, Andrea. “EU-Turkey Migrant Deal Done | DW | 18.03.2016.” </a:t>
            </a:r>
            <a:r>
              <a:rPr lang="en-US" sz="1800" i="1" dirty="0"/>
              <a:t>DW.COM</a:t>
            </a:r>
            <a:r>
              <a:rPr lang="en-US" sz="1800" dirty="0"/>
              <a:t>, 18 Mar. 2016, </a:t>
            </a:r>
            <a:r>
              <a:rPr lang="en-US" sz="1800" dirty="0" err="1"/>
              <a:t>www.dw.com</a:t>
            </a:r>
            <a:r>
              <a:rPr lang="en-US" sz="1800" dirty="0"/>
              <a:t>/en/</a:t>
            </a:r>
            <a:r>
              <a:rPr lang="en-US" sz="1800" dirty="0" err="1"/>
              <a:t>eu</a:t>
            </a:r>
            <a:r>
              <a:rPr lang="en-US" sz="1800" dirty="0"/>
              <a:t>-turkey-migrant-deal-done/a-19127595.</a:t>
            </a:r>
            <a:endParaRPr lang="en-US" sz="1800" dirty="0" smtClean="0"/>
          </a:p>
          <a:p>
            <a:pPr algn="l"/>
            <a:r>
              <a:rPr lang="en-US" sz="1800" dirty="0" err="1" smtClean="0"/>
              <a:t>Halais</a:t>
            </a:r>
            <a:r>
              <a:rPr lang="en-US" sz="1800" dirty="0"/>
              <a:t>, </a:t>
            </a:r>
            <a:r>
              <a:rPr lang="en-US" sz="1800" dirty="0" err="1"/>
              <a:t>Flavie</a:t>
            </a:r>
            <a:r>
              <a:rPr lang="en-US" sz="1800" dirty="0"/>
              <a:t>. “Why the EU's Flagship Refugee Program in Greece Faces an Uncertain Future.” </a:t>
            </a:r>
            <a:r>
              <a:rPr lang="en-US" sz="1800" i="1" dirty="0" err="1"/>
              <a:t>Devex</a:t>
            </a:r>
            <a:r>
              <a:rPr lang="en-US" sz="1800" dirty="0"/>
              <a:t>, 30 Jan. </a:t>
            </a:r>
            <a:r>
              <a:rPr lang="en-US" sz="1800" dirty="0" smtClean="0"/>
              <a:t>2018</a:t>
            </a:r>
          </a:p>
          <a:p>
            <a:pPr algn="l"/>
            <a:r>
              <a:rPr lang="en-US" sz="1800" dirty="0" err="1"/>
              <a:t>Afouxenidis</a:t>
            </a:r>
            <a:r>
              <a:rPr lang="en-US" sz="1800" dirty="0"/>
              <a:t>, Alex, et al. “Dealing with a Humanitarian Crisis: Refugees on the Eastern EU Border of the Island of Lesvos.” Journal of Applied Security Research, vol. 12, no. 1, 12 Jan. 2017, pp</a:t>
            </a:r>
            <a:r>
              <a:rPr lang="en-US" sz="1800" baseline="30000" dirty="0"/>
              <a:t>.</a:t>
            </a:r>
            <a:r>
              <a:rPr lang="en-US" sz="1800" dirty="0"/>
              <a:t> </a:t>
            </a:r>
            <a:r>
              <a:rPr lang="en-US" sz="1800" dirty="0" smtClean="0"/>
              <a:t>20.</a:t>
            </a:r>
          </a:p>
          <a:p>
            <a:pPr algn="l"/>
            <a:r>
              <a:rPr lang="en-US" sz="1800" dirty="0">
                <a:hlinkClick r:id="rId2"/>
              </a:rPr>
              <a:t>http://estia.unhcr.gr/en/home/</a:t>
            </a:r>
            <a:r>
              <a:rPr lang="en-US" sz="1800" dirty="0"/>
              <a:t> </a:t>
            </a:r>
          </a:p>
        </p:txBody>
      </p:sp>
    </p:spTree>
    <p:extLst>
      <p:ext uri="{BB962C8B-B14F-4D97-AF65-F5344CB8AC3E}">
        <p14:creationId xmlns:p14="http://schemas.microsoft.com/office/powerpoint/2010/main" val="1527515143"/>
      </p:ext>
    </p:extLst>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
          </p:nvPr>
        </p:nvSpPr>
        <p:spPr/>
        <p:txBody>
          <a:bodyPr>
            <a:noAutofit/>
          </a:bodyPr>
          <a:lstStyle/>
          <a:p>
            <a:r>
              <a:rPr lang="en-US" sz="1400" dirty="0" err="1"/>
              <a:t>Afouxenidis</a:t>
            </a:r>
            <a:r>
              <a:rPr lang="en-US" sz="1400" dirty="0"/>
              <a:t>, Alex, et al. “Dealing with a Humanitarian Crisis: Refugees on the Eastern EU Border of the Island of Lesvos.” Journal of Applied Security Research</a:t>
            </a:r>
            <a:r>
              <a:rPr lang="en-US" sz="1400" i="0" dirty="0"/>
              <a:t>, vol. 12, no. 1, 12 Jan. 2017, pp</a:t>
            </a:r>
            <a:r>
              <a:rPr lang="en-US" sz="1400" i="0" baseline="30000" dirty="0" smtClean="0"/>
              <a:t>.</a:t>
            </a:r>
            <a:r>
              <a:rPr lang="en-US" sz="1400" i="0" dirty="0" smtClean="0"/>
              <a:t> 18.</a:t>
            </a:r>
            <a:endParaRPr lang="en-US" sz="1400" dirty="0"/>
          </a:p>
        </p:txBody>
      </p:sp>
      <p:sp>
        <p:nvSpPr>
          <p:cNvPr id="3" name="Text Placeholder 2"/>
          <p:cNvSpPr>
            <a:spLocks noGrp="1"/>
          </p:cNvSpPr>
          <p:nvPr>
            <p:ph type="body" sz="quarter" idx="13"/>
          </p:nvPr>
        </p:nvSpPr>
        <p:spPr>
          <a:xfrm>
            <a:off x="1270001" y="2237590"/>
            <a:ext cx="10464800" cy="3070390"/>
          </a:xfrm>
        </p:spPr>
        <p:txBody>
          <a:bodyPr>
            <a:normAutofit/>
          </a:bodyPr>
          <a:lstStyle/>
          <a:p>
            <a:pPr marL="0" indent="0">
              <a:buNone/>
            </a:pPr>
            <a:r>
              <a:rPr lang="en-US" sz="4400" dirty="0" smtClean="0"/>
              <a:t>“the primary focus [is] on the deterrence and apprehension of irregular arrivals”</a:t>
            </a:r>
            <a:endParaRPr lang="en-US" sz="4400" dirty="0"/>
          </a:p>
        </p:txBody>
      </p:sp>
    </p:spTree>
    <p:extLst>
      <p:ext uri="{BB962C8B-B14F-4D97-AF65-F5344CB8AC3E}">
        <p14:creationId xmlns:p14="http://schemas.microsoft.com/office/powerpoint/2010/main" val="1379077265"/>
      </p:ext>
    </p:extLst>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National Action Plan for Migration Management</a:t>
            </a:r>
            <a:endParaRPr lang="en-US" dirty="0"/>
          </a:p>
        </p:txBody>
      </p:sp>
      <p:sp>
        <p:nvSpPr>
          <p:cNvPr id="3" name="Text Placeholder 2"/>
          <p:cNvSpPr>
            <a:spLocks noGrp="1"/>
          </p:cNvSpPr>
          <p:nvPr>
            <p:ph type="body" idx="1"/>
          </p:nvPr>
        </p:nvSpPr>
        <p:spPr>
          <a:xfrm>
            <a:off x="351692" y="2590800"/>
            <a:ext cx="12215446" cy="6286500"/>
          </a:xfrm>
        </p:spPr>
        <p:txBody>
          <a:bodyPr>
            <a:normAutofit fontScale="85000" lnSpcReduction="20000"/>
          </a:bodyPr>
          <a:lstStyle/>
          <a:p>
            <a:pPr>
              <a:lnSpc>
                <a:spcPct val="170000"/>
              </a:lnSpc>
              <a:spcBef>
                <a:spcPts val="0"/>
              </a:spcBef>
            </a:pPr>
            <a:r>
              <a:rPr lang="en-US" dirty="0" smtClean="0"/>
              <a:t>Created by the Ministry of Citizen Protection (government department concerning Greece’s public security services)</a:t>
            </a:r>
          </a:p>
          <a:p>
            <a:pPr lvl="1">
              <a:lnSpc>
                <a:spcPct val="170000"/>
              </a:lnSpc>
              <a:spcBef>
                <a:spcPts val="0"/>
              </a:spcBef>
            </a:pPr>
            <a:r>
              <a:rPr lang="en-US" dirty="0" smtClean="0"/>
              <a:t>Placing the responsibility with this ministry shows Greece thinks of the migration crisis as a security issue</a:t>
            </a:r>
          </a:p>
          <a:p>
            <a:pPr>
              <a:lnSpc>
                <a:spcPct val="170000"/>
              </a:lnSpc>
              <a:spcBef>
                <a:spcPts val="0"/>
              </a:spcBef>
            </a:pPr>
            <a:r>
              <a:rPr lang="en-US" dirty="0" smtClean="0"/>
              <a:t>Included following </a:t>
            </a:r>
            <a:r>
              <a:rPr lang="en-US" dirty="0" err="1" smtClean="0"/>
              <a:t>intiatives</a:t>
            </a:r>
            <a:r>
              <a:rPr lang="en-US" dirty="0" smtClean="0"/>
              <a:t>:</a:t>
            </a:r>
          </a:p>
          <a:p>
            <a:pPr lvl="1">
              <a:lnSpc>
                <a:spcPct val="170000"/>
              </a:lnSpc>
              <a:spcBef>
                <a:spcPts val="0"/>
              </a:spcBef>
            </a:pPr>
            <a:r>
              <a:rPr lang="en-US" dirty="0" smtClean="0"/>
              <a:t>Establishment of a First Reception Service by creating Screening Centers</a:t>
            </a:r>
          </a:p>
          <a:p>
            <a:pPr lvl="1">
              <a:lnSpc>
                <a:spcPct val="170000"/>
              </a:lnSpc>
              <a:spcBef>
                <a:spcPts val="0"/>
              </a:spcBef>
            </a:pPr>
            <a:r>
              <a:rPr lang="en-US" dirty="0" smtClean="0"/>
              <a:t>Creation of an Asylum Service independent from the Hellenic Police</a:t>
            </a:r>
          </a:p>
          <a:p>
            <a:pPr lvl="1">
              <a:lnSpc>
                <a:spcPct val="170000"/>
              </a:lnSpc>
              <a:spcBef>
                <a:spcPts val="0"/>
              </a:spcBef>
            </a:pPr>
            <a:r>
              <a:rPr lang="en-US" dirty="0" smtClean="0"/>
              <a:t>Modernization of existing </a:t>
            </a:r>
            <a:r>
              <a:rPr lang="en-US" dirty="0" err="1" smtClean="0"/>
              <a:t>preremoval</a:t>
            </a:r>
            <a:r>
              <a:rPr lang="en-US" dirty="0" smtClean="0"/>
              <a:t> centers and construction of new centers to cover immediate needs</a:t>
            </a:r>
          </a:p>
          <a:p>
            <a:pPr lvl="1">
              <a:lnSpc>
                <a:spcPct val="170000"/>
              </a:lnSpc>
              <a:spcBef>
                <a:spcPts val="0"/>
              </a:spcBef>
            </a:pPr>
            <a:r>
              <a:rPr lang="en-US" dirty="0" smtClean="0"/>
              <a:t>Introduction of new procedures and support for vulnerable groups </a:t>
            </a:r>
          </a:p>
        </p:txBody>
      </p:sp>
      <p:sp>
        <p:nvSpPr>
          <p:cNvPr id="4" name="TextBox 3"/>
          <p:cNvSpPr txBox="1"/>
          <p:nvPr/>
        </p:nvSpPr>
        <p:spPr>
          <a:xfrm>
            <a:off x="351692" y="8877300"/>
            <a:ext cx="12215446"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en-US" sz="1800" dirty="0" err="1"/>
              <a:t>Afouxenidis</a:t>
            </a:r>
            <a:r>
              <a:rPr lang="en-US" sz="1800" dirty="0"/>
              <a:t>, Alex, et al. “Dealing with a Humanitarian Crisis: Refugees on the Eastern EU Border of the Island of Lesvos.” Journal of Applied Security Research, vol. 12, no. 1, 12 Jan. 2017, pp</a:t>
            </a:r>
            <a:r>
              <a:rPr lang="en-US" sz="1800" baseline="30000" dirty="0"/>
              <a:t>.</a:t>
            </a:r>
            <a:r>
              <a:rPr lang="en-US" sz="1800" dirty="0"/>
              <a:t> 18</a:t>
            </a:r>
            <a:r>
              <a:rPr lang="en-US" sz="1800" dirty="0" smtClean="0"/>
              <a:t>.</a:t>
            </a:r>
            <a:endParaRPr lang="en-US" sz="1800" dirty="0"/>
          </a:p>
        </p:txBody>
      </p:sp>
    </p:spTree>
    <p:extLst>
      <p:ext uri="{BB962C8B-B14F-4D97-AF65-F5344CB8AC3E}">
        <p14:creationId xmlns:p14="http://schemas.microsoft.com/office/powerpoint/2010/main" val="569968546"/>
      </p:ext>
    </p:extLst>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
          </p:nvPr>
        </p:nvSpPr>
        <p:spPr/>
        <p:txBody>
          <a:bodyPr>
            <a:normAutofit fontScale="55000" lnSpcReduction="20000"/>
          </a:bodyPr>
          <a:lstStyle/>
          <a:p>
            <a:r>
              <a:rPr lang="en-US" i="0" dirty="0" err="1"/>
              <a:t>Afouxenidis</a:t>
            </a:r>
            <a:r>
              <a:rPr lang="en-US" i="0" dirty="0"/>
              <a:t>, Alex, et al. “Dealing with a Humanitarian Crisis: Refugees on the Eastern EU Border of the Island of Lesvos.” </a:t>
            </a:r>
            <a:r>
              <a:rPr lang="en-US" dirty="0"/>
              <a:t>Journal of Applied Security Research</a:t>
            </a:r>
            <a:r>
              <a:rPr lang="en-US" i="0" dirty="0"/>
              <a:t>, vol. 12, no. 1, 12 Jan. 2017, pp</a:t>
            </a:r>
            <a:r>
              <a:rPr lang="en-US" i="0" baseline="30000" dirty="0"/>
              <a:t>.</a:t>
            </a:r>
            <a:r>
              <a:rPr lang="en-US" i="0" dirty="0"/>
              <a:t> </a:t>
            </a:r>
            <a:r>
              <a:rPr lang="en-US" i="0" dirty="0" smtClean="0"/>
              <a:t>22.</a:t>
            </a:r>
            <a:endParaRPr lang="en-US" i="0" dirty="0"/>
          </a:p>
          <a:p>
            <a:endParaRPr lang="en-US" i="0" dirty="0"/>
          </a:p>
        </p:txBody>
      </p:sp>
      <p:sp>
        <p:nvSpPr>
          <p:cNvPr id="5" name="Text Placeholder 4"/>
          <p:cNvSpPr>
            <a:spLocks noGrp="1"/>
          </p:cNvSpPr>
          <p:nvPr>
            <p:ph type="body" sz="quarter" idx="13"/>
          </p:nvPr>
        </p:nvSpPr>
        <p:spPr>
          <a:xfrm>
            <a:off x="1270000" y="1204333"/>
            <a:ext cx="10464800" cy="4594302"/>
          </a:xfrm>
        </p:spPr>
        <p:txBody>
          <a:bodyPr>
            <a:normAutofit/>
          </a:bodyPr>
          <a:lstStyle/>
          <a:p>
            <a:pPr marL="0" indent="0">
              <a:buNone/>
            </a:pPr>
            <a:r>
              <a:rPr lang="en-US" dirty="0" smtClean="0"/>
              <a:t>“under Greek law an irregular migrant is considered a criminal offender”</a:t>
            </a:r>
          </a:p>
          <a:p>
            <a:pPr marL="0" indent="0">
              <a:buNone/>
            </a:pPr>
            <a:r>
              <a:rPr lang="en-US" dirty="0" smtClean="0"/>
              <a:t>Detainment can be used “to create order and manage public fears about immigration”</a:t>
            </a:r>
            <a:endParaRPr lang="en-US" dirty="0"/>
          </a:p>
        </p:txBody>
      </p:sp>
    </p:spTree>
    <p:extLst>
      <p:ext uri="{BB962C8B-B14F-4D97-AF65-F5344CB8AC3E}">
        <p14:creationId xmlns:p14="http://schemas.microsoft.com/office/powerpoint/2010/main" val="888782802"/>
      </p:ext>
    </p:extLst>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Detainment</a:t>
            </a:r>
            <a:endParaRPr lang="en-US" dirty="0"/>
          </a:p>
        </p:txBody>
      </p:sp>
      <p:sp>
        <p:nvSpPr>
          <p:cNvPr id="3" name="Text Placeholder 2"/>
          <p:cNvSpPr>
            <a:spLocks noGrp="1"/>
          </p:cNvSpPr>
          <p:nvPr>
            <p:ph type="body" idx="1"/>
          </p:nvPr>
        </p:nvSpPr>
        <p:spPr>
          <a:xfrm>
            <a:off x="369229" y="1899425"/>
            <a:ext cx="12266341" cy="6286500"/>
          </a:xfrm>
        </p:spPr>
        <p:txBody>
          <a:bodyPr>
            <a:normAutofit lnSpcReduction="10000"/>
          </a:bodyPr>
          <a:lstStyle/>
          <a:p>
            <a:pPr>
              <a:spcBef>
                <a:spcPts val="0"/>
              </a:spcBef>
            </a:pPr>
            <a:r>
              <a:rPr lang="en-US" dirty="0" smtClean="0"/>
              <a:t>Allowed length of detainment:</a:t>
            </a:r>
          </a:p>
          <a:p>
            <a:pPr lvl="1">
              <a:spcBef>
                <a:spcPts val="0"/>
              </a:spcBef>
            </a:pPr>
            <a:r>
              <a:rPr lang="en-US" dirty="0" smtClean="0"/>
              <a:t>Before 2009: 3 months</a:t>
            </a:r>
          </a:p>
          <a:p>
            <a:pPr lvl="1">
              <a:spcBef>
                <a:spcPts val="0"/>
              </a:spcBef>
            </a:pPr>
            <a:r>
              <a:rPr lang="en-US" dirty="0" smtClean="0"/>
              <a:t>2012: 18 months</a:t>
            </a:r>
          </a:p>
          <a:p>
            <a:pPr lvl="1">
              <a:spcBef>
                <a:spcPts val="0"/>
              </a:spcBef>
            </a:pPr>
            <a:r>
              <a:rPr lang="en-US" dirty="0" smtClean="0"/>
              <a:t>Now: Greek Legal Council “allows the police to extend the length of detention beyond 18 months and prolonging detention indefinitely if they were considered to be noncompliant” (Furman 81)</a:t>
            </a:r>
          </a:p>
          <a:p>
            <a:pPr>
              <a:spcBef>
                <a:spcPts val="0"/>
              </a:spcBef>
            </a:pPr>
            <a:r>
              <a:rPr lang="en-US" dirty="0" smtClean="0"/>
              <a:t>If the purpose is to deter, allowance of prolonged detainment with poor conditions helps to do just that</a:t>
            </a:r>
          </a:p>
          <a:p>
            <a:pPr>
              <a:spcBef>
                <a:spcPts val="0"/>
              </a:spcBef>
            </a:pPr>
            <a:r>
              <a:rPr lang="en-US" dirty="0" smtClean="0"/>
              <a:t>Three main functions:</a:t>
            </a:r>
          </a:p>
          <a:p>
            <a:pPr lvl="1">
              <a:spcBef>
                <a:spcPts val="0"/>
              </a:spcBef>
            </a:pPr>
            <a:r>
              <a:rPr lang="en-US" dirty="0" smtClean="0"/>
              <a:t>Coerce detainees into complying with removal procedure and leaving the country or deterring new arrivals</a:t>
            </a:r>
          </a:p>
          <a:p>
            <a:pPr lvl="1">
              <a:spcBef>
                <a:spcPts val="0"/>
              </a:spcBef>
            </a:pPr>
            <a:r>
              <a:rPr lang="en-US" dirty="0" smtClean="0"/>
              <a:t>Incapacitate a marginal population</a:t>
            </a:r>
          </a:p>
          <a:p>
            <a:pPr lvl="1">
              <a:spcBef>
                <a:spcPts val="0"/>
              </a:spcBef>
            </a:pPr>
            <a:r>
              <a:rPr lang="en-US" dirty="0" smtClean="0"/>
              <a:t>Communicate that the state is in control </a:t>
            </a:r>
            <a:endParaRPr lang="en-US" dirty="0"/>
          </a:p>
        </p:txBody>
      </p:sp>
      <p:sp>
        <p:nvSpPr>
          <p:cNvPr id="4" name="TextBox 3"/>
          <p:cNvSpPr txBox="1"/>
          <p:nvPr/>
        </p:nvSpPr>
        <p:spPr>
          <a:xfrm>
            <a:off x="257716" y="8640034"/>
            <a:ext cx="12489366"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en-US" sz="1800" dirty="0"/>
              <a:t>Furman, Rich, et al. </a:t>
            </a:r>
            <a:r>
              <a:rPr lang="en-US" sz="1800" i="1" dirty="0"/>
              <a:t>Detaining the Immigrant Other: Global and Transnational Issues</a:t>
            </a:r>
            <a:r>
              <a:rPr lang="en-US" sz="1800" baseline="30000" dirty="0"/>
              <a:t>. </a:t>
            </a:r>
            <a:r>
              <a:rPr lang="en-US" sz="1800" dirty="0"/>
              <a:t>Oxford University Press, </a:t>
            </a:r>
            <a:r>
              <a:rPr lang="en-US" sz="1800" dirty="0" smtClean="0"/>
              <a:t>2016, pp 81.</a:t>
            </a:r>
          </a:p>
          <a:p>
            <a:pPr algn="l"/>
            <a:r>
              <a:rPr lang="en-US" sz="1800" dirty="0" err="1"/>
              <a:t>Afouxenidis</a:t>
            </a:r>
            <a:r>
              <a:rPr lang="en-US" sz="1800" dirty="0"/>
              <a:t>, Alex, et al. “Dealing with a Humanitarian Crisis: Refugees on the Eastern EU Border of the Island of Lesvos.” Journal of Applied Security Research, vol. 12, no. 1, 12 Jan. 2017, pp</a:t>
            </a:r>
            <a:r>
              <a:rPr lang="en-US" sz="1800" baseline="30000" dirty="0"/>
              <a:t>.</a:t>
            </a:r>
            <a:r>
              <a:rPr lang="en-US" sz="1800" dirty="0"/>
              <a:t> </a:t>
            </a:r>
            <a:r>
              <a:rPr lang="en-US" sz="1800" dirty="0" smtClean="0"/>
              <a:t>22.</a:t>
            </a:r>
            <a:endParaRPr lang="en-US" sz="1800" dirty="0"/>
          </a:p>
        </p:txBody>
      </p:sp>
    </p:spTree>
    <p:extLst>
      <p:ext uri="{BB962C8B-B14F-4D97-AF65-F5344CB8AC3E}">
        <p14:creationId xmlns:p14="http://schemas.microsoft.com/office/powerpoint/2010/main" val="1829691507"/>
      </p:ext>
    </p:extLst>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Opening and</a:t>
            </a:r>
            <a:br>
              <a:rPr lang="en-US" dirty="0" smtClean="0"/>
            </a:br>
            <a:r>
              <a:rPr lang="en-US" dirty="0" smtClean="0"/>
              <a:t> Closing Borders</a:t>
            </a:r>
            <a:endParaRPr lang="en-US" dirty="0"/>
          </a:p>
        </p:txBody>
      </p:sp>
      <p:sp>
        <p:nvSpPr>
          <p:cNvPr id="3" name="Text Placeholder 2"/>
          <p:cNvSpPr>
            <a:spLocks noGrp="1"/>
          </p:cNvSpPr>
          <p:nvPr>
            <p:ph type="body" idx="1"/>
          </p:nvPr>
        </p:nvSpPr>
        <p:spPr>
          <a:xfrm>
            <a:off x="952500" y="2590800"/>
            <a:ext cx="11099800" cy="5681206"/>
          </a:xfrm>
        </p:spPr>
        <p:txBody>
          <a:bodyPr>
            <a:normAutofit fontScale="77500" lnSpcReduction="20000"/>
          </a:bodyPr>
          <a:lstStyle/>
          <a:p>
            <a:pPr>
              <a:lnSpc>
                <a:spcPct val="170000"/>
              </a:lnSpc>
              <a:spcBef>
                <a:spcPts val="0"/>
              </a:spcBef>
            </a:pPr>
            <a:r>
              <a:rPr lang="en-US" dirty="0" smtClean="0"/>
              <a:t>Opening of the Greek-FYROM border in 2015</a:t>
            </a:r>
          </a:p>
          <a:p>
            <a:pPr lvl="1">
              <a:lnSpc>
                <a:spcPct val="170000"/>
              </a:lnSpc>
              <a:spcBef>
                <a:spcPts val="0"/>
              </a:spcBef>
            </a:pPr>
            <a:r>
              <a:rPr lang="en-US" dirty="0" smtClean="0"/>
              <a:t>In just August 2015, 39,000 refugees and migrants went through FYROM on their way to Western Europe</a:t>
            </a:r>
          </a:p>
          <a:p>
            <a:pPr>
              <a:lnSpc>
                <a:spcPct val="170000"/>
              </a:lnSpc>
              <a:spcBef>
                <a:spcPts val="0"/>
              </a:spcBef>
            </a:pPr>
            <a:r>
              <a:rPr lang="en-US" dirty="0" smtClean="0"/>
              <a:t>Construction of the border wall at </a:t>
            </a:r>
            <a:r>
              <a:rPr lang="en-US" dirty="0" err="1" smtClean="0"/>
              <a:t>Evros</a:t>
            </a:r>
            <a:r>
              <a:rPr lang="en-US" dirty="0" smtClean="0"/>
              <a:t> as a practical solution and a symbol of Greek strength</a:t>
            </a:r>
          </a:p>
          <a:p>
            <a:pPr lvl="1">
              <a:lnSpc>
                <a:spcPct val="170000"/>
              </a:lnSpc>
              <a:spcBef>
                <a:spcPts val="0"/>
              </a:spcBef>
            </a:pPr>
            <a:r>
              <a:rPr lang="en-US" dirty="0" smtClean="0"/>
              <a:t>Migration fell by 90% in this area, but true success cannot be measured</a:t>
            </a:r>
          </a:p>
          <a:p>
            <a:pPr>
              <a:lnSpc>
                <a:spcPct val="170000"/>
              </a:lnSpc>
              <a:spcBef>
                <a:spcPts val="0"/>
              </a:spcBef>
            </a:pPr>
            <a:r>
              <a:rPr lang="en-US" dirty="0" smtClean="0"/>
              <a:t>Operation Shield and enhanced surveillance at the </a:t>
            </a:r>
            <a:r>
              <a:rPr lang="en-US" dirty="0" err="1" smtClean="0"/>
              <a:t>Evros</a:t>
            </a:r>
            <a:r>
              <a:rPr lang="en-US" dirty="0" smtClean="0"/>
              <a:t> Border</a:t>
            </a:r>
          </a:p>
          <a:p>
            <a:pPr lvl="1">
              <a:lnSpc>
                <a:spcPct val="170000"/>
              </a:lnSpc>
              <a:spcBef>
                <a:spcPts val="0"/>
              </a:spcBef>
            </a:pPr>
            <a:r>
              <a:rPr lang="en-US" dirty="0" smtClean="0"/>
              <a:t>Funded by the EU External Borders Fund</a:t>
            </a:r>
          </a:p>
          <a:p>
            <a:pPr lvl="1">
              <a:lnSpc>
                <a:spcPct val="170000"/>
              </a:lnSpc>
              <a:spcBef>
                <a:spcPts val="0"/>
              </a:spcBef>
            </a:pPr>
            <a:r>
              <a:rPr lang="en-US" dirty="0" smtClean="0"/>
              <a:t>Purpose: deter migrants and effectively seal borders</a:t>
            </a:r>
            <a:endParaRPr lang="en-US" dirty="0"/>
          </a:p>
        </p:txBody>
      </p:sp>
      <p:sp>
        <p:nvSpPr>
          <p:cNvPr id="4" name="TextBox 3"/>
          <p:cNvSpPr txBox="1"/>
          <p:nvPr/>
        </p:nvSpPr>
        <p:spPr>
          <a:xfrm>
            <a:off x="224263" y="8878237"/>
            <a:ext cx="12556273"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en-US" sz="1800" dirty="0" err="1"/>
              <a:t>Afouxenidis</a:t>
            </a:r>
            <a:r>
              <a:rPr lang="en-US" sz="1800" dirty="0"/>
              <a:t>, Alex, et al. “Dealing with a Humanitarian Crisis: Refugees on the Eastern EU Border of the Island of Lesvos.” Journal of Applied Security Research, vol. 12, no. 1, 12 Jan. 2017, pp</a:t>
            </a:r>
            <a:r>
              <a:rPr lang="en-US" sz="1800" baseline="30000" dirty="0"/>
              <a:t>.</a:t>
            </a:r>
            <a:r>
              <a:rPr lang="en-US" sz="1800" dirty="0"/>
              <a:t> </a:t>
            </a:r>
            <a:r>
              <a:rPr lang="en-US" sz="1800" dirty="0" smtClean="0"/>
              <a:t>15, 20-21.</a:t>
            </a:r>
            <a:endParaRPr lang="en-US" sz="1800" dirty="0"/>
          </a:p>
        </p:txBody>
      </p:sp>
    </p:spTree>
    <p:extLst>
      <p:ext uri="{BB962C8B-B14F-4D97-AF65-F5344CB8AC3E}">
        <p14:creationId xmlns:p14="http://schemas.microsoft.com/office/powerpoint/2010/main" val="1964444317"/>
      </p:ext>
    </p:extLst>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 of Aid</a:t>
            </a:r>
            <a:endParaRPr lang="en-US" dirty="0"/>
          </a:p>
        </p:txBody>
      </p:sp>
      <p:sp>
        <p:nvSpPr>
          <p:cNvPr id="3" name="Text Placeholder 2"/>
          <p:cNvSpPr>
            <a:spLocks noGrp="1"/>
          </p:cNvSpPr>
          <p:nvPr>
            <p:ph type="body" idx="1"/>
          </p:nvPr>
        </p:nvSpPr>
        <p:spPr>
          <a:xfrm>
            <a:off x="423746" y="2076157"/>
            <a:ext cx="12199434" cy="6286500"/>
          </a:xfrm>
        </p:spPr>
        <p:txBody>
          <a:bodyPr/>
          <a:lstStyle/>
          <a:p>
            <a:pPr>
              <a:lnSpc>
                <a:spcPct val="150000"/>
              </a:lnSpc>
              <a:spcBef>
                <a:spcPts val="0"/>
              </a:spcBef>
            </a:pPr>
            <a:r>
              <a:rPr lang="en-US" dirty="0" smtClean="0"/>
              <a:t>National Register created by the General Secretariat for Migration Policy in September 2016</a:t>
            </a:r>
          </a:p>
          <a:p>
            <a:pPr>
              <a:lnSpc>
                <a:spcPct val="150000"/>
              </a:lnSpc>
              <a:spcBef>
                <a:spcPts val="0"/>
              </a:spcBef>
            </a:pPr>
            <a:r>
              <a:rPr lang="en-US" dirty="0" smtClean="0"/>
              <a:t>All non-governmental organizations working with refugees on the Greek islands have to register themselves and their volunteers</a:t>
            </a:r>
          </a:p>
          <a:p>
            <a:pPr>
              <a:lnSpc>
                <a:spcPct val="150000"/>
              </a:lnSpc>
              <a:spcBef>
                <a:spcPts val="0"/>
              </a:spcBef>
            </a:pPr>
            <a:r>
              <a:rPr lang="en-US" dirty="0" smtClean="0"/>
              <a:t>Thought of as an attempt at state control by some international watchdog organizations </a:t>
            </a:r>
            <a:endParaRPr lang="en-US" dirty="0"/>
          </a:p>
        </p:txBody>
      </p:sp>
      <p:sp>
        <p:nvSpPr>
          <p:cNvPr id="5" name="TextBox 4"/>
          <p:cNvSpPr txBox="1"/>
          <p:nvPr/>
        </p:nvSpPr>
        <p:spPr>
          <a:xfrm>
            <a:off x="0" y="7989014"/>
            <a:ext cx="13004800" cy="17645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en-US" sz="1800" dirty="0" smtClean="0"/>
              <a:t>Hellenic Republic, Ministry of Interior and Administrative Reconstruction,</a:t>
            </a:r>
            <a:r>
              <a:rPr lang="en-US" sz="1800" dirty="0"/>
              <a:t> </a:t>
            </a:r>
            <a:r>
              <a:rPr lang="en-US" sz="1800" i="1" dirty="0"/>
              <a:t>Establishment of a National Register of Greek and Foreign Non-Governmental Organizations (NGOs) Active in the Field of International Protection, Migration and Social Integration Issues</a:t>
            </a:r>
            <a:r>
              <a:rPr lang="en-US" sz="1800" dirty="0"/>
              <a:t>. 2016</a:t>
            </a:r>
            <a:r>
              <a:rPr lang="en-US" sz="1800" dirty="0" smtClean="0"/>
              <a:t>.</a:t>
            </a:r>
          </a:p>
          <a:p>
            <a:pPr algn="l"/>
            <a:r>
              <a:rPr lang="en-US" sz="1800" dirty="0"/>
              <a:t>“NGOs and Volunteers Helping Refugees in Greece to Be Placed under State Control.” </a:t>
            </a:r>
            <a:r>
              <a:rPr lang="en-US" sz="1800" i="1" dirty="0" err="1"/>
              <a:t>Statewatch</a:t>
            </a:r>
            <a:r>
              <a:rPr lang="en-US" sz="1800" i="1" dirty="0"/>
              <a:t> News Online: EU: Refugee Crisis: </a:t>
            </a:r>
            <a:r>
              <a:rPr lang="en-US" sz="1800" i="1" dirty="0" err="1"/>
              <a:t>Greece:Volunteers</a:t>
            </a:r>
            <a:r>
              <a:rPr lang="en-US" sz="1800" i="1" dirty="0"/>
              <a:t> under State Control</a:t>
            </a:r>
            <a:r>
              <a:rPr lang="en-US" sz="1800" dirty="0"/>
              <a:t>, 21 Feb. 2016, </a:t>
            </a:r>
            <a:r>
              <a:rPr lang="en-US" sz="1800" dirty="0" err="1"/>
              <a:t>statewatch.org</a:t>
            </a:r>
            <a:r>
              <a:rPr lang="en-US" sz="1800" dirty="0"/>
              <a:t>/news/2016/</a:t>
            </a:r>
            <a:r>
              <a:rPr lang="en-US" sz="1800" dirty="0" err="1"/>
              <a:t>feb</a:t>
            </a:r>
            <a:r>
              <a:rPr lang="en-US" sz="1800" dirty="0"/>
              <a:t>/</a:t>
            </a:r>
            <a:r>
              <a:rPr lang="en-US" sz="1800" dirty="0" err="1"/>
              <a:t>eu</a:t>
            </a:r>
            <a:r>
              <a:rPr lang="en-US" sz="1800" dirty="0"/>
              <a:t>-med-crisis-volunteers-</a:t>
            </a:r>
            <a:r>
              <a:rPr lang="en-US" sz="1800" dirty="0" err="1"/>
              <a:t>state.htm</a:t>
            </a:r>
            <a:r>
              <a:rPr lang="en-US" sz="1800" dirty="0"/>
              <a:t>.</a:t>
            </a:r>
            <a:endParaRPr kumimoji="0" lang="en-US" sz="1800" b="0" i="0" u="none" strike="noStrike" cap="none" spc="0" normalizeH="0" baseline="0" dirty="0">
              <a:ln>
                <a:noFill/>
              </a:ln>
              <a:solidFill>
                <a:srgbClr val="000000"/>
              </a:solidFill>
              <a:effectLst/>
              <a:uFillTx/>
              <a:sym typeface="Helvetica Neue"/>
            </a:endParaRPr>
          </a:p>
        </p:txBody>
      </p:sp>
    </p:spTree>
    <p:extLst>
      <p:ext uri="{BB962C8B-B14F-4D97-AF65-F5344CB8AC3E}">
        <p14:creationId xmlns:p14="http://schemas.microsoft.com/office/powerpoint/2010/main" val="1476346267"/>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Migration situation in Italy"/>
          <p:cNvSpPr txBox="1">
            <a:spLocks noGrp="1"/>
          </p:cNvSpPr>
          <p:nvPr>
            <p:ph type="title"/>
          </p:nvPr>
        </p:nvSpPr>
        <p:spPr>
          <a:prstGeom prst="rect">
            <a:avLst/>
          </a:prstGeom>
        </p:spPr>
        <p:txBody>
          <a:bodyPr/>
          <a:lstStyle>
            <a:lvl1pPr defTabSz="525779">
              <a:defRPr sz="7200"/>
            </a:lvl1pPr>
          </a:lstStyle>
          <a:p>
            <a:r>
              <a:t>Migration situation in Italy</a:t>
            </a:r>
          </a:p>
        </p:txBody>
      </p:sp>
      <p:sp>
        <p:nvSpPr>
          <p:cNvPr id="115" name="The immigration to Italy is somewhat special - all of the migrants come by boat, so the only route is by the sea;…"/>
          <p:cNvSpPr txBox="1">
            <a:spLocks noGrp="1"/>
          </p:cNvSpPr>
          <p:nvPr>
            <p:ph type="body" idx="1"/>
          </p:nvPr>
        </p:nvSpPr>
        <p:spPr>
          <a:prstGeom prst="rect">
            <a:avLst/>
          </a:prstGeom>
        </p:spPr>
        <p:txBody>
          <a:bodyPr/>
          <a:lstStyle/>
          <a:p>
            <a:pPr algn="just"/>
            <a:r>
              <a:t>The immigration to Italy is somewhat special - all of the migrants come by boat, so the only route is by the sea;</a:t>
            </a:r>
          </a:p>
          <a:p>
            <a:pPr algn="just"/>
            <a:r>
              <a:t>sea arrivals have increased more than tenfold between 2010 and 2016;</a:t>
            </a:r>
          </a:p>
          <a:p>
            <a:pPr algn="just"/>
            <a:r>
              <a:t>according to academics, about 1/3 of third-country nationals started their lives in Italy as irregular migrants due to lack of sufficient migration policies;</a:t>
            </a:r>
          </a:p>
          <a:p>
            <a:pPr algn="just"/>
            <a:r>
              <a:t>currently, foreigners make up 8,3% of Italian residents.</a:t>
            </a:r>
          </a:p>
        </p:txBody>
      </p:sp>
      <p:sp>
        <p:nvSpPr>
          <p:cNvPr id="116" name="source: C. Hermanin, “Immigration Policy in Italy: Problems and Perspectives”, Istituto Affari Internazionali Working Papers 17, December 2017"/>
          <p:cNvSpPr txBox="1"/>
          <p:nvPr/>
        </p:nvSpPr>
        <p:spPr>
          <a:xfrm>
            <a:off x="2578785" y="8861120"/>
            <a:ext cx="7847230" cy="38796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a:lnSpc>
                <a:spcPct val="90000"/>
              </a:lnSpc>
              <a:spcBef>
                <a:spcPts val="4200"/>
              </a:spcBef>
              <a:defRPr sz="1000"/>
            </a:pPr>
            <a:r>
              <a:rPr i="1"/>
              <a:t>source</a:t>
            </a:r>
            <a:r>
              <a:t>: C. Hermanin, “Immigration Policy in Italy: Problems and Perspectives”, Istituto Affari Internazionali Working Papers 17, December 2017</a:t>
            </a:r>
          </a:p>
        </p:txBody>
      </p:sp>
    </p:spTree>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Athens’ migration policy"/>
          <p:cNvSpPr txBox="1">
            <a:spLocks noGrp="1"/>
          </p:cNvSpPr>
          <p:nvPr>
            <p:ph type="title"/>
          </p:nvPr>
        </p:nvSpPr>
        <p:spPr>
          <a:prstGeom prst="rect">
            <a:avLst/>
          </a:prstGeom>
        </p:spPr>
        <p:txBody>
          <a:bodyPr/>
          <a:lstStyle>
            <a:lvl1pPr defTabSz="560830">
              <a:defRPr sz="7600"/>
            </a:lvl1pPr>
          </a:lstStyle>
          <a:p>
            <a:r>
              <a:t>Athens’ migration policy</a:t>
            </a:r>
          </a:p>
        </p:txBody>
      </p:sp>
      <p:sp>
        <p:nvSpPr>
          <p:cNvPr id="175" name="Body"/>
          <p:cNvSpPr txBox="1">
            <a:spLocks noGrp="1"/>
          </p:cNvSpPr>
          <p:nvPr>
            <p:ph type="body" idx="1"/>
          </p:nvPr>
        </p:nvSpPr>
        <p:spPr>
          <a:prstGeom prst="rect">
            <a:avLst/>
          </a:prstGeom>
        </p:spPr>
        <p:txBody>
          <a:bodyPr>
            <a:normAutofit/>
          </a:bodyPr>
          <a:lstStyle/>
          <a:p>
            <a:pPr>
              <a:lnSpc>
                <a:spcPct val="108000"/>
              </a:lnSpc>
              <a:spcBef>
                <a:spcPts val="600"/>
              </a:spcBef>
              <a:defRPr sz="2700"/>
            </a:pPr>
            <a:r>
              <a:rPr dirty="0" smtClean="0"/>
              <a:t>ESTIA provides </a:t>
            </a:r>
            <a:r>
              <a:rPr dirty="0"/>
              <a:t>urban accommodation and cash </a:t>
            </a:r>
            <a:r>
              <a:rPr dirty="0" smtClean="0"/>
              <a:t>assistance</a:t>
            </a:r>
            <a:r>
              <a:rPr lang="en-US" dirty="0" smtClean="0"/>
              <a:t> in Athens</a:t>
            </a:r>
          </a:p>
          <a:p>
            <a:pPr>
              <a:lnSpc>
                <a:spcPct val="108000"/>
              </a:lnSpc>
              <a:spcBef>
                <a:spcPts val="600"/>
              </a:spcBef>
              <a:defRPr sz="2700"/>
            </a:pPr>
            <a:r>
              <a:rPr lang="en-US" dirty="0" smtClean="0"/>
              <a:t>Camp </a:t>
            </a:r>
            <a:r>
              <a:rPr lang="en-US" dirty="0" err="1"/>
              <a:t>E</a:t>
            </a:r>
            <a:r>
              <a:rPr lang="en-US" dirty="0" err="1" smtClean="0"/>
              <a:t>laionas</a:t>
            </a:r>
            <a:r>
              <a:rPr lang="en-US" dirty="0" smtClean="0"/>
              <a:t> is in the heart of Athens and allows residents to move in and out of the camp at will</a:t>
            </a:r>
          </a:p>
          <a:p>
            <a:pPr lvl="1">
              <a:lnSpc>
                <a:spcPct val="108000"/>
              </a:lnSpc>
              <a:spcBef>
                <a:spcPts val="600"/>
              </a:spcBef>
              <a:defRPr sz="2700"/>
            </a:pPr>
            <a:r>
              <a:rPr lang="en-US" dirty="0" smtClean="0"/>
              <a:t>Poor conditions but better than the islands</a:t>
            </a:r>
            <a:endParaRPr dirty="0"/>
          </a:p>
          <a:p>
            <a:pPr>
              <a:lnSpc>
                <a:spcPct val="108000"/>
              </a:lnSpc>
              <a:spcBef>
                <a:spcPts val="600"/>
              </a:spcBef>
              <a:defRPr sz="2700"/>
            </a:pPr>
            <a:r>
              <a:rPr dirty="0" smtClean="0"/>
              <a:t>Athens </a:t>
            </a:r>
            <a:r>
              <a:rPr dirty="0"/>
              <a:t>Coordination Center for Migrant and Refugee Issues (ACCMR) operates within the Vice-Mayor’s Office for Migrants and Refugees</a:t>
            </a:r>
          </a:p>
          <a:p>
            <a:pPr lvl="1">
              <a:lnSpc>
                <a:spcPct val="108000"/>
              </a:lnSpc>
              <a:spcBef>
                <a:spcPts val="600"/>
              </a:spcBef>
              <a:defRPr sz="2700"/>
            </a:pPr>
            <a:r>
              <a:rPr dirty="0"/>
              <a:t>Encourages innovative projects to ensure efficient of resources</a:t>
            </a:r>
          </a:p>
          <a:p>
            <a:pPr lvl="1">
              <a:lnSpc>
                <a:spcPct val="108000"/>
              </a:lnSpc>
              <a:spcBef>
                <a:spcPts val="600"/>
              </a:spcBef>
              <a:defRPr sz="2700"/>
            </a:pPr>
            <a:r>
              <a:rPr dirty="0"/>
              <a:t>Creating a Strategic Action Plan for integration of migrants and refugees into the city and a Preparedness Mechanism for refugee-related emergencies</a:t>
            </a:r>
          </a:p>
        </p:txBody>
      </p:sp>
      <p:sp>
        <p:nvSpPr>
          <p:cNvPr id="2" name="TextBox 1"/>
          <p:cNvSpPr txBox="1"/>
          <p:nvPr/>
        </p:nvSpPr>
        <p:spPr>
          <a:xfrm>
            <a:off x="1" y="8740324"/>
            <a:ext cx="13004800" cy="12105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en-US" sz="1800" dirty="0">
                <a:hlinkClick r:id="rId2"/>
              </a:rPr>
              <a:t>http://estia.unhcr.gr/en/home/</a:t>
            </a:r>
            <a:r>
              <a:rPr lang="en-US" sz="1800" dirty="0"/>
              <a:t> </a:t>
            </a:r>
            <a:endParaRPr lang="en-US" sz="1800" dirty="0" smtClean="0"/>
          </a:p>
          <a:p>
            <a:pPr algn="l"/>
            <a:r>
              <a:rPr lang="en-US" sz="1800" dirty="0" smtClean="0"/>
              <a:t>Papadimitriou</a:t>
            </a:r>
            <a:r>
              <a:rPr lang="en-US" sz="1800" dirty="0"/>
              <a:t>, </a:t>
            </a:r>
            <a:r>
              <a:rPr lang="en-US" sz="1800" dirty="0" err="1"/>
              <a:t>Jannis</a:t>
            </a:r>
            <a:r>
              <a:rPr lang="en-US" sz="1800" dirty="0"/>
              <a:t>. “</a:t>
            </a:r>
            <a:r>
              <a:rPr lang="en-US" sz="1800" dirty="0" err="1"/>
              <a:t>Elaionas</a:t>
            </a:r>
            <a:r>
              <a:rPr lang="en-US" sz="1800" dirty="0"/>
              <a:t>: a Refugee Camp in the Heart of Athens.” </a:t>
            </a:r>
            <a:r>
              <a:rPr lang="en-US" sz="1800" i="1" dirty="0" err="1"/>
              <a:t>InfoMigrants</a:t>
            </a:r>
            <a:r>
              <a:rPr lang="en-US" sz="1800" dirty="0"/>
              <a:t>, 12 Jan. 2018, </a:t>
            </a:r>
            <a:r>
              <a:rPr lang="en-US" sz="1800" dirty="0">
                <a:hlinkClick r:id="rId3"/>
              </a:rPr>
              <a:t>www.infomigrants.net/en/post/6988/elaionas-a-refugee-camp-in-the-heart-of-athens</a:t>
            </a:r>
            <a:r>
              <a:rPr lang="en-US" sz="1800" dirty="0" smtClean="0"/>
              <a:t>. </a:t>
            </a:r>
          </a:p>
          <a:p>
            <a:pPr algn="l"/>
            <a:r>
              <a:rPr lang="en-US" sz="1800" dirty="0">
                <a:hlinkClick r:id="rId4"/>
              </a:rPr>
              <a:t>https://www.accmr.gr/en</a:t>
            </a:r>
            <a:r>
              <a:rPr lang="en-US" sz="1800" dirty="0" smtClean="0">
                <a:hlinkClick r:id="rId4"/>
              </a:rPr>
              <a:t>/</a:t>
            </a:r>
            <a:r>
              <a:rPr lang="en-US" sz="1800" dirty="0" smtClean="0"/>
              <a:t> </a:t>
            </a:r>
          </a:p>
        </p:txBody>
      </p:sp>
    </p:spTree>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7" name="Picture 1" descr="Picture 1"/>
          <p:cNvPicPr>
            <a:picLocks noChangeAspect="1"/>
          </p:cNvPicPr>
          <p:nvPr/>
        </p:nvPicPr>
        <p:blipFill>
          <a:blip r:embed="rId2">
            <a:extLst/>
          </a:blip>
          <a:stretch>
            <a:fillRect/>
          </a:stretch>
        </p:blipFill>
        <p:spPr>
          <a:xfrm>
            <a:off x="0" y="810205"/>
            <a:ext cx="13004800" cy="8079796"/>
          </a:xfrm>
          <a:prstGeom prst="rect">
            <a:avLst/>
          </a:prstGeom>
          <a:ln w="12700">
            <a:miter lim="400000"/>
          </a:ln>
        </p:spPr>
      </p:pic>
    </p:spTree>
  </p:cSld>
  <p:clrMapOvr>
    <a:masterClrMapping/>
  </p:clrMapOvr>
  <p:transition spd="med"/>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9" name="Picture 1" descr="Picture 1"/>
          <p:cNvPicPr>
            <a:picLocks noChangeAspect="1"/>
          </p:cNvPicPr>
          <p:nvPr/>
        </p:nvPicPr>
        <p:blipFill>
          <a:blip r:embed="rId2">
            <a:extLst/>
          </a:blip>
          <a:stretch>
            <a:fillRect/>
          </a:stretch>
        </p:blipFill>
        <p:spPr>
          <a:xfrm>
            <a:off x="631257" y="331360"/>
            <a:ext cx="10779694" cy="8717392"/>
          </a:xfrm>
          <a:prstGeom prst="rect">
            <a:avLst/>
          </a:prstGeom>
          <a:ln w="12700">
            <a:miter lim="400000"/>
          </a:ln>
        </p:spPr>
      </p:pic>
    </p:spTree>
  </p:cSld>
  <p:clrMapOvr>
    <a:masterClrMapping/>
  </p:clrMapOvr>
  <p:transition spd="med"/>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Bibliography"/>
          <p:cNvSpPr txBox="1">
            <a:spLocks noGrp="1"/>
          </p:cNvSpPr>
          <p:nvPr>
            <p:ph type="title"/>
          </p:nvPr>
        </p:nvSpPr>
        <p:spPr>
          <a:prstGeom prst="rect">
            <a:avLst/>
          </a:prstGeom>
        </p:spPr>
        <p:txBody>
          <a:bodyPr/>
          <a:lstStyle/>
          <a:p>
            <a:r>
              <a:rPr dirty="0" smtClean="0"/>
              <a:t>Bibliography</a:t>
            </a:r>
            <a:endParaRPr dirty="0"/>
          </a:p>
        </p:txBody>
      </p:sp>
      <p:sp>
        <p:nvSpPr>
          <p:cNvPr id="182" name="C. Hermanin, “Immigration Policy in Italy: Problems and Perspectives”, Istituto Affari Internazionali Working Papers 17, December 2017"/>
          <p:cNvSpPr txBox="1">
            <a:spLocks noGrp="1"/>
          </p:cNvSpPr>
          <p:nvPr>
            <p:ph type="body" idx="1"/>
          </p:nvPr>
        </p:nvSpPr>
        <p:spPr>
          <a:xfrm>
            <a:off x="0" y="2029522"/>
            <a:ext cx="13004800" cy="7724078"/>
          </a:xfrm>
          <a:prstGeom prst="rect">
            <a:avLst/>
          </a:prstGeom>
        </p:spPr>
        <p:txBody>
          <a:bodyPr>
            <a:normAutofit fontScale="77500" lnSpcReduction="20000"/>
          </a:bodyPr>
          <a:lstStyle/>
          <a:p>
            <a:pPr>
              <a:lnSpc>
                <a:spcPct val="90000"/>
              </a:lnSpc>
              <a:defRPr sz="2900"/>
            </a:pPr>
            <a:r>
              <a:rPr dirty="0"/>
              <a:t>C. Hermanin, “Immigration Policy in Italy: Problems and Perspectives”, Istituto Affari Internazionali Working Papers 17, December 2017</a:t>
            </a:r>
          </a:p>
          <a:p>
            <a:pPr>
              <a:lnSpc>
                <a:spcPct val="90000"/>
              </a:lnSpc>
              <a:defRPr sz="2900"/>
            </a:pPr>
            <a:r>
              <a:rPr dirty="0"/>
              <a:t>http://estia.unhcr.gr/en/home/ </a:t>
            </a:r>
          </a:p>
          <a:p>
            <a:pPr>
              <a:lnSpc>
                <a:spcPct val="90000"/>
              </a:lnSpc>
              <a:defRPr sz="2900"/>
            </a:pPr>
            <a:r>
              <a:rPr dirty="0"/>
              <a:t>https://</a:t>
            </a:r>
            <a:r>
              <a:rPr dirty="0" smtClean="0"/>
              <a:t>www.accmr.gr/en/</a:t>
            </a:r>
            <a:endParaRPr dirty="0"/>
          </a:p>
          <a:p>
            <a:pPr>
              <a:lnSpc>
                <a:spcPct val="90000"/>
              </a:lnSpc>
              <a:defRPr sz="2900"/>
            </a:pPr>
            <a:r>
              <a:rPr lang="en-US" dirty="0" err="1"/>
              <a:t>Rönsberg</a:t>
            </a:r>
            <a:r>
              <a:rPr lang="en-US" dirty="0"/>
              <a:t>, Andrea. “EU-Turkey Migrant Deal Done | DW | 18.03.2016.” </a:t>
            </a:r>
            <a:r>
              <a:rPr lang="en-US" i="1" dirty="0"/>
              <a:t>DW.COM</a:t>
            </a:r>
            <a:r>
              <a:rPr lang="en-US" dirty="0"/>
              <a:t>, 18 Mar. 2016, </a:t>
            </a:r>
            <a:r>
              <a:rPr lang="en-US" dirty="0" err="1"/>
              <a:t>www.dw.com</a:t>
            </a:r>
            <a:r>
              <a:rPr lang="en-US" dirty="0"/>
              <a:t>/en/</a:t>
            </a:r>
            <a:r>
              <a:rPr lang="en-US" dirty="0" err="1"/>
              <a:t>eu</a:t>
            </a:r>
            <a:r>
              <a:rPr lang="en-US" dirty="0"/>
              <a:t>-turkey-migrant-deal-done/a-19127595.</a:t>
            </a:r>
          </a:p>
          <a:p>
            <a:pPr>
              <a:lnSpc>
                <a:spcPct val="90000"/>
              </a:lnSpc>
              <a:defRPr sz="2900"/>
            </a:pPr>
            <a:r>
              <a:rPr lang="en-US" dirty="0" err="1"/>
              <a:t>Afouxenidis</a:t>
            </a:r>
            <a:r>
              <a:rPr lang="en-US" dirty="0"/>
              <a:t>, Alex, et al. “Dealing with a Humanitarian Crisis: Refugees on the Eastern EU Border of the Island of Lesvos.” Journal of Applied Security Research, vol. 12, no. 1, 12 Jan. 2017, </a:t>
            </a:r>
            <a:r>
              <a:rPr lang="en-US" dirty="0" smtClean="0"/>
              <a:t>pp 15, 18,</a:t>
            </a:r>
            <a:r>
              <a:rPr lang="en-US" baseline="30000" dirty="0" smtClean="0"/>
              <a:t>.</a:t>
            </a:r>
            <a:r>
              <a:rPr lang="en-US" dirty="0" smtClean="0"/>
              <a:t> 20-22.</a:t>
            </a:r>
            <a:endParaRPr lang="en-US" sz="2900" dirty="0" smtClean="0"/>
          </a:p>
          <a:p>
            <a:pPr>
              <a:lnSpc>
                <a:spcPct val="90000"/>
              </a:lnSpc>
              <a:defRPr sz="2900"/>
            </a:pPr>
            <a:r>
              <a:rPr lang="en-US" sz="2900" dirty="0" err="1" smtClean="0"/>
              <a:t>Halais</a:t>
            </a:r>
            <a:r>
              <a:rPr lang="en-US" sz="2900" dirty="0"/>
              <a:t>, </a:t>
            </a:r>
            <a:r>
              <a:rPr lang="en-US" sz="2900" dirty="0" err="1"/>
              <a:t>Flavie</a:t>
            </a:r>
            <a:r>
              <a:rPr lang="en-US" sz="2900" dirty="0"/>
              <a:t>. “Why the EU's Flagship Refugee Program in Greece Faces an Uncertain Future.” </a:t>
            </a:r>
            <a:r>
              <a:rPr lang="en-US" sz="2900" i="1" dirty="0" err="1"/>
              <a:t>Devex</a:t>
            </a:r>
            <a:r>
              <a:rPr lang="en-US" sz="2900" dirty="0"/>
              <a:t>, 30 Jan. 2018, </a:t>
            </a:r>
            <a:r>
              <a:rPr lang="en-US" sz="2900" dirty="0">
                <a:hlinkClick r:id="rId2"/>
              </a:rPr>
              <a:t>www.devex.com/news/why-the-eu-s-flagship-refugee-program-in-greece-faces-an-uncertain-future-91773</a:t>
            </a:r>
            <a:r>
              <a:rPr lang="en-US" sz="2900" dirty="0" smtClean="0"/>
              <a:t>.</a:t>
            </a:r>
          </a:p>
          <a:p>
            <a:pPr>
              <a:lnSpc>
                <a:spcPct val="90000"/>
              </a:lnSpc>
              <a:defRPr sz="2900"/>
            </a:pPr>
            <a:r>
              <a:rPr dirty="0" smtClean="0">
                <a:hlinkClick r:id="rId3"/>
              </a:rPr>
              <a:t>https://www.iom.int/countries/greece</a:t>
            </a:r>
            <a:endParaRPr lang="en-US" dirty="0" smtClean="0"/>
          </a:p>
          <a:p>
            <a:pPr>
              <a:lnSpc>
                <a:spcPct val="90000"/>
              </a:lnSpc>
              <a:defRPr sz="2900"/>
            </a:pPr>
            <a:r>
              <a:rPr lang="en-US" sz="2900" dirty="0" err="1"/>
              <a:t>Rönsberg</a:t>
            </a:r>
            <a:r>
              <a:rPr lang="en-US" sz="2900" dirty="0"/>
              <a:t>, Andrea. “EU-Turkey Migrant Deal Done | DW | 18.03.2016.” </a:t>
            </a:r>
            <a:r>
              <a:rPr lang="en-US" sz="2900" i="1" dirty="0"/>
              <a:t>DW.COM</a:t>
            </a:r>
            <a:r>
              <a:rPr lang="en-US" sz="2900" dirty="0"/>
              <a:t>, 18 Mar. 2016, </a:t>
            </a:r>
            <a:r>
              <a:rPr lang="en-US" sz="2900" dirty="0">
                <a:hlinkClick r:id="rId4"/>
              </a:rPr>
              <a:t>www.dw.com/en/eu-turkey-migrant-deal-done/a-19127595</a:t>
            </a:r>
            <a:r>
              <a:rPr lang="en-US" sz="2900" dirty="0" smtClean="0"/>
              <a:t>. </a:t>
            </a:r>
            <a:endParaRPr dirty="0"/>
          </a:p>
        </p:txBody>
      </p:sp>
    </p:spTree>
  </p:cSld>
  <p:clrMapOvr>
    <a:masterClrMapping/>
  </p:clrMapOvr>
  <p:transition spd="med"/>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Text Placeholder 2"/>
          <p:cNvSpPr txBox="1">
            <a:spLocks noGrp="1"/>
          </p:cNvSpPr>
          <p:nvPr>
            <p:ph type="body" idx="1"/>
          </p:nvPr>
        </p:nvSpPr>
        <p:spPr>
          <a:xfrm>
            <a:off x="0" y="0"/>
            <a:ext cx="13004800" cy="9906000"/>
          </a:xfrm>
          <a:prstGeom prst="rect">
            <a:avLst/>
          </a:prstGeom>
        </p:spPr>
        <p:txBody>
          <a:bodyPr>
            <a:normAutofit fontScale="77500" lnSpcReduction="20000"/>
          </a:bodyPr>
          <a:lstStyle/>
          <a:p>
            <a:r>
              <a:rPr lang="en-US" dirty="0"/>
              <a:t>Furman, Rich, et al. </a:t>
            </a:r>
            <a:r>
              <a:rPr lang="en-US" i="1" dirty="0"/>
              <a:t>Detaining the Immigrant Other: Global and Transnational Issues</a:t>
            </a:r>
            <a:r>
              <a:rPr lang="en-US" baseline="30000" dirty="0"/>
              <a:t>. </a:t>
            </a:r>
            <a:r>
              <a:rPr lang="en-US" dirty="0"/>
              <a:t>Oxford University Press, 2016, pp 81</a:t>
            </a:r>
            <a:r>
              <a:rPr lang="en-US" dirty="0" smtClean="0"/>
              <a:t>.</a:t>
            </a:r>
          </a:p>
          <a:p>
            <a:r>
              <a:rPr lang="en-US" dirty="0"/>
              <a:t>Hellenic Republic, Ministry of Interior and Administrative Reconstruction, </a:t>
            </a:r>
            <a:r>
              <a:rPr lang="en-US" i="1" dirty="0"/>
              <a:t>Establishment of a National Register of Greek and Foreign Non-Governmental Organizations (NGOs) Active in the Field of International Protection, Migration and Social Integration Issues</a:t>
            </a:r>
            <a:r>
              <a:rPr lang="en-US" dirty="0"/>
              <a:t>. 2016.</a:t>
            </a:r>
          </a:p>
          <a:p>
            <a:r>
              <a:rPr lang="en-US" dirty="0"/>
              <a:t>“NGOs and Volunteers Helping Refugees in Greece to Be Placed under State Control.” </a:t>
            </a:r>
            <a:r>
              <a:rPr lang="en-US" i="1" dirty="0" err="1"/>
              <a:t>Statewatch</a:t>
            </a:r>
            <a:r>
              <a:rPr lang="en-US" i="1" dirty="0"/>
              <a:t> News Online: EU: Refugee Crisis: </a:t>
            </a:r>
            <a:r>
              <a:rPr lang="en-US" i="1" dirty="0" err="1"/>
              <a:t>Greece:Volunteers</a:t>
            </a:r>
            <a:r>
              <a:rPr lang="en-US" i="1" dirty="0"/>
              <a:t> under State Control</a:t>
            </a:r>
            <a:r>
              <a:rPr lang="en-US" dirty="0"/>
              <a:t>, 21 Feb. 2016, </a:t>
            </a:r>
            <a:r>
              <a:rPr lang="en-US" dirty="0" err="1"/>
              <a:t>statewatch.org</a:t>
            </a:r>
            <a:r>
              <a:rPr lang="en-US" dirty="0"/>
              <a:t>/news/2016/</a:t>
            </a:r>
            <a:r>
              <a:rPr lang="en-US" dirty="0" err="1"/>
              <a:t>feb</a:t>
            </a:r>
            <a:r>
              <a:rPr lang="en-US" dirty="0"/>
              <a:t>/</a:t>
            </a:r>
            <a:r>
              <a:rPr lang="en-US" dirty="0" err="1"/>
              <a:t>eu</a:t>
            </a:r>
            <a:r>
              <a:rPr lang="en-US" dirty="0"/>
              <a:t>-med-crisis-volunteers-</a:t>
            </a:r>
            <a:r>
              <a:rPr lang="en-US" dirty="0" err="1"/>
              <a:t>state.htm</a:t>
            </a:r>
            <a:r>
              <a:rPr lang="en-US" dirty="0" smtClean="0"/>
              <a:t>.</a:t>
            </a:r>
          </a:p>
          <a:p>
            <a:r>
              <a:rPr lang="en-US" dirty="0"/>
              <a:t>Papadimitriou, </a:t>
            </a:r>
            <a:r>
              <a:rPr lang="en-US" dirty="0" err="1"/>
              <a:t>Jannis</a:t>
            </a:r>
            <a:r>
              <a:rPr lang="en-US" dirty="0"/>
              <a:t>. “</a:t>
            </a:r>
            <a:r>
              <a:rPr lang="en-US" dirty="0" err="1"/>
              <a:t>Elaionas</a:t>
            </a:r>
            <a:r>
              <a:rPr lang="en-US" dirty="0"/>
              <a:t>: a Refugee Camp in the Heart of Athens.” </a:t>
            </a:r>
            <a:r>
              <a:rPr lang="en-US" i="1" dirty="0" err="1"/>
              <a:t>InfoMigrants</a:t>
            </a:r>
            <a:r>
              <a:rPr lang="en-US" dirty="0"/>
              <a:t>, 12 Jan. 2018, </a:t>
            </a:r>
            <a:r>
              <a:rPr lang="en-US" dirty="0">
                <a:hlinkClick r:id="rId2"/>
              </a:rPr>
              <a:t>www.infomigrants.net/en/post/6988/elaionas-a-refugee-camp-in-the-heart-of-athens</a:t>
            </a:r>
            <a:r>
              <a:rPr lang="en-US" dirty="0"/>
              <a:t>. </a:t>
            </a:r>
          </a:p>
          <a:p>
            <a:r>
              <a:rPr dirty="0" smtClean="0"/>
              <a:t>http</a:t>
            </a:r>
            <a:r>
              <a:rPr dirty="0"/>
              <a:t>://data2.unhcr.org/en/situations/mediterranean</a:t>
            </a:r>
          </a:p>
          <a:p>
            <a:r>
              <a:rPr dirty="0"/>
              <a:t>https://www.migrationpolicy.org/article/greece-illegal-immigration-midst-crisis/</a:t>
            </a:r>
          </a:p>
          <a:p>
            <a:r>
              <a:rPr dirty="0"/>
              <a:t>https://populationworld.com/greece-population/</a:t>
            </a:r>
          </a:p>
          <a:p>
            <a:r>
              <a:rPr dirty="0"/>
              <a:t>http://www.worldometers.info/world-population/greece-population/</a:t>
            </a:r>
          </a:p>
          <a:p>
            <a:r>
              <a:rPr dirty="0"/>
              <a:t>https://www.statista.com/statistics/548863/foreign-born-population-of-greece/</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 name="Image" descr="Image"/>
          <p:cNvPicPr>
            <a:picLocks noGrp="1" noChangeAspect="1"/>
          </p:cNvPicPr>
          <p:nvPr>
            <p:ph type="pic" idx="13"/>
          </p:nvPr>
        </p:nvPicPr>
        <p:blipFill>
          <a:blip r:embed="rId2">
            <a:extLst/>
          </a:blip>
          <a:srcRect l="40158" r="26507"/>
          <a:stretch>
            <a:fillRect/>
          </a:stretch>
        </p:blipFill>
        <p:spPr>
          <a:xfrm>
            <a:off x="6807200" y="730783"/>
            <a:ext cx="5334000" cy="7098234"/>
          </a:xfrm>
          <a:prstGeom prst="rect">
            <a:avLst/>
          </a:prstGeom>
        </p:spPr>
      </p:pic>
      <p:sp>
        <p:nvSpPr>
          <p:cNvPr id="119" name="Migration situation in Italy (2018 data)"/>
          <p:cNvSpPr txBox="1">
            <a:spLocks noGrp="1"/>
          </p:cNvSpPr>
          <p:nvPr>
            <p:ph type="title"/>
          </p:nvPr>
        </p:nvSpPr>
        <p:spPr>
          <a:prstGeom prst="rect">
            <a:avLst/>
          </a:prstGeom>
        </p:spPr>
        <p:txBody>
          <a:bodyPr anchor="t"/>
          <a:lstStyle>
            <a:lvl1pPr>
              <a:defRPr sz="5600"/>
            </a:lvl1pPr>
          </a:lstStyle>
          <a:p>
            <a:r>
              <a:t>Migration situation in Italy (2018 data)</a:t>
            </a:r>
          </a:p>
        </p:txBody>
      </p:sp>
      <p:sp>
        <p:nvSpPr>
          <p:cNvPr id="120" name="In 2018, Italy saw over 10.000 sea arrivals. Over 90% of those arrived in Sicily (9.828 people).…"/>
          <p:cNvSpPr txBox="1">
            <a:spLocks noGrp="1"/>
          </p:cNvSpPr>
          <p:nvPr>
            <p:ph type="body" sz="half" idx="1"/>
          </p:nvPr>
        </p:nvSpPr>
        <p:spPr>
          <a:xfrm>
            <a:off x="952500" y="3903513"/>
            <a:ext cx="5334000" cy="4999187"/>
          </a:xfrm>
          <a:prstGeom prst="rect">
            <a:avLst/>
          </a:prstGeom>
        </p:spPr>
        <p:txBody>
          <a:bodyPr>
            <a:normAutofit/>
          </a:bodyPr>
          <a:lstStyle/>
          <a:p>
            <a:pPr defTabSz="519937">
              <a:lnSpc>
                <a:spcPct val="120000"/>
              </a:lnSpc>
              <a:defRPr sz="2670"/>
            </a:pPr>
            <a:r>
              <a:t>In 2018, Italy saw over 10.000 sea arrivals. Over 90% of those arrived in Sicily (9.828 people).</a:t>
            </a:r>
          </a:p>
          <a:p>
            <a:pPr defTabSz="519937">
              <a:lnSpc>
                <a:spcPct val="120000"/>
              </a:lnSpc>
              <a:defRPr sz="2670"/>
            </a:pPr>
            <a:r>
              <a:t>Most common nationalities are Tunisian (21,2%) and Eritrean (20,2%). </a:t>
            </a:r>
          </a:p>
          <a:p>
            <a:pPr defTabSz="519937">
              <a:lnSpc>
                <a:spcPct val="120000"/>
              </a:lnSpc>
              <a:defRPr sz="2670"/>
            </a:pPr>
            <a:r>
              <a:t>Between January 2012 and December 2017, UNHCR recorded </a:t>
            </a:r>
            <a:r>
              <a:rPr>
                <a:hlinkClick r:id="rId3"/>
              </a:rPr>
              <a:t>14,557 deaths</a:t>
            </a:r>
            <a:r>
              <a:t> from sea crossings between Libya and Italy.</a:t>
            </a:r>
          </a:p>
        </p:txBody>
      </p:sp>
      <p:sp>
        <p:nvSpPr>
          <p:cNvPr id="121" name="source: UNHCR data, Mediterranean situation,  https://data2.unhcr.org/en/situations/mediterranean  (retrieved 23.05.2018)"/>
          <p:cNvSpPr txBox="1"/>
          <p:nvPr/>
        </p:nvSpPr>
        <p:spPr>
          <a:xfrm>
            <a:off x="7491241" y="8035061"/>
            <a:ext cx="3965918" cy="668478"/>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a:defRPr sz="1300"/>
            </a:pPr>
            <a:r>
              <a:rPr i="1"/>
              <a:t>source</a:t>
            </a:r>
            <a:r>
              <a:t>: UNHCR data, Mediterranean situation, </a:t>
            </a:r>
            <a:br/>
            <a:r>
              <a:t>https://data2.unhcr.org/en/situations/mediterranean </a:t>
            </a:r>
            <a:br/>
            <a:r>
              <a:t>(retrieved 23.05.2018)</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 name="Screen Shot 2018-05-23 at 15.58.10.png" descr="Screen Shot 2018-05-23 at 15.58.10.png"/>
          <p:cNvPicPr>
            <a:picLocks noChangeAspect="1"/>
          </p:cNvPicPr>
          <p:nvPr/>
        </p:nvPicPr>
        <p:blipFill>
          <a:blip r:embed="rId2">
            <a:extLst/>
          </a:blip>
          <a:stretch>
            <a:fillRect/>
          </a:stretch>
        </p:blipFill>
        <p:spPr>
          <a:xfrm>
            <a:off x="0" y="-7547"/>
            <a:ext cx="13004800" cy="9235294"/>
          </a:xfrm>
          <a:prstGeom prst="rect">
            <a:avLst/>
          </a:prstGeom>
          <a:ln w="12700">
            <a:miter lim="400000"/>
          </a:ln>
        </p:spPr>
      </p:pic>
      <p:sp>
        <p:nvSpPr>
          <p:cNvPr id="124" name="source: ISTAT, NON-EU CITIZENS IN ITALY. YEARS 2016-2017, https://www.istat.it/en/archivio/204326 (retrieved 23.05.2018)"/>
          <p:cNvSpPr txBox="1"/>
          <p:nvPr/>
        </p:nvSpPr>
        <p:spPr>
          <a:xfrm>
            <a:off x="1904314" y="9273133"/>
            <a:ext cx="8611972" cy="275134"/>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a:defRPr sz="1200"/>
            </a:pPr>
            <a:r>
              <a:rPr i="1"/>
              <a:t>source</a:t>
            </a:r>
            <a:r>
              <a:t>: ISTAT, NON-EU CITIZENS IN ITALY. YEARS 2016-2017, https://www.istat.it/en/archivio/204326 (retrieved 23.05.2018)</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Total foreign resident population, 2002-2017"/>
          <p:cNvSpPr txBox="1">
            <a:spLocks noGrp="1"/>
          </p:cNvSpPr>
          <p:nvPr>
            <p:ph type="title"/>
          </p:nvPr>
        </p:nvSpPr>
        <p:spPr>
          <a:prstGeom prst="rect">
            <a:avLst/>
          </a:prstGeom>
        </p:spPr>
        <p:txBody>
          <a:bodyPr/>
          <a:lstStyle>
            <a:lvl1pPr>
              <a:defRPr sz="4500"/>
            </a:lvl1pPr>
          </a:lstStyle>
          <a:p>
            <a:r>
              <a:t>Total foreign resident population, 2002-2017</a:t>
            </a:r>
          </a:p>
        </p:txBody>
      </p:sp>
      <p:graphicFrame>
        <p:nvGraphicFramePr>
          <p:cNvPr id="127" name="2D Line Chart"/>
          <p:cNvGraphicFramePr/>
          <p:nvPr/>
        </p:nvGraphicFramePr>
        <p:xfrm>
          <a:off x="417061" y="2248298"/>
          <a:ext cx="12043576" cy="6461809"/>
        </p:xfrm>
        <a:graphic>
          <a:graphicData uri="http://schemas.openxmlformats.org/drawingml/2006/chart">
            <c:chart xmlns:c="http://schemas.openxmlformats.org/drawingml/2006/chart" xmlns:r="http://schemas.openxmlformats.org/officeDocument/2006/relationships" r:id="rId2"/>
          </a:graphicData>
        </a:graphic>
      </p:graphicFrame>
      <p:sp>
        <p:nvSpPr>
          <p:cNvPr id="128" name="source: ISTAT data, http://stra-dati.istat.it/?lang=en# (retrieved 23.05.2018)"/>
          <p:cNvSpPr txBox="1"/>
          <p:nvPr/>
        </p:nvSpPr>
        <p:spPr>
          <a:xfrm>
            <a:off x="4328731" y="8967977"/>
            <a:ext cx="4347338" cy="250446"/>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a:defRPr sz="1000"/>
            </a:pPr>
            <a:r>
              <a:rPr i="1"/>
              <a:t>source</a:t>
            </a:r>
            <a:r>
              <a:t>: ISTAT data, http://stra-dati.istat.it/?lang=en# (retrieved 23.05.2018)</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Annual inflows of non-EU nationals by asylum granted, asylum application and humanitarian reasons, 2007-2016"/>
          <p:cNvSpPr txBox="1">
            <a:spLocks noGrp="1"/>
          </p:cNvSpPr>
          <p:nvPr>
            <p:ph type="title"/>
          </p:nvPr>
        </p:nvSpPr>
        <p:spPr>
          <a:prstGeom prst="rect">
            <a:avLst/>
          </a:prstGeom>
        </p:spPr>
        <p:txBody>
          <a:bodyPr/>
          <a:lstStyle>
            <a:lvl1pPr defTabSz="578358">
              <a:defRPr sz="4455"/>
            </a:lvl1pPr>
          </a:lstStyle>
          <a:p>
            <a:r>
              <a:t>Annual inflows of non-EU nationals by asylum granted, asylum application and humanitarian reasons, 2007-2016</a:t>
            </a:r>
          </a:p>
        </p:txBody>
      </p:sp>
      <p:graphicFrame>
        <p:nvGraphicFramePr>
          <p:cNvPr id="131" name="2D Line Chart"/>
          <p:cNvGraphicFramePr/>
          <p:nvPr/>
        </p:nvGraphicFramePr>
        <p:xfrm>
          <a:off x="435916" y="2360861"/>
          <a:ext cx="11930559" cy="6408232"/>
        </p:xfrm>
        <a:graphic>
          <a:graphicData uri="http://schemas.openxmlformats.org/drawingml/2006/chart">
            <c:chart xmlns:c="http://schemas.openxmlformats.org/drawingml/2006/chart" xmlns:r="http://schemas.openxmlformats.org/officeDocument/2006/relationships" r:id="rId2"/>
          </a:graphicData>
        </a:graphic>
      </p:graphicFrame>
      <p:sp>
        <p:nvSpPr>
          <p:cNvPr id="132" name="source: ISTAT data, http://stra-dati.istat.it/?lang=en# (retrieved 23.05.2018)"/>
          <p:cNvSpPr txBox="1"/>
          <p:nvPr/>
        </p:nvSpPr>
        <p:spPr>
          <a:xfrm>
            <a:off x="4328731" y="8967977"/>
            <a:ext cx="4347338" cy="250446"/>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a:defRPr sz="1000"/>
            </a:pPr>
            <a:r>
              <a:rPr i="1"/>
              <a:t>source</a:t>
            </a:r>
            <a:r>
              <a:t>: ISTAT data, http://stra-dati.istat.it/?lang=en# (retrieved 23.05.2018)</a:t>
            </a:r>
          </a:p>
        </p:txBody>
      </p:sp>
    </p:spTree>
  </p:cSld>
  <p:clrMapOvr>
    <a:masterClrMapping/>
  </p:clrMapOvr>
  <p:transition spd="med"/>
</p:sld>
</file>

<file path=ppt/theme/theme1.xml><?xml version="1.0" encoding="utf-8"?>
<a:theme xmlns:a="http://schemas.openxmlformats.org/drawingml/2006/main" name="White">
  <a:themeElements>
    <a:clrScheme name="White">
      <a:dk1>
        <a:srgbClr val="000000"/>
      </a:dk1>
      <a:lt1>
        <a:srgbClr val="FFFFFF"/>
      </a:lt1>
      <a:dk2>
        <a:srgbClr val="A7A7A7"/>
      </a:dk2>
      <a:lt2>
        <a:srgbClr val="535353"/>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a:ea typeface="Helvetica"/>
        <a:cs typeface="Helvetica"/>
      </a:majorFont>
      <a:minorFont>
        <a:latin typeface="Helvetica Neue"/>
        <a:ea typeface="Helvetica Neue"/>
        <a:cs typeface="Helvetica Neue"/>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A7A7A7"/>
      </a:dk2>
      <a:lt2>
        <a:srgbClr val="535353"/>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a:ea typeface="Helvetica"/>
        <a:cs typeface="Helvetica"/>
      </a:majorFont>
      <a:minorFont>
        <a:latin typeface="Helvetica Neue"/>
        <a:ea typeface="Helvetica Neue"/>
        <a:cs typeface="Helvetica Neue"/>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501</TotalTime>
  <Words>2743</Words>
  <Application>Microsoft Office PowerPoint</Application>
  <PresentationFormat>Custom</PresentationFormat>
  <Paragraphs>213</Paragraphs>
  <Slides>54</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54</vt:i4>
      </vt:variant>
    </vt:vector>
  </HeadingPairs>
  <TitlesOfParts>
    <vt:vector size="60" baseType="lpstr">
      <vt:lpstr>Helvetica Neue</vt:lpstr>
      <vt:lpstr>Helvetica Neue Light</vt:lpstr>
      <vt:lpstr>Helvetica Neue Medium</vt:lpstr>
      <vt:lpstr>Helvetica Neue Thin</vt:lpstr>
      <vt:lpstr>Times New Roman</vt:lpstr>
      <vt:lpstr>White</vt:lpstr>
      <vt:lpstr>Migration Policy in Italy and Athens, Greece: a comparative study</vt:lpstr>
      <vt:lpstr>Overview</vt:lpstr>
      <vt:lpstr>Agenda</vt:lpstr>
      <vt:lpstr>Italy: key facts</vt:lpstr>
      <vt:lpstr>Migration situation in Italy</vt:lpstr>
      <vt:lpstr>Migration situation in Italy (2018 data)</vt:lpstr>
      <vt:lpstr>PowerPoint Presentation</vt:lpstr>
      <vt:lpstr>Total foreign resident population, 2002-2017</vt:lpstr>
      <vt:lpstr>Annual inflows of non-EU nationals by asylum granted, asylum application and humanitarian reasons, 2007-2016</vt:lpstr>
      <vt:lpstr>Migrants arriving to Italy by the sea, 1997-2016</vt:lpstr>
      <vt:lpstr>Unemployment in Italy</vt:lpstr>
      <vt:lpstr>Unemployment rate among foreign-born population, 2017</vt:lpstr>
      <vt:lpstr>Refugees and asylum seekers in Italy</vt:lpstr>
      <vt:lpstr>Italy’s migration policy</vt:lpstr>
      <vt:lpstr>PowerPoint Presentation</vt:lpstr>
      <vt:lpstr>PowerPoint Presentation</vt:lpstr>
      <vt:lpstr>Migrant acceptance</vt:lpstr>
      <vt:lpstr>Situation in Greece  </vt:lpstr>
      <vt:lpstr>Situation in Greece  (2017 data)</vt:lpstr>
      <vt:lpstr>PowerPoint Presentation</vt:lpstr>
      <vt:lpstr>PowerPoint Presentation</vt:lpstr>
      <vt:lpstr>Italy: key facts</vt:lpstr>
      <vt:lpstr>https://www.iom.int/countries/greece</vt:lpstr>
      <vt:lpstr>PowerPoint Presentation</vt:lpstr>
      <vt:lpstr>PowerPoint Presentation</vt:lpstr>
      <vt:lpstr>PowerPoint Presentation</vt:lpstr>
      <vt:lpstr>PowerPoint Presentation</vt:lpstr>
      <vt:lpstr>https://www.bing.com/images/search?view=detailV2&amp;ccid=5gGCf0uf&amp;id=6EB394D01CD99C26A51563BDFD599E60C37989D8&amp;thid=OIP.5gGCf0uf3mPzcF-pvGdpJgHaFR&amp;mediaurl=https%3a%2f%2fd28wbuch0jlv7v.cloudfront.net%2fimages%2finfografik%2fnormal%2fchartoftheday_4446_refugee_crisis_in_greece_n.jpg&amp;exph=684&amp;expw=960&amp;q=statistics+for+Greece++seekers+&amp;simid=608054345054619827&amp;selectedIndex=0&amp;ajaxhist=0</vt:lpstr>
      <vt:lpstr>https://www.bing.com/images/search?view=detailV2&amp;ccid=3pPRfeGU&amp;id=81D4F2BD5A7BA7961E94B10EDDBB32E6378F09F4&amp;thid=OIP.3pPRfeGUNvzuyGxMa3g7rwHaJk&amp;mediaurl=https%3a%2f%2fcdn.static-economist.com%2fsites%2fdefault%2ffiles%2fimages%2f2015%2f09%2fblogs%2feconomist-explains%2f20150912_woc665.png&amp;exph=750&amp;expw=580&amp;q=statistics+for+Greece++seekers+&amp;simid=608042705740827226&amp;selectedIndex=7&amp;ajaxhist=0</vt:lpstr>
      <vt:lpstr>https://www.bing.com/images/search?view=detailV2&amp;ccid=Q5F27jip&amp;id=75CD3DA100AC2E5E519914986FABD62A40028650&amp;thid=OIP.Q5F27jipOB7iqGcMMKzx1AHaGz&amp;mediaurl=http%3a%2f%2flinkis.com%2furl-image%2fhttp%3a%2f%2fcdn.static-economist.com%2fsites%2fdefault%2ffiles%2fimages%2f2015%2f09%2fblogs%2fgraphic-detail%2f20150926_woc853_1.png&amp;exph=1094&amp;expw=1190&amp;q=statistics+for+Greece+asylum+seekers&amp;simid=607997776075426965&amp;selectedIndex=44&amp;ajaxhist=0</vt:lpstr>
      <vt:lpstr>PowerPoint Presentation</vt:lpstr>
      <vt:lpstr>PowerPoint Presentation</vt:lpstr>
      <vt:lpstr>PowerPoint Presentation</vt:lpstr>
      <vt:lpstr>PowerPoint Presentation</vt:lpstr>
      <vt:lpstr>PowerPoint Presentation</vt:lpstr>
      <vt:lpstr>PowerPoint Presentation</vt:lpstr>
      <vt:lpstr>https://www.bing.com/images/search?view=detailV2&amp;ccid=VFPtwG2B&amp;id=9F06C56848166F55F9AC958C62C8D4BF4D2A0613&amp;thid=OIP.VFPtwG2BqRoFwbhu8fp3EgHaFR&amp;mediaurl=http%3a%2f%2finfographic.statista.com%2fnormal%2fchartoftheday_4645_greece_s_largest_refugee_site_in_numbers_n.jpg&amp;exph=684&amp;expw=960&amp;q=statistics+for+Greece++seekers+&amp;simid=608038999202008038&amp;selectedIndex=2&amp;ajaxhist=0</vt:lpstr>
      <vt:lpstr>PowerPoint Presentation</vt:lpstr>
      <vt:lpstr>PowerPoint Presentation</vt:lpstr>
      <vt:lpstr>http://migration.iom.int/europe/</vt:lpstr>
      <vt:lpstr>PowerPoint Presentation</vt:lpstr>
      <vt:lpstr>PowerPoint Presentation</vt:lpstr>
      <vt:lpstr>EU’s Role in Greece</vt:lpstr>
      <vt:lpstr>PowerPoint Presentation</vt:lpstr>
      <vt:lpstr>National Action Plan for Migration Management</vt:lpstr>
      <vt:lpstr>PowerPoint Presentation</vt:lpstr>
      <vt:lpstr>Detainment</vt:lpstr>
      <vt:lpstr>Opening and  Closing Borders</vt:lpstr>
      <vt:lpstr>Management of Aid</vt:lpstr>
      <vt:lpstr>Athens’ migration policy</vt:lpstr>
      <vt:lpstr>PowerPoint Presentation</vt:lpstr>
      <vt:lpstr>PowerPoint Presentation</vt:lpstr>
      <vt:lpstr>Bibliography</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Migration Policy in Italy and Athens, Greece: a comparative study</dc:title>
  <cp:lastModifiedBy>Windows User</cp:lastModifiedBy>
  <cp:revision>15</cp:revision>
  <dcterms:modified xsi:type="dcterms:W3CDTF">2018-05-25T02:29:37Z</dcterms:modified>
</cp:coreProperties>
</file>