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Raleway" panose="020B0604020202020204" charset="0"/>
      <p:regular r:id="rId50"/>
      <p:bold r:id="rId51"/>
      <p:italic r:id="rId52"/>
      <p:boldItalic r:id="rId53"/>
    </p:embeddedFont>
    <p:embeddedFont>
      <p:font typeface="Roboto" panose="020B0604020202020204" charset="0"/>
      <p:regular r:id="rId54"/>
      <p:bold r:id="rId55"/>
      <p:italic r:id="rId56"/>
      <p:boldItalic r:id="rId57"/>
    </p:embeddedFont>
    <p:embeddedFont>
      <p:font typeface="Lato" panose="020F0502020204030203" pitchFamily="34"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9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75810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61f259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61f259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b767f2ba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b767f2ba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b767f2ba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b767f2ba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b7b7c37e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b7b7c37e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b938740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b938740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b767f2c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b767f2c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b767f2c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b767f2ce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b83f419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b83f419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b83f419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b83f419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b938740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b938740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b938740e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b938740e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767f2ba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b767f2ba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b83f419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b83f419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b996935a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b996935a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b996935a1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b996935a1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b767f2c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b767f2c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b767f2c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b767f2ce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b83f419e9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b83f419e9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b7e6227d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b7e6227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b83f419e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b83f419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b989be45c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b989be45c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b83f419e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b83f419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b672eea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b672eea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ba3c42ce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ba3c42ce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ba3c42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ba3c42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b989be4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b989be4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b996935a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b996935a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bd9a18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bd9a18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bd9a18c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3bd9a18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3bd9a18c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3bd9a18c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bd9a18c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3bd9a18c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bd9a18c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3bd9a18c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4b989be45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4b989be4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61f25980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61f25980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b996935a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b996935a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b989be45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b989be45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b996935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b996935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b996935a1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4b996935a1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ba14742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ba14742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b83f419e9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b83f419e9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b996935a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4b996935a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ba3c42c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ba3c42c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c61f2598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c61f2598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61f25980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61f25980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c61f2598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c61f2598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c61f25980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c61f25980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b767f2ba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b767f2ba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2.unhcr.org/en/situations/mediterranea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uropean_migrant_crisi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data2.unhcr.org/en/situations/mediterrane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2.unhcr.org/en/situations/mediterranea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s://www.bbc.com/news/world-europe-3580501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ata2.unhcr.org/en/situations/mediterranea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dx.doi.org.eur.idm.oclc.org/10.1007/s12134-016-0485-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eur.idm.oclc.org/10.1007/s12134-016-0485-x"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uroparl.europa.eu/external/html/welcomingeurope/default_en.ht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data2.unhcr.org/en/situations/mediterranea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europarl.europa.eu/external/html/welcomingeurope/default_en.htm"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europarl.europa.eu/external/html/welcomingeurope/default_en.htm"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europarl.europa.eu/external/html/welcomingeurope/default_en.htm"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europarl.europa.eu/external/html/welcomingeurope/default_en.htm"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data2.unhcr.org/en/situations/mediterranea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39ju-dpcJU0"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youtube.com/watch?v=_OECe9crgx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John_Winterdyk"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doi-org.eur.idm.oclc.org/10.1111/j.1475-6765.2008.00777.x" TargetMode="External"/><Relationship Id="rId4" Type="http://schemas.openxmlformats.org/officeDocument/2006/relationships/hyperlink" Target="https://www.bbc.com/news/world-europe-3580501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irregularmigration.net/"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s://www.istat.it/en/archivio/224319" TargetMode="External"/><Relationship Id="rId5" Type="http://schemas.openxmlformats.org/officeDocument/2006/relationships/hyperlink" Target="http://stra-dati.istat.it/Index.aspx" TargetMode="External"/><Relationship Id="rId4" Type="http://schemas.openxmlformats.org/officeDocument/2006/relationships/hyperlink" Target="http://dx.doi.org.eur.idm.oclc.org/10.1007/s12134-016-0485-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European_migrant_crisis"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hyperlink" Target="https://www.easo.europa.eu/about-us/what-we-do" TargetMode="External"/><Relationship Id="rId4" Type="http://schemas.openxmlformats.org/officeDocument/2006/relationships/hyperlink" Target="https://data2.unhcr.org/en/situations/mediterranea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000"/>
              <a:t>Immigration Situation and Immigration Policy in the EU Member States	</a:t>
            </a:r>
            <a:endParaRPr sz="3000"/>
          </a:p>
          <a:p>
            <a:pPr marL="0" lvl="0" indent="0" algn="l" rtl="0">
              <a:spcBef>
                <a:spcPts val="0"/>
              </a:spcBef>
              <a:spcAft>
                <a:spcPts val="0"/>
              </a:spcAft>
              <a:buNone/>
            </a:pPr>
            <a:endParaRPr sz="1600" b="0">
              <a:solidFill>
                <a:schemeClr val="accent1"/>
              </a:solidFill>
              <a:latin typeface="Lato"/>
              <a:ea typeface="Lato"/>
              <a:cs typeface="Lato"/>
              <a:sym typeface="Lato"/>
            </a:endParaRPr>
          </a:p>
          <a:p>
            <a:pPr marL="0" lvl="0" indent="0" algn="l" rtl="0">
              <a:spcBef>
                <a:spcPts val="0"/>
              </a:spcBef>
              <a:spcAft>
                <a:spcPts val="0"/>
              </a:spcAft>
              <a:buNone/>
            </a:pPr>
            <a:r>
              <a:rPr lang="fr" sz="1800">
                <a:solidFill>
                  <a:schemeClr val="accent1"/>
                </a:solidFill>
              </a:rPr>
              <a:t>Fall semester 2018/2019</a:t>
            </a:r>
            <a:endParaRPr sz="1800">
              <a:solidFill>
                <a:schemeClr val="accent1"/>
              </a:solidFill>
            </a:endParaRPr>
          </a:p>
          <a:p>
            <a:pPr marL="0" lvl="0" indent="0" algn="l" rtl="0">
              <a:spcBef>
                <a:spcPts val="0"/>
              </a:spcBef>
              <a:spcAft>
                <a:spcPts val="0"/>
              </a:spcAft>
              <a:buNone/>
            </a:pPr>
            <a:r>
              <a:rPr lang="fr" sz="1800">
                <a:solidFill>
                  <a:schemeClr val="accent1"/>
                </a:solidFill>
              </a:rPr>
              <a:t>Presented on 8.01.2019</a:t>
            </a:r>
            <a:br>
              <a:rPr lang="fr" sz="1800">
                <a:solidFill>
                  <a:schemeClr val="accent1"/>
                </a:solidFill>
              </a:rPr>
            </a:br>
            <a:endParaRPr sz="1800"/>
          </a:p>
        </p:txBody>
      </p:sp>
      <p:sp>
        <p:nvSpPr>
          <p:cNvPr id="87" name="Google Shape;87;p13"/>
          <p:cNvSpPr txBox="1">
            <a:spLocks noGrp="1"/>
          </p:cNvSpPr>
          <p:nvPr>
            <p:ph type="subTitle" idx="1"/>
          </p:nvPr>
        </p:nvSpPr>
        <p:spPr>
          <a:xfrm>
            <a:off x="727952" y="361692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GAUTHIER JAUNET 	</a:t>
            </a:r>
            <a:br>
              <a:rPr lang="fr"/>
            </a:br>
            <a:r>
              <a:rPr lang="fr"/>
              <a:t>MYKOLA	KRYVITSKYI </a:t>
            </a:r>
            <a:br>
              <a:rPr lang="fr"/>
            </a:br>
            <a:r>
              <a:rPr lang="fr"/>
              <a:t>JAKUB LISOWSKI 	</a:t>
            </a:r>
            <a:br>
              <a:rPr lang="f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729450" y="1318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European refugee crisis</a:t>
            </a:r>
            <a:endParaRPr/>
          </a:p>
        </p:txBody>
      </p:sp>
      <p:sp>
        <p:nvSpPr>
          <p:cNvPr id="139" name="Google Shape;139;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2015 -  </a:t>
            </a:r>
            <a:endParaRPr sz="1800"/>
          </a:p>
          <a:p>
            <a:pPr marL="457200" lvl="0" indent="-342900" algn="l" rtl="0">
              <a:spcBef>
                <a:spcPts val="0"/>
              </a:spcBef>
              <a:spcAft>
                <a:spcPts val="0"/>
              </a:spcAft>
              <a:buSzPts val="1800"/>
              <a:buChar char="●"/>
            </a:pPr>
            <a:r>
              <a:rPr lang="fr" sz="1800"/>
              <a:t>pattern of increased migration since mid-20th century</a:t>
            </a:r>
            <a:endParaRPr sz="1800"/>
          </a:p>
          <a:p>
            <a:pPr marL="457200" lvl="0" indent="-342900" algn="l" rtl="0">
              <a:spcBef>
                <a:spcPts val="0"/>
              </a:spcBef>
              <a:spcAft>
                <a:spcPts val="0"/>
              </a:spcAft>
              <a:buSzPts val="1800"/>
              <a:buChar char="●"/>
            </a:pPr>
            <a:r>
              <a:rPr lang="fr" sz="1800"/>
              <a:t>Mediterranean arrivals: Syrians (46.7%), Afghanis (20.9%) and Iraqis (9.4%) in 2015</a:t>
            </a:r>
            <a:endParaRPr sz="1800"/>
          </a:p>
          <a:p>
            <a:pPr marL="457200" lvl="0" indent="-342900" algn="l" rtl="0">
              <a:spcBef>
                <a:spcPts val="0"/>
              </a:spcBef>
              <a:spcAft>
                <a:spcPts val="0"/>
              </a:spcAft>
              <a:buSzPts val="1800"/>
              <a:buChar char="●"/>
            </a:pPr>
            <a:r>
              <a:rPr lang="fr" sz="1800"/>
              <a:t>over </a:t>
            </a:r>
            <a:r>
              <a:rPr lang="fr" sz="1800" b="1"/>
              <a:t>14,000</a:t>
            </a:r>
            <a:r>
              <a:rPr lang="fr" sz="1800"/>
              <a:t> dead or missing since 2015 in the Mediterranean </a:t>
            </a:r>
            <a:endParaRPr sz="1800"/>
          </a:p>
          <a:p>
            <a:pPr marL="457200" lvl="0" indent="-342900" algn="l" rtl="0">
              <a:spcBef>
                <a:spcPts val="0"/>
              </a:spcBef>
              <a:spcAft>
                <a:spcPts val="0"/>
              </a:spcAft>
              <a:buSzPts val="1800"/>
              <a:buChar char="●"/>
            </a:pPr>
            <a:r>
              <a:rPr lang="fr" sz="1800"/>
              <a:t>Europe only a small part of worldwide migration flows</a:t>
            </a:r>
            <a:endParaRPr sz="1800"/>
          </a:p>
          <a:p>
            <a:pPr marL="457200" lvl="0" indent="0" algn="l" rtl="0">
              <a:spcBef>
                <a:spcPts val="1600"/>
              </a:spcBef>
              <a:spcAft>
                <a:spcPts val="0"/>
              </a:spcAft>
              <a:buNone/>
            </a:pPr>
            <a:endParaRPr sz="1800"/>
          </a:p>
          <a:p>
            <a:pPr marL="0" lvl="0" indent="0" algn="l" rtl="0">
              <a:spcBef>
                <a:spcPts val="1600"/>
              </a:spcBef>
              <a:spcAft>
                <a:spcPts val="1600"/>
              </a:spcAft>
              <a:buNone/>
            </a:pPr>
            <a:endParaRPr sz="1000"/>
          </a:p>
        </p:txBody>
      </p:sp>
      <p:sp>
        <p:nvSpPr>
          <p:cNvPr id="140" name="Google Shape;140;p22"/>
          <p:cNvSpPr txBox="1"/>
          <p:nvPr/>
        </p:nvSpPr>
        <p:spPr>
          <a:xfrm>
            <a:off x="629550" y="4770600"/>
            <a:ext cx="7788600" cy="37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fr" sz="1000">
                <a:highlight>
                  <a:schemeClr val="lt1"/>
                </a:highlight>
              </a:rPr>
              <a:t>UNHCR data portal - Situations. </a:t>
            </a:r>
            <a:r>
              <a:rPr lang="fr" sz="1000" i="1">
                <a:highlight>
                  <a:schemeClr val="lt1"/>
                </a:highlight>
              </a:rPr>
              <a:t>Mediterranean Situation</a:t>
            </a:r>
            <a:r>
              <a:rPr lang="fr" sz="1000">
                <a:highlight>
                  <a:schemeClr val="lt1"/>
                </a:highlight>
              </a:rPr>
              <a:t>. Available at </a:t>
            </a:r>
            <a:r>
              <a:rPr lang="fr" sz="1000" u="sng">
                <a:solidFill>
                  <a:schemeClr val="accent5"/>
                </a:solidFill>
                <a:highlight>
                  <a:schemeClr val="lt1"/>
                </a:highlight>
                <a:hlinkClick r:id="rId3"/>
              </a:rPr>
              <a:t>https://data2.unhcr.org/en/situations/mediterranean</a:t>
            </a:r>
            <a:r>
              <a:rPr lang="fr" sz="1000">
                <a:highlight>
                  <a:schemeClr val="lt1"/>
                </a:highlight>
              </a:rPr>
              <a:t>. Retrieved 1 Jan 2019.</a:t>
            </a:r>
            <a:endParaRPr sz="1000">
              <a:solidFill>
                <a:schemeClr val="accen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p:nvPr/>
        </p:nvSpPr>
        <p:spPr>
          <a:xfrm>
            <a:off x="5523200" y="4363825"/>
            <a:ext cx="3000000" cy="65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highlight>
                  <a:srgbClr val="FFFFFF"/>
                </a:highlight>
              </a:rPr>
              <a:t>Dörrbecker, M. (2015). </a:t>
            </a:r>
            <a:r>
              <a:rPr lang="fr" sz="1000" i="1">
                <a:highlight>
                  <a:srgbClr val="FFFFFF"/>
                </a:highlight>
              </a:rPr>
              <a:t>European migrant crisis. Asylum applicants in Europe between 1 January and 30 June 2015 [Map]. Available at </a:t>
            </a:r>
            <a:r>
              <a:rPr lang="fr" sz="1000" i="1" u="sng">
                <a:solidFill>
                  <a:schemeClr val="hlink"/>
                </a:solidFill>
                <a:highlight>
                  <a:srgbClr val="FFFFFF"/>
                </a:highlight>
                <a:hlinkClick r:id="rId3"/>
              </a:rPr>
              <a:t>https://en.wikipedia.org/wiki/European_migrant_crisis</a:t>
            </a:r>
            <a:r>
              <a:rPr lang="fr" sz="1000" i="1">
                <a:highlight>
                  <a:srgbClr val="FFFFFF"/>
                </a:highlight>
              </a:rPr>
              <a:t>, Retrieved 1 Jan 2019</a:t>
            </a:r>
            <a:r>
              <a:rPr lang="fr" sz="1000">
                <a:highlight>
                  <a:srgbClr val="FFFFFF"/>
                </a:highlight>
              </a:rPr>
              <a:t>.</a:t>
            </a:r>
            <a:endParaRPr/>
          </a:p>
        </p:txBody>
      </p:sp>
      <p:pic>
        <p:nvPicPr>
          <p:cNvPr id="146" name="Google Shape;146;p23"/>
          <p:cNvPicPr preferRelativeResize="0"/>
          <p:nvPr/>
        </p:nvPicPr>
        <p:blipFill>
          <a:blip r:embed="rId4">
            <a:alphaModFix/>
          </a:blip>
          <a:stretch>
            <a:fillRect/>
          </a:stretch>
        </p:blipFill>
        <p:spPr>
          <a:xfrm>
            <a:off x="0" y="0"/>
            <a:ext cx="5526733" cy="5143498"/>
          </a:xfrm>
          <a:prstGeom prst="rect">
            <a:avLst/>
          </a:prstGeom>
          <a:noFill/>
          <a:ln>
            <a:noFill/>
          </a:ln>
        </p:spPr>
      </p:pic>
      <p:sp>
        <p:nvSpPr>
          <p:cNvPr id="147" name="Google Shape;147;p23"/>
          <p:cNvSpPr txBox="1"/>
          <p:nvPr/>
        </p:nvSpPr>
        <p:spPr>
          <a:xfrm>
            <a:off x="5526725" y="104725"/>
            <a:ext cx="3617400" cy="4003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fr">
                <a:latin typeface="Lato"/>
                <a:ea typeface="Lato"/>
                <a:cs typeface="Lato"/>
                <a:sym typeface="Lato"/>
              </a:rPr>
              <a:t>Eastern Mediterranean route is the most prominent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Asylum applicants as % of population are similar for Italy, Greece and Denmark</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Predominantly first-time asylum applicants in all countries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Surge in asylum applications in 2015</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4" title="Points scored"/>
          <p:cNvPicPr preferRelativeResize="0"/>
          <p:nvPr/>
        </p:nvPicPr>
        <p:blipFill>
          <a:blip r:embed="rId3">
            <a:alphaModFix/>
          </a:blip>
          <a:stretch>
            <a:fillRect/>
          </a:stretch>
        </p:blipFill>
        <p:spPr>
          <a:xfrm>
            <a:off x="677700" y="232750"/>
            <a:ext cx="7788600" cy="4290204"/>
          </a:xfrm>
          <a:prstGeom prst="rect">
            <a:avLst/>
          </a:prstGeom>
          <a:noFill/>
          <a:ln>
            <a:noFill/>
          </a:ln>
        </p:spPr>
      </p:pic>
      <p:sp>
        <p:nvSpPr>
          <p:cNvPr id="153" name="Google Shape;153;p24"/>
          <p:cNvSpPr txBox="1"/>
          <p:nvPr/>
        </p:nvSpPr>
        <p:spPr>
          <a:xfrm>
            <a:off x="677700" y="4770600"/>
            <a:ext cx="7788600" cy="37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fr" sz="1000">
                <a:highlight>
                  <a:schemeClr val="lt1"/>
                </a:highlight>
              </a:rPr>
              <a:t>Own interpretation based on UNHCR data. Available at </a:t>
            </a:r>
            <a:r>
              <a:rPr lang="fr" sz="1000" u="sng">
                <a:solidFill>
                  <a:schemeClr val="accent5"/>
                </a:solidFill>
                <a:highlight>
                  <a:schemeClr val="lt1"/>
                </a:highlight>
                <a:hlinkClick r:id="rId4"/>
              </a:rPr>
              <a:t>https://data2.unhcr.org/en/situations/mediterranean</a:t>
            </a:r>
            <a:r>
              <a:rPr lang="fr" sz="1000">
                <a:highlight>
                  <a:schemeClr val="lt1"/>
                </a:highlight>
              </a:rPr>
              <a:t>. Retrieved 1 Jan 2019.</a:t>
            </a:r>
            <a:endParaRPr sz="1000">
              <a:solidFill>
                <a:schemeClr val="accen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p:nvPr/>
        </p:nvSpPr>
        <p:spPr>
          <a:xfrm>
            <a:off x="4885900" y="76200"/>
            <a:ext cx="4258200" cy="8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200">
                <a:solidFill>
                  <a:srgbClr val="222222"/>
                </a:solidFill>
                <a:highlight>
                  <a:srgbClr val="FFFFFF"/>
                </a:highlight>
              </a:rPr>
              <a:t>States applying Dublin instruments </a:t>
            </a:r>
            <a:endParaRPr sz="1200">
              <a:solidFill>
                <a:srgbClr val="222222"/>
              </a:solidFill>
              <a:highlight>
                <a:srgbClr val="FFFFFF"/>
              </a:highlight>
            </a:endParaRPr>
          </a:p>
          <a:p>
            <a:pPr marL="0" lvl="0" indent="0" algn="l" rtl="0">
              <a:spcBef>
                <a:spcPts val="0"/>
              </a:spcBef>
              <a:spcAft>
                <a:spcPts val="0"/>
              </a:spcAft>
              <a:buNone/>
            </a:pPr>
            <a:r>
              <a:rPr lang="fr" sz="1200">
                <a:highlight>
                  <a:srgbClr val="0088CC"/>
                </a:highlight>
              </a:rPr>
              <a:t> </a:t>
            </a:r>
            <a:r>
              <a:rPr lang="fr" sz="1200">
                <a:solidFill>
                  <a:srgbClr val="222222"/>
                </a:solidFill>
                <a:highlight>
                  <a:srgbClr val="FFFFFF"/>
                </a:highlight>
              </a:rPr>
              <a:t> Dublin regulation </a:t>
            </a:r>
            <a:endParaRPr sz="1200">
              <a:solidFill>
                <a:srgbClr val="222222"/>
              </a:solidFill>
              <a:highlight>
                <a:srgbClr val="FFFFFF"/>
              </a:highlight>
            </a:endParaRPr>
          </a:p>
          <a:p>
            <a:pPr marL="0" lvl="0" indent="0" algn="l" rtl="0">
              <a:spcBef>
                <a:spcPts val="0"/>
              </a:spcBef>
              <a:spcAft>
                <a:spcPts val="0"/>
              </a:spcAft>
              <a:buNone/>
            </a:pPr>
            <a:r>
              <a:rPr lang="fr" sz="1200">
                <a:highlight>
                  <a:srgbClr val="FF6666"/>
                </a:highlight>
              </a:rPr>
              <a:t> </a:t>
            </a:r>
            <a:r>
              <a:rPr lang="fr" sz="1200">
                <a:solidFill>
                  <a:srgbClr val="222222"/>
                </a:solidFill>
                <a:highlight>
                  <a:srgbClr val="FFFFFF"/>
                </a:highlight>
              </a:rPr>
              <a:t> EU-Denmark agreement </a:t>
            </a:r>
            <a:endParaRPr sz="1200">
              <a:solidFill>
                <a:srgbClr val="222222"/>
              </a:solidFill>
              <a:highlight>
                <a:srgbClr val="FFFFFF"/>
              </a:highlight>
            </a:endParaRPr>
          </a:p>
          <a:p>
            <a:pPr marL="0" lvl="0" indent="0" algn="l" rtl="0">
              <a:spcBef>
                <a:spcPts val="0"/>
              </a:spcBef>
              <a:spcAft>
                <a:spcPts val="0"/>
              </a:spcAft>
              <a:buNone/>
            </a:pPr>
            <a:r>
              <a:rPr lang="fr" sz="1200">
                <a:highlight>
                  <a:srgbClr val="7CFC00"/>
                </a:highlight>
              </a:rPr>
              <a:t> </a:t>
            </a:r>
            <a:r>
              <a:rPr lang="fr" sz="1200">
                <a:solidFill>
                  <a:srgbClr val="222222"/>
                </a:solidFill>
                <a:highlight>
                  <a:srgbClr val="FFFFFF"/>
                </a:highlight>
              </a:rPr>
              <a:t> non-EU member states with an agreement to apply the provisions</a:t>
            </a:r>
            <a:endParaRPr/>
          </a:p>
        </p:txBody>
      </p:sp>
      <p:pic>
        <p:nvPicPr>
          <p:cNvPr id="159" name="Google Shape;159;p25"/>
          <p:cNvPicPr preferRelativeResize="0"/>
          <p:nvPr/>
        </p:nvPicPr>
        <p:blipFill>
          <a:blip r:embed="rId3">
            <a:alphaModFix/>
          </a:blip>
          <a:stretch>
            <a:fillRect/>
          </a:stretch>
        </p:blipFill>
        <p:spPr>
          <a:xfrm>
            <a:off x="0" y="0"/>
            <a:ext cx="4885893" cy="5143501"/>
          </a:xfrm>
          <a:prstGeom prst="rect">
            <a:avLst/>
          </a:prstGeom>
          <a:noFill/>
          <a:ln>
            <a:noFill/>
          </a:ln>
        </p:spPr>
      </p:pic>
      <p:sp>
        <p:nvSpPr>
          <p:cNvPr id="160" name="Google Shape;160;p25"/>
          <p:cNvSpPr txBox="1"/>
          <p:nvPr/>
        </p:nvSpPr>
        <p:spPr>
          <a:xfrm>
            <a:off x="4885900" y="4501800"/>
            <a:ext cx="4258200" cy="5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States applying Dublin instruments [Map]. (2014, November 10). In </a:t>
            </a:r>
            <a:r>
              <a:rPr lang="fr" sz="1000" i="1"/>
              <a:t>Wikipedia</a:t>
            </a:r>
            <a:r>
              <a:rPr lang="fr" sz="1000"/>
              <a:t>. Retrieved January 5, 2019, from https://en.wikipedia.org/wiki/Dublin_Regulation</a:t>
            </a:r>
            <a:endParaRPr sz="1000"/>
          </a:p>
        </p:txBody>
      </p:sp>
      <p:sp>
        <p:nvSpPr>
          <p:cNvPr id="161" name="Google Shape;161;p25"/>
          <p:cNvSpPr txBox="1"/>
          <p:nvPr/>
        </p:nvSpPr>
        <p:spPr>
          <a:xfrm>
            <a:off x="4885900" y="1154700"/>
            <a:ext cx="4258200" cy="3158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fr">
                <a:latin typeface="Lato"/>
                <a:ea typeface="Lato"/>
                <a:cs typeface="Lato"/>
                <a:sym typeface="Lato"/>
              </a:rPr>
              <a:t>Framework for asylum applications in Europe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Refugees must apply for asylum in country of arrival to the EU</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Gives countries the right to deport refugees to country of arrival</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Highly controversial and criticised by human rights groups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First signed in 1990, amendments adopted in 2003 and 2013.</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Partially suspended in 2015 by multiple countries</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Immigration situation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Greece</a:t>
            </a:r>
            <a:endParaRPr/>
          </a:p>
        </p:txBody>
      </p:sp>
      <p:sp>
        <p:nvSpPr>
          <p:cNvPr id="172" name="Google Shape;172;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until the 1970s - country of emigration</a:t>
            </a:r>
            <a:endParaRPr sz="1800"/>
          </a:p>
          <a:p>
            <a:pPr marL="457200" lvl="0" indent="-342900" algn="l" rtl="0">
              <a:spcBef>
                <a:spcPts val="0"/>
              </a:spcBef>
              <a:spcAft>
                <a:spcPts val="0"/>
              </a:spcAft>
              <a:buSzPts val="1800"/>
              <a:buChar char="●"/>
            </a:pPr>
            <a:r>
              <a:rPr lang="fr" sz="1800"/>
              <a:t>large numbers of immigrants over the last three decades</a:t>
            </a:r>
            <a:endParaRPr sz="1800"/>
          </a:p>
          <a:p>
            <a:pPr marL="457200" lvl="0" indent="-342900" algn="l" rtl="0">
              <a:spcBef>
                <a:spcPts val="0"/>
              </a:spcBef>
              <a:spcAft>
                <a:spcPts val="0"/>
              </a:spcAft>
              <a:buSzPts val="1800"/>
              <a:buChar char="●"/>
            </a:pPr>
            <a:r>
              <a:rPr lang="fr" sz="1800"/>
              <a:t>initially from Balkans and Eastern Europe, later from Asia and Africa (Figgou, 2016)</a:t>
            </a:r>
            <a:endParaRPr sz="1800"/>
          </a:p>
          <a:p>
            <a:pPr marL="457200" lvl="0" indent="-342900" algn="l" rtl="0">
              <a:spcBef>
                <a:spcPts val="0"/>
              </a:spcBef>
              <a:spcAft>
                <a:spcPts val="0"/>
              </a:spcAft>
              <a:buSzPts val="1800"/>
              <a:buChar char="●"/>
            </a:pPr>
            <a:r>
              <a:rPr lang="fr" sz="1800"/>
              <a:t>estimates of 1,300,000 migrants, 390,000 undocumented (Maroukis, 2012)</a:t>
            </a:r>
            <a:endParaRPr sz="1800"/>
          </a:p>
          <a:p>
            <a:pPr marL="457200" lvl="0" indent="-342900" algn="l" rtl="0">
              <a:spcBef>
                <a:spcPts val="0"/>
              </a:spcBef>
              <a:spcAft>
                <a:spcPts val="0"/>
              </a:spcAft>
              <a:buSzPts val="1800"/>
              <a:buChar char="●"/>
            </a:pPr>
            <a:r>
              <a:rPr lang="fr" sz="1800"/>
              <a:t>over </a:t>
            </a:r>
            <a:r>
              <a:rPr lang="fr" sz="1800" b="1"/>
              <a:t>1,000,000</a:t>
            </a:r>
            <a:r>
              <a:rPr lang="fr" sz="1800"/>
              <a:t> sea arrivals since 2015</a:t>
            </a:r>
            <a:endParaRPr sz="1800"/>
          </a:p>
        </p:txBody>
      </p:sp>
      <p:sp>
        <p:nvSpPr>
          <p:cNvPr id="173" name="Google Shape;173;p27"/>
          <p:cNvSpPr txBox="1"/>
          <p:nvPr/>
        </p:nvSpPr>
        <p:spPr>
          <a:xfrm>
            <a:off x="629550" y="4770600"/>
            <a:ext cx="7788600" cy="37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fr" sz="1000">
                <a:highlight>
                  <a:schemeClr val="lt1"/>
                </a:highlight>
              </a:rPr>
              <a:t>UNHCR data portal - Situations. </a:t>
            </a:r>
            <a:r>
              <a:rPr lang="fr" sz="1000" i="1">
                <a:highlight>
                  <a:schemeClr val="lt1"/>
                </a:highlight>
              </a:rPr>
              <a:t>Mediterranean Situation</a:t>
            </a:r>
            <a:r>
              <a:rPr lang="fr" sz="1000">
                <a:highlight>
                  <a:schemeClr val="lt1"/>
                </a:highlight>
              </a:rPr>
              <a:t>. Available at </a:t>
            </a:r>
            <a:r>
              <a:rPr lang="fr" sz="1000" u="sng">
                <a:solidFill>
                  <a:schemeClr val="accent5"/>
                </a:solidFill>
                <a:highlight>
                  <a:schemeClr val="lt1"/>
                </a:highlight>
                <a:hlinkClick r:id="rId3"/>
              </a:rPr>
              <a:t>https://data2.unhcr.org/en/situations/mediterranean</a:t>
            </a:r>
            <a:r>
              <a:rPr lang="fr" sz="1000">
                <a:highlight>
                  <a:schemeClr val="lt1"/>
                </a:highlight>
              </a:rPr>
              <a:t>. Retrieved 1 Jan 2019.</a:t>
            </a:r>
            <a:endParaRPr sz="10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8"/>
          <p:cNvPicPr preferRelativeResize="0"/>
          <p:nvPr/>
        </p:nvPicPr>
        <p:blipFill>
          <a:blip r:embed="rId3">
            <a:alphaModFix/>
          </a:blip>
          <a:stretch>
            <a:fillRect/>
          </a:stretch>
        </p:blipFill>
        <p:spPr>
          <a:xfrm>
            <a:off x="0" y="0"/>
            <a:ext cx="5349242" cy="5143500"/>
          </a:xfrm>
          <a:prstGeom prst="rect">
            <a:avLst/>
          </a:prstGeom>
          <a:noFill/>
          <a:ln>
            <a:noFill/>
          </a:ln>
        </p:spPr>
      </p:pic>
      <p:sp>
        <p:nvSpPr>
          <p:cNvPr id="179" name="Google Shape;179;p28"/>
          <p:cNvSpPr txBox="1"/>
          <p:nvPr/>
        </p:nvSpPr>
        <p:spPr>
          <a:xfrm>
            <a:off x="5349250" y="4200900"/>
            <a:ext cx="3145800" cy="9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BBC. (2016). Migrant crisis: Hundreds cross from Greece into Macedonia. Retrieved January 3, 2019, from </a:t>
            </a:r>
            <a:r>
              <a:rPr lang="fr" sz="1000" u="sng">
                <a:solidFill>
                  <a:schemeClr val="hlink"/>
                </a:solidFill>
                <a:hlinkClick r:id="rId4"/>
              </a:rPr>
              <a:t>https://www.bbc.com/news/world-europe-35805010</a:t>
            </a:r>
            <a:r>
              <a:rPr lang="fr" sz="1000"/>
              <a:t> </a:t>
            </a:r>
            <a:endParaRPr sz="1000"/>
          </a:p>
        </p:txBody>
      </p:sp>
      <p:sp>
        <p:nvSpPr>
          <p:cNvPr id="180" name="Google Shape;180;p28"/>
          <p:cNvSpPr txBox="1"/>
          <p:nvPr/>
        </p:nvSpPr>
        <p:spPr>
          <a:xfrm>
            <a:off x="5349300" y="69900"/>
            <a:ext cx="3794700" cy="4131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fr">
                <a:latin typeface="Lato"/>
                <a:ea typeface="Lato"/>
                <a:cs typeface="Lato"/>
                <a:sym typeface="Lato"/>
              </a:rPr>
              <a:t>Vast majority of migrants in 2015 arrived in the EU through Greece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Border crossing with Macedonia a controversial issue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Despite the high volume of sea arrivals, much safer than the Central Mediterranean route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Sharp decrease in arrivals between 2015 and 2016</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Italy</a:t>
            </a:r>
            <a:endParaRPr/>
          </a:p>
        </p:txBody>
      </p:sp>
      <p:sp>
        <p:nvSpPr>
          <p:cNvPr id="186" name="Google Shape;186;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in the past a country of mass emigration, now increasingly larger immigrant population</a:t>
            </a:r>
            <a:endParaRPr sz="1800"/>
          </a:p>
          <a:p>
            <a:pPr marL="457200" lvl="0" indent="-342900" algn="l" rtl="0">
              <a:spcBef>
                <a:spcPts val="0"/>
              </a:spcBef>
              <a:spcAft>
                <a:spcPts val="0"/>
              </a:spcAft>
              <a:buSzPts val="1800"/>
              <a:buChar char="●"/>
            </a:pPr>
            <a:r>
              <a:rPr lang="fr" sz="1800"/>
              <a:t>5,144,440 foreigners resident in Italy as of Jan 1st 2018</a:t>
            </a:r>
            <a:endParaRPr sz="1800"/>
          </a:p>
          <a:p>
            <a:pPr marL="457200" lvl="0" indent="-342900" algn="l" rtl="0">
              <a:spcBef>
                <a:spcPts val="0"/>
              </a:spcBef>
              <a:spcAft>
                <a:spcPts val="0"/>
              </a:spcAft>
              <a:buSzPts val="1800"/>
              <a:buChar char="●"/>
            </a:pPr>
            <a:r>
              <a:rPr lang="fr" sz="1800"/>
              <a:t>Three largest immigrant groups resident in Italy: Romanians (1,190,091), Albanians (440,465) and Moroccans (416,531)</a:t>
            </a:r>
            <a:endParaRPr sz="1800"/>
          </a:p>
          <a:p>
            <a:pPr marL="457200" lvl="0" indent="-342900" algn="l" rtl="0">
              <a:spcBef>
                <a:spcPts val="0"/>
              </a:spcBef>
              <a:spcAft>
                <a:spcPts val="0"/>
              </a:spcAft>
              <a:buSzPts val="1800"/>
              <a:buChar char="●"/>
            </a:pPr>
            <a:r>
              <a:rPr lang="fr" sz="1800"/>
              <a:t>nearly </a:t>
            </a:r>
            <a:r>
              <a:rPr lang="fr" sz="1800" b="1"/>
              <a:t>500,000</a:t>
            </a:r>
            <a:r>
              <a:rPr lang="fr" sz="1800"/>
              <a:t> sea arrivals since 2015</a:t>
            </a:r>
            <a:endParaRPr sz="1800"/>
          </a:p>
        </p:txBody>
      </p:sp>
      <p:sp>
        <p:nvSpPr>
          <p:cNvPr id="187" name="Google Shape;187;p29"/>
          <p:cNvSpPr txBox="1"/>
          <p:nvPr/>
        </p:nvSpPr>
        <p:spPr>
          <a:xfrm>
            <a:off x="677700" y="4689600"/>
            <a:ext cx="7688700" cy="4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ISTAT. (n.d.). Resident foreigners on 1st January - Citizenship. Retrieved January 5, 2019, from http://stra-dati.istat.it/Index.aspx</a:t>
            </a:r>
            <a:endParaRPr sz="1000"/>
          </a:p>
        </p:txBody>
      </p:sp>
      <p:sp>
        <p:nvSpPr>
          <p:cNvPr id="188" name="Google Shape;188;p29"/>
          <p:cNvSpPr txBox="1"/>
          <p:nvPr/>
        </p:nvSpPr>
        <p:spPr>
          <a:xfrm>
            <a:off x="677700" y="4416175"/>
            <a:ext cx="7788600" cy="37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fr" sz="1000">
                <a:highlight>
                  <a:schemeClr val="lt1"/>
                </a:highlight>
              </a:rPr>
              <a:t>UNHCR data portal - Situations. </a:t>
            </a:r>
            <a:r>
              <a:rPr lang="fr" sz="1000" i="1">
                <a:highlight>
                  <a:schemeClr val="lt1"/>
                </a:highlight>
              </a:rPr>
              <a:t>Mediterranean Situation</a:t>
            </a:r>
            <a:r>
              <a:rPr lang="fr" sz="1000">
                <a:highlight>
                  <a:schemeClr val="lt1"/>
                </a:highlight>
              </a:rPr>
              <a:t>. Available at </a:t>
            </a:r>
            <a:r>
              <a:rPr lang="fr" sz="1000" u="sng">
                <a:solidFill>
                  <a:schemeClr val="accent5"/>
                </a:solidFill>
                <a:highlight>
                  <a:schemeClr val="lt1"/>
                </a:highlight>
                <a:hlinkClick r:id="rId3"/>
              </a:rPr>
              <a:t>https://data2.unhcr.org/en/situations/mediterranean</a:t>
            </a:r>
            <a:r>
              <a:rPr lang="fr" sz="1000">
                <a:highlight>
                  <a:schemeClr val="lt1"/>
                </a:highlight>
              </a:rPr>
              <a:t>. Retrieved 1 Jan 2019.</a:t>
            </a:r>
            <a:endParaRPr sz="1000">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a:off x="0" y="0"/>
            <a:ext cx="8399460" cy="4724702"/>
          </a:xfrm>
          <a:prstGeom prst="rect">
            <a:avLst/>
          </a:prstGeom>
          <a:noFill/>
          <a:ln>
            <a:noFill/>
          </a:ln>
        </p:spPr>
      </p:pic>
      <p:sp>
        <p:nvSpPr>
          <p:cNvPr id="194" name="Google Shape;194;p30"/>
          <p:cNvSpPr txBox="1"/>
          <p:nvPr/>
        </p:nvSpPr>
        <p:spPr>
          <a:xfrm>
            <a:off x="196263" y="4724700"/>
            <a:ext cx="8602200" cy="4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Istat, Population and Households. (2018, November 26). </a:t>
            </a:r>
            <a:r>
              <a:rPr lang="fr" sz="1000" i="1"/>
              <a:t>NON-EU CITIZENS: PRESENCE, NEW INFLOWS AND ACQUISITION OF CITIZENSHIP</a:t>
            </a:r>
            <a:r>
              <a:rPr lang="fr" sz="1000"/>
              <a:t> [Press release]. Retrieved January 5, 2019, from https://www.istat.it/en/archivio/224319</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1"/>
          <p:cNvPicPr preferRelativeResize="0"/>
          <p:nvPr/>
        </p:nvPicPr>
        <p:blipFill>
          <a:blip r:embed="rId3">
            <a:alphaModFix/>
          </a:blip>
          <a:stretch>
            <a:fillRect/>
          </a:stretch>
        </p:blipFill>
        <p:spPr>
          <a:xfrm>
            <a:off x="0" y="270150"/>
            <a:ext cx="4381500" cy="3810000"/>
          </a:xfrm>
          <a:prstGeom prst="rect">
            <a:avLst/>
          </a:prstGeom>
          <a:noFill/>
          <a:ln>
            <a:noFill/>
          </a:ln>
        </p:spPr>
      </p:pic>
      <p:sp>
        <p:nvSpPr>
          <p:cNvPr id="200" name="Google Shape;200;p31"/>
          <p:cNvSpPr txBox="1"/>
          <p:nvPr/>
        </p:nvSpPr>
        <p:spPr>
          <a:xfrm>
            <a:off x="370800" y="4579200"/>
            <a:ext cx="8402400" cy="564300"/>
          </a:xfrm>
          <a:prstGeom prst="rect">
            <a:avLst/>
          </a:prstGeom>
          <a:noFill/>
          <a:ln>
            <a:noFill/>
          </a:ln>
        </p:spPr>
        <p:txBody>
          <a:bodyPr spcFirstLastPara="1" wrap="square" lIns="91425" tIns="91425" rIns="91425" bIns="91425" anchor="ctr" anchorCtr="0">
            <a:noAutofit/>
          </a:bodyPr>
          <a:lstStyle/>
          <a:p>
            <a:pPr marL="152400" lvl="0" indent="-152400" algn="l" rtl="0">
              <a:lnSpc>
                <a:spcPct val="115000"/>
              </a:lnSpc>
              <a:spcBef>
                <a:spcPts val="0"/>
              </a:spcBef>
              <a:spcAft>
                <a:spcPts val="0"/>
              </a:spcAft>
              <a:buNone/>
            </a:pPr>
            <a:r>
              <a:rPr lang="fr" sz="1000"/>
              <a:t>Davies, L. (2014, June 25). Europe's migrant influx: 'we need help but we don't know where from'. Retrieved January 5, 2019, from https://www.theguardian.com/world/2014/jun/25/-sp-boat-migrants-risk-everything-for-a-new-life-in-europe</a:t>
            </a:r>
            <a:endParaRPr sz="1000"/>
          </a:p>
        </p:txBody>
      </p:sp>
      <p:sp>
        <p:nvSpPr>
          <p:cNvPr id="201" name="Google Shape;201;p31"/>
          <p:cNvSpPr txBox="1"/>
          <p:nvPr/>
        </p:nvSpPr>
        <p:spPr>
          <a:xfrm>
            <a:off x="4381500" y="553950"/>
            <a:ext cx="4762500" cy="4035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fr">
                <a:latin typeface="Lato"/>
                <a:ea typeface="Lato"/>
                <a:cs typeface="Lato"/>
                <a:sym typeface="Lato"/>
              </a:rPr>
              <a:t>Distances travelled between North Africa and Italy/Malta are significant which leads to many deaths in this part of the Mediterranean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Accounts for the majority of dead or missing persons according to UNHCR data</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Less than half the sea arrivals since 2015 compared to Greece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fr">
                <a:latin typeface="Lato"/>
                <a:ea typeface="Lato"/>
                <a:cs typeface="Lato"/>
                <a:sym typeface="Lato"/>
              </a:rPr>
              <a:t>Multiple routes from both Libya and Tunisia</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Immigration crisis in Europe </a:t>
            </a:r>
            <a:endParaRPr/>
          </a:p>
          <a:p>
            <a:pPr marL="0" lvl="0" indent="0" algn="l" rtl="0">
              <a:spcBef>
                <a:spcPts val="0"/>
              </a:spcBef>
              <a:spcAft>
                <a:spcPts val="0"/>
              </a:spcAft>
              <a:buNone/>
            </a:pPr>
            <a:endParaRPr/>
          </a:p>
        </p:txBody>
      </p:sp>
      <p:sp>
        <p:nvSpPr>
          <p:cNvPr id="93" name="Google Shape;93;p14"/>
          <p:cNvSpPr txBox="1">
            <a:spLocks noGrp="1"/>
          </p:cNvSpPr>
          <p:nvPr>
            <p:ph type="subTitle" idx="1"/>
          </p:nvPr>
        </p:nvSpPr>
        <p:spPr>
          <a:xfrm>
            <a:off x="777902" y="26238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chemeClr val="dk2"/>
                </a:solidFill>
                <a:latin typeface="Raleway"/>
                <a:ea typeface="Raleway"/>
                <a:cs typeface="Raleway"/>
                <a:sym typeface="Raleway"/>
              </a:rPr>
              <a:t>A comparison between arrival countries in the Mediterranean and destination countries in Northern Europe using the examples of Italy, Greece and Denmark.</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Denmark</a:t>
            </a:r>
            <a:endParaRPr/>
          </a:p>
        </p:txBody>
      </p:sp>
      <p:sp>
        <p:nvSpPr>
          <p:cNvPr id="207" name="Google Shape;207;p3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rapid increase in immigration in the 1960s, mainly for labour</a:t>
            </a:r>
            <a:endParaRPr sz="1800"/>
          </a:p>
          <a:p>
            <a:pPr marL="457200" lvl="0" indent="-342900" algn="l" rtl="0">
              <a:spcBef>
                <a:spcPts val="0"/>
              </a:spcBef>
              <a:spcAft>
                <a:spcPts val="0"/>
              </a:spcAft>
              <a:buSzPts val="1800"/>
              <a:buChar char="●"/>
            </a:pPr>
            <a:r>
              <a:rPr lang="fr" sz="1800"/>
              <a:t>immigration heavily limited since</a:t>
            </a:r>
            <a:endParaRPr sz="1800"/>
          </a:p>
          <a:p>
            <a:pPr marL="457200" lvl="0" indent="-342900" algn="l" rtl="0">
              <a:spcBef>
                <a:spcPts val="0"/>
              </a:spcBef>
              <a:spcAft>
                <a:spcPts val="0"/>
              </a:spcAft>
              <a:buSzPts val="1800"/>
              <a:buChar char="●"/>
            </a:pPr>
            <a:r>
              <a:rPr lang="fr" sz="1800"/>
              <a:t>351,182 immigrants from ‘non-western countries’ living in denmark in Q4 2018</a:t>
            </a:r>
            <a:endParaRPr sz="1800"/>
          </a:p>
          <a:p>
            <a:pPr marL="457200" lvl="0" indent="-342900" algn="l" rtl="0">
              <a:spcBef>
                <a:spcPts val="0"/>
              </a:spcBef>
              <a:spcAft>
                <a:spcPts val="0"/>
              </a:spcAft>
              <a:buSzPts val="1800"/>
              <a:buChar char="●"/>
            </a:pPr>
            <a:r>
              <a:rPr lang="fr" sz="1800"/>
              <a:t>10,849 resident permits on the basis of asylum granted in 2015 (21,000 applications)</a:t>
            </a:r>
            <a:endParaRPr sz="1800"/>
          </a:p>
          <a:p>
            <a:pPr marL="457200" lvl="0" indent="-311150" algn="l" rtl="0">
              <a:spcBef>
                <a:spcPts val="0"/>
              </a:spcBef>
              <a:spcAft>
                <a:spcPts val="0"/>
              </a:spcAft>
              <a:buSzPts val="1300"/>
              <a:buChar char="●"/>
            </a:pPr>
            <a:r>
              <a:rPr lang="fr" sz="1800"/>
              <a:t>over 4,000 new Danish citizens in 2015 from outside the EU</a:t>
            </a:r>
            <a:r>
              <a:rPr lang="fr"/>
              <a:t/>
            </a:r>
            <a:br>
              <a:rPr lang="fr"/>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3"/>
          <p:cNvPicPr preferRelativeResize="0"/>
          <p:nvPr/>
        </p:nvPicPr>
        <p:blipFill>
          <a:blip r:embed="rId3">
            <a:alphaModFix/>
          </a:blip>
          <a:stretch>
            <a:fillRect/>
          </a:stretch>
        </p:blipFill>
        <p:spPr>
          <a:xfrm>
            <a:off x="204750" y="152400"/>
            <a:ext cx="7006626" cy="3941225"/>
          </a:xfrm>
          <a:prstGeom prst="rect">
            <a:avLst/>
          </a:prstGeom>
          <a:noFill/>
          <a:ln>
            <a:noFill/>
          </a:ln>
        </p:spPr>
      </p:pic>
      <p:sp>
        <p:nvSpPr>
          <p:cNvPr id="213" name="Google Shape;213;p33"/>
          <p:cNvSpPr txBox="1"/>
          <p:nvPr/>
        </p:nvSpPr>
        <p:spPr>
          <a:xfrm>
            <a:off x="750300" y="4617000"/>
            <a:ext cx="7643400" cy="52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Immigrants and their descendants. (Statistics Denmark.). Retrieved January 6, 2019, from https://www.dst.dk/en/Statistik/emner/befolkning-og-valg/indvandrere-og-efterkommere</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4"/>
          <p:cNvPicPr preferRelativeResize="0"/>
          <p:nvPr/>
        </p:nvPicPr>
        <p:blipFill>
          <a:blip r:embed="rId3">
            <a:alphaModFix/>
          </a:blip>
          <a:stretch>
            <a:fillRect/>
          </a:stretch>
        </p:blipFill>
        <p:spPr>
          <a:xfrm>
            <a:off x="152400" y="152400"/>
            <a:ext cx="6848824" cy="3852475"/>
          </a:xfrm>
          <a:prstGeom prst="rect">
            <a:avLst/>
          </a:prstGeom>
          <a:noFill/>
          <a:ln>
            <a:noFill/>
          </a:ln>
        </p:spPr>
      </p:pic>
      <p:sp>
        <p:nvSpPr>
          <p:cNvPr id="219" name="Google Shape;219;p34"/>
          <p:cNvSpPr txBox="1"/>
          <p:nvPr/>
        </p:nvSpPr>
        <p:spPr>
          <a:xfrm>
            <a:off x="750300" y="4617000"/>
            <a:ext cx="7643400" cy="52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Immigrants and their descendants. (Statistics Denmark.). Retrieved January 6, 2019, from https://www.dst.dk/en/Statistik/emner/befolkning-og-valg/indvandrere-og-efterkommere</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Immigration policies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Greece</a:t>
            </a:r>
            <a:endParaRPr/>
          </a:p>
        </p:txBody>
      </p:sp>
      <p:sp>
        <p:nvSpPr>
          <p:cNvPr id="230" name="Google Shape;230;p3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first policies introduced in the late 1990s </a:t>
            </a:r>
            <a:endParaRPr sz="1800"/>
          </a:p>
          <a:p>
            <a:pPr marL="457200" lvl="0" indent="-342900" algn="l" rtl="0">
              <a:spcBef>
                <a:spcPts val="0"/>
              </a:spcBef>
              <a:spcAft>
                <a:spcPts val="0"/>
              </a:spcAft>
              <a:buSzPts val="1800"/>
              <a:buChar char="●"/>
            </a:pPr>
            <a:r>
              <a:rPr lang="fr" sz="1800"/>
              <a:t>estimated 1,820,000 migrants deported between 1991 and the first half of 1999 (Antonopoulos &amp; Winterdyk, 2006)</a:t>
            </a:r>
            <a:endParaRPr sz="1800"/>
          </a:p>
          <a:p>
            <a:pPr marL="457200" lvl="0" indent="-342900" algn="l" rtl="0">
              <a:spcBef>
                <a:spcPts val="0"/>
              </a:spcBef>
              <a:spcAft>
                <a:spcPts val="0"/>
              </a:spcAft>
              <a:buSzPts val="1800"/>
              <a:buChar char="●"/>
            </a:pPr>
            <a:r>
              <a:rPr lang="fr" sz="1800"/>
              <a:t>Eurobarometer study (Kiprianos et al., 2003) from 1989 showed Greeks to be the most tolerant of immigrants in the EU</a:t>
            </a:r>
            <a:endParaRPr sz="1800"/>
          </a:p>
          <a:p>
            <a:pPr marL="457200" lvl="0" indent="-342900" algn="l" rtl="0">
              <a:spcBef>
                <a:spcPts val="0"/>
              </a:spcBef>
              <a:spcAft>
                <a:spcPts val="0"/>
              </a:spcAft>
              <a:buSzPts val="1800"/>
              <a:buChar char="●"/>
            </a:pPr>
            <a:r>
              <a:rPr lang="fr" sz="1800"/>
              <a:t>Balkan conflicts and recently the eurozone crisis were a negative influence on Greece’s openness to immigrants</a:t>
            </a:r>
            <a:endParaRPr sz="1800"/>
          </a:p>
          <a:p>
            <a:pPr marL="457200" lvl="0" indent="-342900" algn="l" rtl="0">
              <a:spcBef>
                <a:spcPts val="0"/>
              </a:spcBef>
              <a:spcAft>
                <a:spcPts val="0"/>
              </a:spcAft>
              <a:buSzPts val="1800"/>
              <a:buChar char="●"/>
            </a:pPr>
            <a:r>
              <a:rPr lang="fr" sz="1800"/>
              <a:t>migration is not an important issue in the Greek political scene</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37"/>
          <p:cNvGrpSpPr/>
          <p:nvPr/>
        </p:nvGrpSpPr>
        <p:grpSpPr>
          <a:xfrm>
            <a:off x="4132729" y="1407725"/>
            <a:ext cx="2615046" cy="1881254"/>
            <a:chOff x="4526679" y="1705399"/>
            <a:chExt cx="2615046" cy="1881254"/>
          </a:xfrm>
        </p:grpSpPr>
        <p:sp>
          <p:nvSpPr>
            <p:cNvPr id="236" name="Google Shape;236;p37"/>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7"/>
            <p:cNvGrpSpPr/>
            <p:nvPr/>
          </p:nvGrpSpPr>
          <p:grpSpPr>
            <a:xfrm>
              <a:off x="4526679" y="1705399"/>
              <a:ext cx="2615046" cy="1881254"/>
              <a:chOff x="4526679" y="1705399"/>
              <a:chExt cx="2615046" cy="1881254"/>
            </a:xfrm>
          </p:grpSpPr>
          <p:grpSp>
            <p:nvGrpSpPr>
              <p:cNvPr id="238" name="Google Shape;238;p37"/>
              <p:cNvGrpSpPr/>
              <p:nvPr/>
            </p:nvGrpSpPr>
            <p:grpSpPr>
              <a:xfrm>
                <a:off x="4808316" y="2800065"/>
                <a:ext cx="92400" cy="411825"/>
                <a:chOff x="845575" y="2563700"/>
                <a:chExt cx="92400" cy="411825"/>
              </a:xfrm>
            </p:grpSpPr>
            <p:cxnSp>
              <p:nvCxnSpPr>
                <p:cNvPr id="239" name="Google Shape;239;p3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40" name="Google Shape;240;p3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37"/>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2009</a:t>
                </a:r>
                <a:endParaRPr sz="1200" b="1">
                  <a:latin typeface="Roboto"/>
                  <a:ea typeface="Roboto"/>
                  <a:cs typeface="Roboto"/>
                  <a:sym typeface="Roboto"/>
                </a:endParaRPr>
              </a:p>
            </p:txBody>
          </p:sp>
          <p:sp>
            <p:nvSpPr>
              <p:cNvPr id="242" name="Google Shape;242;p37"/>
              <p:cNvSpPr txBox="1"/>
              <p:nvPr/>
            </p:nvSpPr>
            <p:spPr>
              <a:xfrm>
                <a:off x="4808325" y="1705399"/>
                <a:ext cx="23334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latin typeface="Roboto"/>
                    <a:ea typeface="Roboto"/>
                    <a:cs typeface="Roboto"/>
                    <a:sym typeface="Roboto"/>
                  </a:rPr>
                  <a:t>December 2009: new bill introduced by PASOK</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It would facilitate naturalisation of first-generation immigrants and enable citizenship acquisition for immigrant children born in Greece.</a:t>
                </a:r>
                <a:endParaRPr sz="800" b="1">
                  <a:latin typeface="Roboto"/>
                  <a:ea typeface="Roboto"/>
                  <a:cs typeface="Roboto"/>
                  <a:sym typeface="Roboto"/>
                </a:endParaRPr>
              </a:p>
            </p:txBody>
          </p:sp>
        </p:grpSp>
      </p:grpSp>
      <p:grpSp>
        <p:nvGrpSpPr>
          <p:cNvPr id="243" name="Google Shape;243;p37"/>
          <p:cNvGrpSpPr/>
          <p:nvPr/>
        </p:nvGrpSpPr>
        <p:grpSpPr>
          <a:xfrm>
            <a:off x="4907335" y="2403347"/>
            <a:ext cx="2577813" cy="1732504"/>
            <a:chOff x="6435810" y="2702596"/>
            <a:chExt cx="2577813" cy="1732504"/>
          </a:xfrm>
        </p:grpSpPr>
        <p:grpSp>
          <p:nvGrpSpPr>
            <p:cNvPr id="244" name="Google Shape;244;p37"/>
            <p:cNvGrpSpPr/>
            <p:nvPr/>
          </p:nvGrpSpPr>
          <p:grpSpPr>
            <a:xfrm rot="10800000">
              <a:off x="6760035" y="3079467"/>
              <a:ext cx="92400" cy="411825"/>
              <a:chOff x="2070100" y="2563700"/>
              <a:chExt cx="92400" cy="411825"/>
            </a:xfrm>
          </p:grpSpPr>
          <p:cxnSp>
            <p:nvCxnSpPr>
              <p:cNvPr id="245" name="Google Shape;245;p3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46" name="Google Shape;246;p3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37"/>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2010</a:t>
              </a:r>
              <a:endParaRPr sz="1200" b="1">
                <a:latin typeface="Roboto"/>
                <a:ea typeface="Roboto"/>
                <a:cs typeface="Roboto"/>
                <a:sym typeface="Roboto"/>
              </a:endParaRPr>
            </a:p>
          </p:txBody>
        </p:sp>
        <p:sp>
          <p:nvSpPr>
            <p:cNvPr id="248" name="Google Shape;248;p37"/>
            <p:cNvSpPr txBox="1"/>
            <p:nvPr/>
          </p:nvSpPr>
          <p:spPr>
            <a:xfrm>
              <a:off x="6760023" y="34913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latin typeface="Roboto"/>
                  <a:ea typeface="Roboto"/>
                  <a:cs typeface="Roboto"/>
                  <a:sym typeface="Roboto"/>
                </a:rPr>
                <a:t>March 2010:</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The new bill (3838/10) is passed by PASOK and SYRIZA parties.</a:t>
              </a:r>
              <a:endParaRPr sz="800" b="1">
                <a:latin typeface="Roboto"/>
                <a:ea typeface="Roboto"/>
                <a:cs typeface="Roboto"/>
                <a:sym typeface="Roboto"/>
              </a:endParaRPr>
            </a:p>
          </p:txBody>
        </p:sp>
      </p:grpSp>
      <p:grpSp>
        <p:nvGrpSpPr>
          <p:cNvPr id="249" name="Google Shape;249;p37"/>
          <p:cNvGrpSpPr/>
          <p:nvPr/>
        </p:nvGrpSpPr>
        <p:grpSpPr>
          <a:xfrm>
            <a:off x="487072" y="1407726"/>
            <a:ext cx="2253600" cy="1507575"/>
            <a:chOff x="881022" y="1705400"/>
            <a:chExt cx="2253600" cy="1507575"/>
          </a:xfrm>
        </p:grpSpPr>
        <p:sp>
          <p:nvSpPr>
            <p:cNvPr id="250" name="Google Shape;250;p37"/>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txBox="1"/>
            <p:nvPr/>
          </p:nvSpPr>
          <p:spPr>
            <a:xfrm>
              <a:off x="881022" y="17054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latin typeface="Roboto"/>
                  <a:ea typeface="Roboto"/>
                  <a:cs typeface="Roboto"/>
                  <a:sym typeface="Roboto"/>
                </a:rPr>
                <a:t>Absence of institutional policy</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Despite large numbers of migrants there was a complete lack of institutional policy addressing immigration until the 1990s.</a:t>
              </a:r>
              <a:endParaRPr sz="800" b="1">
                <a:latin typeface="Roboto"/>
                <a:ea typeface="Roboto"/>
                <a:cs typeface="Roboto"/>
                <a:sym typeface="Roboto"/>
              </a:endParaRPr>
            </a:p>
          </p:txBody>
        </p:sp>
      </p:grpSp>
      <p:grpSp>
        <p:nvGrpSpPr>
          <p:cNvPr id="252" name="Google Shape;252;p37"/>
          <p:cNvGrpSpPr/>
          <p:nvPr/>
        </p:nvGrpSpPr>
        <p:grpSpPr>
          <a:xfrm>
            <a:off x="2131645" y="2404922"/>
            <a:ext cx="2333480" cy="1732503"/>
            <a:chOff x="2525595" y="2702596"/>
            <a:chExt cx="2333480" cy="1732503"/>
          </a:xfrm>
        </p:grpSpPr>
        <p:sp>
          <p:nvSpPr>
            <p:cNvPr id="253" name="Google Shape;253;p37"/>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37"/>
            <p:cNvGrpSpPr/>
            <p:nvPr/>
          </p:nvGrpSpPr>
          <p:grpSpPr>
            <a:xfrm>
              <a:off x="2525595" y="2702596"/>
              <a:ext cx="2333480" cy="1732503"/>
              <a:chOff x="2525595" y="2702596"/>
              <a:chExt cx="2333480" cy="1732503"/>
            </a:xfrm>
          </p:grpSpPr>
          <p:sp>
            <p:nvSpPr>
              <p:cNvPr id="255" name="Google Shape;255;p37"/>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1998</a:t>
                </a:r>
                <a:endParaRPr sz="1200" b="1">
                  <a:latin typeface="Roboto"/>
                  <a:ea typeface="Roboto"/>
                  <a:cs typeface="Roboto"/>
                  <a:sym typeface="Roboto"/>
                </a:endParaRPr>
              </a:p>
            </p:txBody>
          </p:sp>
          <p:grpSp>
            <p:nvGrpSpPr>
              <p:cNvPr id="256" name="Google Shape;256;p37"/>
              <p:cNvGrpSpPr/>
              <p:nvPr/>
            </p:nvGrpSpPr>
            <p:grpSpPr>
              <a:xfrm rot="10800000">
                <a:off x="2849073" y="3079467"/>
                <a:ext cx="92400" cy="411825"/>
                <a:chOff x="2070100" y="2563700"/>
                <a:chExt cx="92400" cy="411825"/>
              </a:xfrm>
            </p:grpSpPr>
            <p:cxnSp>
              <p:nvCxnSpPr>
                <p:cNvPr id="257" name="Google Shape;257;p3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8" name="Google Shape;258;p3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7"/>
              <p:cNvSpPr txBox="1"/>
              <p:nvPr/>
            </p:nvSpPr>
            <p:spPr>
              <a:xfrm>
                <a:off x="2849075" y="3491299"/>
                <a:ext cx="2010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latin typeface="Roboto"/>
                    <a:ea typeface="Roboto"/>
                    <a:cs typeface="Roboto"/>
                    <a:sym typeface="Roboto"/>
                  </a:rPr>
                  <a:t>Some institutional arrangements introduced between 1998 and 2009</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These policies were aiming to regulate issues of entry and legal residence of immigrants - </a:t>
                </a:r>
                <a:r>
                  <a:rPr lang="fr" sz="800" b="1" i="1">
                    <a:latin typeface="Roboto"/>
                    <a:ea typeface="Roboto"/>
                    <a:cs typeface="Roboto"/>
                    <a:sym typeface="Roboto"/>
                  </a:rPr>
                  <a:t>ius sanguinis</a:t>
                </a:r>
                <a:endParaRPr sz="800" b="1" i="1">
                  <a:latin typeface="Roboto"/>
                  <a:ea typeface="Roboto"/>
                  <a:cs typeface="Roboto"/>
                  <a:sym typeface="Roboto"/>
                </a:endParaRPr>
              </a:p>
            </p:txBody>
          </p:sp>
        </p:grpSp>
      </p:grpSp>
      <p:grpSp>
        <p:nvGrpSpPr>
          <p:cNvPr id="260" name="Google Shape;260;p37"/>
          <p:cNvGrpSpPr/>
          <p:nvPr/>
        </p:nvGrpSpPr>
        <p:grpSpPr>
          <a:xfrm>
            <a:off x="6956999" y="1407725"/>
            <a:ext cx="1806000" cy="1187066"/>
            <a:chOff x="881024" y="1705399"/>
            <a:chExt cx="1806000" cy="1187066"/>
          </a:xfrm>
        </p:grpSpPr>
        <p:sp>
          <p:nvSpPr>
            <p:cNvPr id="261" name="Google Shape;261;p37"/>
            <p:cNvSpPr/>
            <p:nvPr/>
          </p:nvSpPr>
          <p:spPr>
            <a:xfrm>
              <a:off x="881025" y="2800065"/>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txBox="1"/>
            <p:nvPr/>
          </p:nvSpPr>
          <p:spPr>
            <a:xfrm>
              <a:off x="881024" y="1705399"/>
              <a:ext cx="1806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latin typeface="Roboto"/>
                  <a:ea typeface="Roboto"/>
                  <a:cs typeface="Roboto"/>
                  <a:sym typeface="Roboto"/>
                </a:rPr>
                <a:t>February 2012:</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Supreme court finds bill to be in violation of the constitution.</a:t>
              </a:r>
              <a:endParaRPr sz="800">
                <a:latin typeface="Roboto"/>
                <a:ea typeface="Roboto"/>
                <a:cs typeface="Roboto"/>
                <a:sym typeface="Roboto"/>
              </a:endParaRPr>
            </a:p>
          </p:txBody>
        </p:sp>
      </p:grpSp>
      <p:sp>
        <p:nvSpPr>
          <p:cNvPr id="263" name="Google Shape;263;p37"/>
          <p:cNvSpPr txBox="1"/>
          <p:nvPr/>
        </p:nvSpPr>
        <p:spPr>
          <a:xfrm>
            <a:off x="6630310" y="2915297"/>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2012</a:t>
            </a:r>
            <a:endParaRPr sz="1200" b="1">
              <a:latin typeface="Roboto"/>
              <a:ea typeface="Roboto"/>
              <a:cs typeface="Roboto"/>
              <a:sym typeface="Roboto"/>
            </a:endParaRPr>
          </a:p>
        </p:txBody>
      </p:sp>
      <p:sp>
        <p:nvSpPr>
          <p:cNvPr id="264" name="Google Shape;264;p37"/>
          <p:cNvSpPr/>
          <p:nvPr/>
        </p:nvSpPr>
        <p:spPr>
          <a:xfrm>
            <a:off x="5284600" y="2781800"/>
            <a:ext cx="18852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7003200" y="2781800"/>
            <a:ext cx="2201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7"/>
          <p:cNvCxnSpPr/>
          <p:nvPr/>
        </p:nvCxnSpPr>
        <p:spPr>
          <a:xfrm>
            <a:off x="7003200" y="2554816"/>
            <a:ext cx="0" cy="359400"/>
          </a:xfrm>
          <a:prstGeom prst="straightConnector1">
            <a:avLst/>
          </a:prstGeom>
          <a:noFill/>
          <a:ln w="9525" cap="flat" cmpd="sng">
            <a:solidFill>
              <a:srgbClr val="000000"/>
            </a:solidFill>
            <a:prstDash val="solid"/>
            <a:round/>
            <a:headEnd type="none" w="sm" len="sm"/>
            <a:tailEnd type="none" w="sm" len="sm"/>
          </a:ln>
        </p:spPr>
      </p:cxnSp>
      <p:sp>
        <p:nvSpPr>
          <p:cNvPr id="267" name="Google Shape;267;p37"/>
          <p:cNvSpPr txBox="1"/>
          <p:nvPr/>
        </p:nvSpPr>
        <p:spPr>
          <a:xfrm>
            <a:off x="487075" y="4564900"/>
            <a:ext cx="8275800" cy="57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Own interpretation based on: </a:t>
            </a:r>
            <a:endParaRPr sz="1000"/>
          </a:p>
          <a:p>
            <a:pPr marL="0" lvl="0" indent="0" algn="l" rtl="0">
              <a:spcBef>
                <a:spcPts val="0"/>
              </a:spcBef>
              <a:spcAft>
                <a:spcPts val="0"/>
              </a:spcAft>
              <a:buNone/>
            </a:pPr>
            <a:r>
              <a:rPr lang="fr" sz="1000"/>
              <a:t>Figgou, L. (2016) Constructions of ‘Illegal’ Immigration and Entitlement to Citizenship: Debating an Immigration Law in Greece. J. Community Appl. Soc. Psychol., 26: 150–163. doi: 10.1002/casp.2242.</a:t>
            </a:r>
            <a:endParaRPr sz="1000"/>
          </a:p>
          <a:p>
            <a:pPr marL="0" lvl="0" indent="0" algn="l" rtl="0">
              <a:lnSpc>
                <a:spcPct val="115000"/>
              </a:lnSpc>
              <a:spcBef>
                <a:spcPts val="0"/>
              </a:spcBef>
              <a:spcAft>
                <a:spcPts val="1600"/>
              </a:spcAft>
              <a:buNone/>
            </a:pPr>
            <a:endParaRPr sz="1000">
              <a:highlight>
                <a:schemeClr val="lt1"/>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8"/>
          <p:cNvPicPr preferRelativeResize="0"/>
          <p:nvPr/>
        </p:nvPicPr>
        <p:blipFill>
          <a:blip r:embed="rId3">
            <a:alphaModFix/>
          </a:blip>
          <a:stretch>
            <a:fillRect/>
          </a:stretch>
        </p:blipFill>
        <p:spPr>
          <a:xfrm>
            <a:off x="0" y="0"/>
            <a:ext cx="4259462" cy="5143501"/>
          </a:xfrm>
          <a:prstGeom prst="rect">
            <a:avLst/>
          </a:prstGeom>
          <a:noFill/>
          <a:ln>
            <a:noFill/>
          </a:ln>
        </p:spPr>
      </p:pic>
      <p:sp>
        <p:nvSpPr>
          <p:cNvPr id="273" name="Google Shape;273;p38"/>
          <p:cNvSpPr txBox="1"/>
          <p:nvPr/>
        </p:nvSpPr>
        <p:spPr>
          <a:xfrm>
            <a:off x="4259450" y="4212600"/>
            <a:ext cx="4884600" cy="9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a:t>P. (2015, November 19). The course of the Greece–Turkey land border, mostly following the Maritsa (Turkish: Meriç, Greek: Evros) river (depicted in blue), roughly indicating the 12.5 km border fence (in red) on the Greek side near Edirne, and major highways (in grey). [Map]. In Wikipedia. Retrieved January 4, 2019, from https://en.wikipedia.org/wiki/Border_barrier#Greece</a:t>
            </a:r>
            <a:endParaRPr sz="1000"/>
          </a:p>
        </p:txBody>
      </p:sp>
      <p:sp>
        <p:nvSpPr>
          <p:cNvPr id="274" name="Google Shape;274;p38"/>
          <p:cNvSpPr txBox="1"/>
          <p:nvPr/>
        </p:nvSpPr>
        <p:spPr>
          <a:xfrm>
            <a:off x="4259450" y="0"/>
            <a:ext cx="48846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Lato"/>
                <a:ea typeface="Lato"/>
                <a:cs typeface="Lato"/>
                <a:sym typeface="Lato"/>
              </a:rPr>
              <a:t>The border crossing near Edirne has been a contentious issue between Greece and Turkey due to high numbers of illegal border crossings in this area. This lead to a border fence being built along Turkish territory West of the Evros/Meriç river between October 2011 and December 2012. The border fence is 10,5 km long and cost 3 million euros to build. It lead to a significant reduction in illegal border crossings from Turkey to Greece.</a:t>
            </a:r>
            <a:endParaRPr>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Italy</a:t>
            </a:r>
            <a:endParaRPr/>
          </a:p>
        </p:txBody>
      </p:sp>
      <p:sp>
        <p:nvSpPr>
          <p:cNvPr id="280" name="Google Shape;280;p3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first immigration law (</a:t>
            </a:r>
            <a:r>
              <a:rPr lang="fr" sz="1800" i="1"/>
              <a:t>Foschi Law</a:t>
            </a:r>
            <a:r>
              <a:rPr lang="fr" sz="1800"/>
              <a:t>) introduced in 1986 </a:t>
            </a:r>
            <a:endParaRPr sz="1800"/>
          </a:p>
          <a:p>
            <a:pPr marL="457200" lvl="0" indent="-342900" algn="l" rtl="0">
              <a:spcBef>
                <a:spcPts val="0"/>
              </a:spcBef>
              <a:spcAft>
                <a:spcPts val="0"/>
              </a:spcAft>
              <a:buSzPts val="1800"/>
              <a:buChar char="●"/>
            </a:pPr>
            <a:r>
              <a:rPr lang="fr" sz="1800"/>
              <a:t>increased restrictiveness of immigration policy over time</a:t>
            </a:r>
            <a:endParaRPr sz="1800"/>
          </a:p>
          <a:p>
            <a:pPr marL="457200" lvl="0" indent="-342900" algn="l" rtl="0">
              <a:spcBef>
                <a:spcPts val="0"/>
              </a:spcBef>
              <a:spcAft>
                <a:spcPts val="0"/>
              </a:spcAft>
              <a:buSzPts val="1800"/>
              <a:buChar char="●"/>
            </a:pPr>
            <a:r>
              <a:rPr lang="fr" sz="1800"/>
              <a:t>one of the lowest naturalisation rates in Europe</a:t>
            </a:r>
            <a:endParaRPr sz="1800"/>
          </a:p>
          <a:p>
            <a:pPr marL="457200" lvl="0" indent="-342900" algn="l" rtl="0">
              <a:spcBef>
                <a:spcPts val="0"/>
              </a:spcBef>
              <a:spcAft>
                <a:spcPts val="0"/>
              </a:spcAft>
              <a:buSzPts val="1800"/>
              <a:buChar char="●"/>
            </a:pPr>
            <a:r>
              <a:rPr lang="fr" sz="1800"/>
              <a:t>continuity in reforms irrespective of the government's overall position </a:t>
            </a:r>
            <a:endParaRPr sz="1800"/>
          </a:p>
          <a:p>
            <a:pPr marL="457200" lvl="0" indent="-342900" algn="l" rtl="0">
              <a:spcBef>
                <a:spcPts val="0"/>
              </a:spcBef>
              <a:spcAft>
                <a:spcPts val="0"/>
              </a:spcAft>
              <a:buSzPts val="1800"/>
              <a:buChar char="●"/>
            </a:pPr>
            <a:r>
              <a:rPr lang="fr" sz="1800"/>
              <a:t>‘Salvini decree’ (2018) proposed further restrictions for asylum seekers, i.e. higher requirements for granting and easier revoking of asylum status</a:t>
            </a:r>
            <a:endParaRPr sz="1800"/>
          </a:p>
        </p:txBody>
      </p:sp>
      <p:sp>
        <p:nvSpPr>
          <p:cNvPr id="281" name="Google Shape;281;p39"/>
          <p:cNvSpPr txBox="1"/>
          <p:nvPr/>
        </p:nvSpPr>
        <p:spPr>
          <a:xfrm>
            <a:off x="371100" y="4529100"/>
            <a:ext cx="8401800" cy="614400"/>
          </a:xfrm>
          <a:prstGeom prst="rect">
            <a:avLst/>
          </a:prstGeom>
          <a:noFill/>
          <a:ln>
            <a:noFill/>
          </a:ln>
        </p:spPr>
        <p:txBody>
          <a:bodyPr spcFirstLastPara="1" wrap="square" lIns="91425" tIns="91425" rIns="91425" bIns="91425" anchor="ctr" anchorCtr="0">
            <a:noAutofit/>
          </a:bodyPr>
          <a:lstStyle/>
          <a:p>
            <a:pPr marL="0" marR="139700" lvl="0" indent="0" algn="l" rtl="0">
              <a:spcBef>
                <a:spcPts val="600"/>
              </a:spcBef>
              <a:spcAft>
                <a:spcPts val="1600"/>
              </a:spcAft>
              <a:buNone/>
            </a:pPr>
            <a:r>
              <a:rPr lang="fr" sz="1000"/>
              <a:t>Paparusso, A., Fokkema, T., &amp; Ambrosetti, E. (2017). Immigration policies in italy: Their impact on the lives of first-generation moroccan and egyptian migrants.</a:t>
            </a:r>
            <a:r>
              <a:rPr lang="fr" sz="1000" i="1"/>
              <a:t>Journal of International Migration and Integration, 18</a:t>
            </a:r>
            <a:r>
              <a:rPr lang="fr" sz="1000"/>
              <a:t>(2), 499-546. doi:</a:t>
            </a:r>
            <a:r>
              <a:rPr lang="fr" sz="1000" u="sng">
                <a:solidFill>
                  <a:schemeClr val="accent5"/>
                </a:solidFill>
                <a:hlinkClick r:id="rId3"/>
              </a:rPr>
              <a:t>http://dx.doi.org.eur.idm.oclc.org/10.1007/s12134-016-0485-x</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p:nvPr/>
        </p:nvSpPr>
        <p:spPr>
          <a:xfrm>
            <a:off x="371100" y="4376700"/>
            <a:ext cx="8401800" cy="614400"/>
          </a:xfrm>
          <a:prstGeom prst="rect">
            <a:avLst/>
          </a:prstGeom>
          <a:noFill/>
          <a:ln>
            <a:noFill/>
          </a:ln>
        </p:spPr>
        <p:txBody>
          <a:bodyPr spcFirstLastPara="1" wrap="square" lIns="91425" tIns="91425" rIns="91425" bIns="91425" anchor="ctr" anchorCtr="0">
            <a:noAutofit/>
          </a:bodyPr>
          <a:lstStyle/>
          <a:p>
            <a:pPr marL="0" marR="139700" lvl="0" indent="0" algn="l" rtl="0">
              <a:lnSpc>
                <a:spcPct val="100000"/>
              </a:lnSpc>
              <a:spcBef>
                <a:spcPts val="0"/>
              </a:spcBef>
              <a:spcAft>
                <a:spcPts val="0"/>
              </a:spcAft>
              <a:buNone/>
            </a:pPr>
            <a:r>
              <a:rPr lang="fr" sz="1000"/>
              <a:t>Own interpretation based on: </a:t>
            </a:r>
            <a:endParaRPr sz="1000"/>
          </a:p>
          <a:p>
            <a:pPr marL="0" marR="139700" lvl="0" indent="0" algn="l" rtl="0">
              <a:lnSpc>
                <a:spcPct val="100000"/>
              </a:lnSpc>
              <a:spcBef>
                <a:spcPts val="0"/>
              </a:spcBef>
              <a:spcAft>
                <a:spcPts val="0"/>
              </a:spcAft>
              <a:buNone/>
            </a:pPr>
            <a:r>
              <a:rPr lang="fr" sz="1000"/>
              <a:t>Paparusso, A., Fokkema, T., &amp; Ambrosetti, E. (2017). Immigration policies in italy: Their impact on the lives of first-generation moroccan and egyptian migrants.</a:t>
            </a:r>
            <a:r>
              <a:rPr lang="fr" sz="1000" i="1"/>
              <a:t>Journal of International Migration and Integration, 18</a:t>
            </a:r>
            <a:r>
              <a:rPr lang="fr" sz="1000"/>
              <a:t>(2), 499-546. doi:</a:t>
            </a:r>
            <a:r>
              <a:rPr lang="fr" sz="1000" u="sng">
                <a:solidFill>
                  <a:schemeClr val="accent5"/>
                </a:solidFill>
                <a:hlinkClick r:id="rId3"/>
              </a:rPr>
              <a:t>http://dx.doi.org.eur.idm.oclc.org/10.1007/s12134-016-0485-x</a:t>
            </a:r>
            <a:endParaRPr/>
          </a:p>
        </p:txBody>
      </p:sp>
      <p:sp>
        <p:nvSpPr>
          <p:cNvPr id="287" name="Google Shape;287;p40"/>
          <p:cNvSpPr/>
          <p:nvPr/>
        </p:nvSpPr>
        <p:spPr>
          <a:xfrm>
            <a:off x="523650" y="2782925"/>
            <a:ext cx="10821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40"/>
          <p:cNvGrpSpPr/>
          <p:nvPr/>
        </p:nvGrpSpPr>
        <p:grpSpPr>
          <a:xfrm>
            <a:off x="1168841" y="1560126"/>
            <a:ext cx="2580731" cy="1728863"/>
            <a:chOff x="495991" y="1857800"/>
            <a:chExt cx="2580731" cy="1728863"/>
          </a:xfrm>
        </p:grpSpPr>
        <p:sp>
          <p:nvSpPr>
            <p:cNvPr id="289" name="Google Shape;289;p40"/>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40"/>
            <p:cNvGrpSpPr/>
            <p:nvPr/>
          </p:nvGrpSpPr>
          <p:grpSpPr>
            <a:xfrm>
              <a:off x="495991" y="1857800"/>
              <a:ext cx="2580731" cy="1728863"/>
              <a:chOff x="495991" y="1857800"/>
              <a:chExt cx="2580731" cy="1728863"/>
            </a:xfrm>
          </p:grpSpPr>
          <p:sp>
            <p:nvSpPr>
              <p:cNvPr id="291" name="Google Shape;291;p40"/>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1986</a:t>
                </a:r>
                <a:endParaRPr sz="1200" b="1">
                  <a:latin typeface="Roboto"/>
                  <a:ea typeface="Roboto"/>
                  <a:cs typeface="Roboto"/>
                  <a:sym typeface="Roboto"/>
                </a:endParaRPr>
              </a:p>
            </p:txBody>
          </p:sp>
          <p:grpSp>
            <p:nvGrpSpPr>
              <p:cNvPr id="292" name="Google Shape;292;p40"/>
              <p:cNvGrpSpPr/>
              <p:nvPr/>
            </p:nvGrpSpPr>
            <p:grpSpPr>
              <a:xfrm>
                <a:off x="881025" y="2800065"/>
                <a:ext cx="92400" cy="411825"/>
                <a:chOff x="845575" y="2563700"/>
                <a:chExt cx="92400" cy="411825"/>
              </a:xfrm>
            </p:grpSpPr>
            <p:cxnSp>
              <p:nvCxnSpPr>
                <p:cNvPr id="293" name="Google Shape;293;p4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94" name="Google Shape;294;p4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40"/>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i="1">
                    <a:latin typeface="Roboto"/>
                    <a:ea typeface="Roboto"/>
                    <a:cs typeface="Roboto"/>
                    <a:sym typeface="Roboto"/>
                  </a:rPr>
                  <a:t>Foschi Law</a:t>
                </a:r>
                <a:endParaRPr sz="800" b="1" i="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“Addressed non-EU workers only and aimed to prevent illegal immigration”</a:t>
                </a:r>
                <a:endParaRPr sz="800" b="1">
                  <a:latin typeface="Roboto"/>
                  <a:ea typeface="Roboto"/>
                  <a:cs typeface="Roboto"/>
                  <a:sym typeface="Roboto"/>
                </a:endParaRPr>
              </a:p>
            </p:txBody>
          </p:sp>
        </p:grpSp>
      </p:grpSp>
      <p:grpSp>
        <p:nvGrpSpPr>
          <p:cNvPr id="296" name="Google Shape;296;p40"/>
          <p:cNvGrpSpPr/>
          <p:nvPr/>
        </p:nvGrpSpPr>
        <p:grpSpPr>
          <a:xfrm>
            <a:off x="3046045" y="2404922"/>
            <a:ext cx="2501355" cy="1735654"/>
            <a:chOff x="2525595" y="2702596"/>
            <a:chExt cx="2501355" cy="1735654"/>
          </a:xfrm>
        </p:grpSpPr>
        <p:sp>
          <p:nvSpPr>
            <p:cNvPr id="297" name="Google Shape;297;p40"/>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40"/>
            <p:cNvGrpSpPr/>
            <p:nvPr/>
          </p:nvGrpSpPr>
          <p:grpSpPr>
            <a:xfrm>
              <a:off x="2525595" y="2702596"/>
              <a:ext cx="2501355" cy="1735654"/>
              <a:chOff x="2525595" y="2702596"/>
              <a:chExt cx="2501355" cy="1735654"/>
            </a:xfrm>
          </p:grpSpPr>
          <p:sp>
            <p:nvSpPr>
              <p:cNvPr id="299" name="Google Shape;299;p40"/>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1990</a:t>
                </a:r>
                <a:endParaRPr sz="1200" b="1">
                  <a:latin typeface="Roboto"/>
                  <a:ea typeface="Roboto"/>
                  <a:cs typeface="Roboto"/>
                  <a:sym typeface="Roboto"/>
                </a:endParaRPr>
              </a:p>
            </p:txBody>
          </p:sp>
          <p:grpSp>
            <p:nvGrpSpPr>
              <p:cNvPr id="300" name="Google Shape;300;p40"/>
              <p:cNvGrpSpPr/>
              <p:nvPr/>
            </p:nvGrpSpPr>
            <p:grpSpPr>
              <a:xfrm rot="10800000">
                <a:off x="2849073" y="3079467"/>
                <a:ext cx="92400" cy="411825"/>
                <a:chOff x="2070100" y="2563700"/>
                <a:chExt cx="92400" cy="411825"/>
              </a:xfrm>
            </p:grpSpPr>
            <p:cxnSp>
              <p:nvCxnSpPr>
                <p:cNvPr id="301" name="Google Shape;301;p4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02" name="Google Shape;302;p4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40"/>
              <p:cNvSpPr txBox="1"/>
              <p:nvPr/>
            </p:nvSpPr>
            <p:spPr>
              <a:xfrm>
                <a:off x="2773350"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i="1">
                    <a:latin typeface="Roboto"/>
                    <a:ea typeface="Roboto"/>
                    <a:cs typeface="Roboto"/>
                    <a:sym typeface="Roboto"/>
                  </a:rPr>
                  <a:t>Martelli Law</a:t>
                </a:r>
                <a:endParaRPr sz="800" b="1" i="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The law now covered other motives of immigration apart from labour. Main aim was to restrict entry to foreigners.</a:t>
                </a:r>
                <a:endParaRPr sz="800" b="1">
                  <a:latin typeface="Roboto"/>
                  <a:ea typeface="Roboto"/>
                  <a:cs typeface="Roboto"/>
                  <a:sym typeface="Roboto"/>
                </a:endParaRPr>
              </a:p>
            </p:txBody>
          </p:sp>
        </p:grpSp>
      </p:grpSp>
      <p:grpSp>
        <p:nvGrpSpPr>
          <p:cNvPr id="304" name="Google Shape;304;p40"/>
          <p:cNvGrpSpPr/>
          <p:nvPr/>
        </p:nvGrpSpPr>
        <p:grpSpPr>
          <a:xfrm>
            <a:off x="5023854" y="1560151"/>
            <a:ext cx="2480144" cy="1728853"/>
            <a:chOff x="4526679" y="1857800"/>
            <a:chExt cx="2480144" cy="1728853"/>
          </a:xfrm>
        </p:grpSpPr>
        <p:sp>
          <p:nvSpPr>
            <p:cNvPr id="305" name="Google Shape;305;p40"/>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40"/>
            <p:cNvGrpSpPr/>
            <p:nvPr/>
          </p:nvGrpSpPr>
          <p:grpSpPr>
            <a:xfrm>
              <a:off x="4526679" y="1857800"/>
              <a:ext cx="2480144" cy="1728853"/>
              <a:chOff x="4526679" y="1857800"/>
              <a:chExt cx="2480144" cy="1728853"/>
            </a:xfrm>
          </p:grpSpPr>
          <p:grpSp>
            <p:nvGrpSpPr>
              <p:cNvPr id="307" name="Google Shape;307;p40"/>
              <p:cNvGrpSpPr/>
              <p:nvPr/>
            </p:nvGrpSpPr>
            <p:grpSpPr>
              <a:xfrm>
                <a:off x="4808316" y="2800065"/>
                <a:ext cx="92400" cy="411825"/>
                <a:chOff x="845575" y="2563700"/>
                <a:chExt cx="92400" cy="411825"/>
              </a:xfrm>
            </p:grpSpPr>
            <p:cxnSp>
              <p:nvCxnSpPr>
                <p:cNvPr id="308" name="Google Shape;308;p4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09" name="Google Shape;309;p4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40"/>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1995</a:t>
                </a:r>
                <a:endParaRPr sz="1200" b="1">
                  <a:latin typeface="Roboto"/>
                  <a:ea typeface="Roboto"/>
                  <a:cs typeface="Roboto"/>
                  <a:sym typeface="Roboto"/>
                </a:endParaRPr>
              </a:p>
            </p:txBody>
          </p:sp>
          <p:sp>
            <p:nvSpPr>
              <p:cNvPr id="311" name="Google Shape;311;p40"/>
              <p:cNvSpPr txBox="1"/>
              <p:nvPr/>
            </p:nvSpPr>
            <p:spPr>
              <a:xfrm>
                <a:off x="4753223" y="1857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i="1">
                    <a:latin typeface="Roboto"/>
                    <a:ea typeface="Roboto"/>
                    <a:cs typeface="Roboto"/>
                    <a:sym typeface="Roboto"/>
                  </a:rPr>
                  <a:t>Turco-Napolitano Law</a:t>
                </a:r>
                <a:endParaRPr sz="800" b="1" i="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The law aimed to further restrict immigration by introducing worker quotas as well as detention centres. However, it also aimed to promote integration.</a:t>
                </a:r>
                <a:endParaRPr sz="800" b="1">
                  <a:latin typeface="Roboto"/>
                  <a:ea typeface="Roboto"/>
                  <a:cs typeface="Roboto"/>
                  <a:sym typeface="Roboto"/>
                </a:endParaRPr>
              </a:p>
            </p:txBody>
          </p:sp>
        </p:grpSp>
      </p:grpSp>
      <p:grpSp>
        <p:nvGrpSpPr>
          <p:cNvPr id="312" name="Google Shape;312;p40"/>
          <p:cNvGrpSpPr/>
          <p:nvPr/>
        </p:nvGrpSpPr>
        <p:grpSpPr>
          <a:xfrm>
            <a:off x="6891710" y="2404922"/>
            <a:ext cx="2252240" cy="1735653"/>
            <a:chOff x="6435810" y="2702596"/>
            <a:chExt cx="2252240" cy="1735653"/>
          </a:xfrm>
        </p:grpSpPr>
        <p:sp>
          <p:nvSpPr>
            <p:cNvPr id="313" name="Google Shape;313;p40"/>
            <p:cNvSpPr/>
            <p:nvPr/>
          </p:nvSpPr>
          <p:spPr>
            <a:xfrm>
              <a:off x="6807650" y="3079474"/>
              <a:ext cx="1880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40"/>
            <p:cNvGrpSpPr/>
            <p:nvPr/>
          </p:nvGrpSpPr>
          <p:grpSpPr>
            <a:xfrm>
              <a:off x="6435810" y="2702596"/>
              <a:ext cx="2252165" cy="1735653"/>
              <a:chOff x="6435810" y="2702596"/>
              <a:chExt cx="2252165" cy="1735653"/>
            </a:xfrm>
          </p:grpSpPr>
          <p:grpSp>
            <p:nvGrpSpPr>
              <p:cNvPr id="315" name="Google Shape;315;p40"/>
              <p:cNvGrpSpPr/>
              <p:nvPr/>
            </p:nvGrpSpPr>
            <p:grpSpPr>
              <a:xfrm rot="10800000">
                <a:off x="6760035" y="3079467"/>
                <a:ext cx="92400" cy="411825"/>
                <a:chOff x="2070100" y="2563700"/>
                <a:chExt cx="92400" cy="411825"/>
              </a:xfrm>
            </p:grpSpPr>
            <p:cxnSp>
              <p:nvCxnSpPr>
                <p:cNvPr id="316" name="Google Shape;316;p4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17" name="Google Shape;317;p4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40"/>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1200" b="1">
                    <a:latin typeface="Roboto"/>
                    <a:ea typeface="Roboto"/>
                    <a:cs typeface="Roboto"/>
                    <a:sym typeface="Roboto"/>
                  </a:rPr>
                  <a:t>2002</a:t>
                </a:r>
                <a:endParaRPr sz="1200" b="1">
                  <a:latin typeface="Roboto"/>
                  <a:ea typeface="Roboto"/>
                  <a:cs typeface="Roboto"/>
                  <a:sym typeface="Roboto"/>
                </a:endParaRPr>
              </a:p>
            </p:txBody>
          </p:sp>
          <p:sp>
            <p:nvSpPr>
              <p:cNvPr id="319" name="Google Shape;319;p40"/>
              <p:cNvSpPr txBox="1"/>
              <p:nvPr/>
            </p:nvSpPr>
            <p:spPr>
              <a:xfrm>
                <a:off x="6676775" y="3494449"/>
                <a:ext cx="20112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i="1">
                    <a:latin typeface="Roboto"/>
                    <a:ea typeface="Roboto"/>
                    <a:cs typeface="Roboto"/>
                    <a:sym typeface="Roboto"/>
                  </a:rPr>
                  <a:t>Bossi-Fini Law</a:t>
                </a:r>
                <a:endParaRPr sz="800" b="1" i="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fr" sz="800">
                    <a:latin typeface="Roboto"/>
                    <a:ea typeface="Roboto"/>
                    <a:cs typeface="Roboto"/>
                    <a:sym typeface="Roboto"/>
                  </a:rPr>
                  <a:t>Further repressive policy towards illegal immigrants. Removal of sponsor system. Improvement of border control and police patrols.</a:t>
                </a:r>
                <a:endParaRPr sz="800" b="1">
                  <a:latin typeface="Roboto"/>
                  <a:ea typeface="Roboto"/>
                  <a:cs typeface="Roboto"/>
                  <a:sym typeface="Roboto"/>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Denmark</a:t>
            </a:r>
            <a:endParaRPr/>
          </a:p>
        </p:txBody>
      </p:sp>
      <p:sp>
        <p:nvSpPr>
          <p:cNvPr id="325" name="Google Shape;325;p4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a:t>increasingly restrictive policy since the early 1970s</a:t>
            </a:r>
            <a:endParaRPr sz="1800"/>
          </a:p>
          <a:p>
            <a:pPr marL="457200" lvl="0" indent="-342900" algn="l" rtl="0">
              <a:spcBef>
                <a:spcPts val="0"/>
              </a:spcBef>
              <a:spcAft>
                <a:spcPts val="0"/>
              </a:spcAft>
              <a:buSzPts val="1800"/>
              <a:buChar char="●"/>
            </a:pPr>
            <a:r>
              <a:rPr lang="fr" sz="1800"/>
              <a:t>issue of migration prevalent in national discussion (1990s to 2000s)</a:t>
            </a:r>
            <a:endParaRPr sz="1800"/>
          </a:p>
          <a:p>
            <a:pPr marL="457200" lvl="0" indent="-342900" algn="l" rtl="0">
              <a:spcBef>
                <a:spcPts val="0"/>
              </a:spcBef>
              <a:spcAft>
                <a:spcPts val="0"/>
              </a:spcAft>
              <a:buSzPts val="1800"/>
              <a:buChar char="●"/>
            </a:pPr>
            <a:r>
              <a:rPr lang="fr" sz="1800"/>
              <a:t>issues of integration and cultural identity in Denmark</a:t>
            </a:r>
            <a:endParaRPr sz="1800"/>
          </a:p>
          <a:p>
            <a:pPr marL="457200" lvl="0" indent="-342900" algn="l" rtl="0">
              <a:spcBef>
                <a:spcPts val="0"/>
              </a:spcBef>
              <a:spcAft>
                <a:spcPts val="0"/>
              </a:spcAft>
              <a:buSzPts val="1800"/>
              <a:buChar char="●"/>
            </a:pPr>
            <a:r>
              <a:rPr lang="fr" sz="1800"/>
              <a:t>increasing support for right-wing populist Dansk Folkeparti</a:t>
            </a:r>
            <a:endParaRPr sz="1800"/>
          </a:p>
          <a:p>
            <a:pPr marL="457200" lvl="0" indent="-342900" algn="l" rtl="0">
              <a:spcBef>
                <a:spcPts val="0"/>
              </a:spcBef>
              <a:spcAft>
                <a:spcPts val="0"/>
              </a:spcAft>
              <a:buSzPts val="1800"/>
              <a:buChar char="●"/>
            </a:pPr>
            <a:r>
              <a:rPr lang="fr" sz="1800"/>
              <a:t>integration a strong focus in recent years, i.e. efforts to integrate ghettos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Structure:</a:t>
            </a:r>
            <a:endParaRPr/>
          </a:p>
          <a:p>
            <a:pPr marL="0" lvl="0" indent="0" algn="l" rtl="0">
              <a:spcBef>
                <a:spcPts val="0"/>
              </a:spcBef>
              <a:spcAft>
                <a:spcPts val="0"/>
              </a:spcAft>
              <a:buNone/>
            </a:pPr>
            <a:endParaRPr/>
          </a:p>
        </p:txBody>
      </p:sp>
      <p:sp>
        <p:nvSpPr>
          <p:cNvPr id="99" name="Google Shape;99;p15"/>
          <p:cNvSpPr txBox="1">
            <a:spLocks noGrp="1"/>
          </p:cNvSpPr>
          <p:nvPr>
            <p:ph type="body" idx="1"/>
          </p:nvPr>
        </p:nvSpPr>
        <p:spPr>
          <a:xfrm>
            <a:off x="729450" y="231392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a:t>Introduction</a:t>
            </a:r>
            <a:endParaRPr/>
          </a:p>
          <a:p>
            <a:pPr marL="457200" lvl="0" indent="-311150" algn="l" rtl="0">
              <a:spcBef>
                <a:spcPts val="0"/>
              </a:spcBef>
              <a:spcAft>
                <a:spcPts val="0"/>
              </a:spcAft>
              <a:buSzPts val="1300"/>
              <a:buChar char="●"/>
            </a:pPr>
            <a:r>
              <a:rPr lang="fr"/>
              <a:t>Context</a:t>
            </a:r>
            <a:endParaRPr/>
          </a:p>
          <a:p>
            <a:pPr marL="457200" lvl="0" indent="-311150" algn="l" rtl="0">
              <a:spcBef>
                <a:spcPts val="0"/>
              </a:spcBef>
              <a:spcAft>
                <a:spcPts val="0"/>
              </a:spcAft>
              <a:buSzPts val="1300"/>
              <a:buChar char="●"/>
            </a:pPr>
            <a:r>
              <a:rPr lang="fr"/>
              <a:t>Immigration situation</a:t>
            </a:r>
            <a:endParaRPr/>
          </a:p>
          <a:p>
            <a:pPr marL="457200" lvl="0" indent="-311150" algn="l" rtl="0">
              <a:spcBef>
                <a:spcPts val="0"/>
              </a:spcBef>
              <a:spcAft>
                <a:spcPts val="0"/>
              </a:spcAft>
              <a:buSzPts val="1300"/>
              <a:buChar char="●"/>
            </a:pPr>
            <a:r>
              <a:rPr lang="fr"/>
              <a:t>Immigration policies</a:t>
            </a:r>
            <a:endParaRPr/>
          </a:p>
          <a:p>
            <a:pPr marL="457200" lvl="0" indent="-311150" algn="l" rtl="0">
              <a:spcBef>
                <a:spcPts val="0"/>
              </a:spcBef>
              <a:spcAft>
                <a:spcPts val="0"/>
              </a:spcAft>
              <a:buSzPts val="1300"/>
              <a:buChar char="●"/>
            </a:pPr>
            <a:r>
              <a:rPr lang="fr"/>
              <a:t>Comparison between Greece, Italy and Denmark</a:t>
            </a:r>
            <a:endParaRPr/>
          </a:p>
          <a:p>
            <a:pPr marL="457200" lvl="0" indent="-311150" algn="l" rtl="0">
              <a:spcBef>
                <a:spcPts val="0"/>
              </a:spcBef>
              <a:spcAft>
                <a:spcPts val="0"/>
              </a:spcAft>
              <a:buSzPts val="1300"/>
              <a:buChar char="●"/>
            </a:pPr>
            <a:r>
              <a:rPr lang="fr"/>
              <a:t>Possible issues for Europe</a:t>
            </a:r>
            <a:endParaRPr/>
          </a:p>
          <a:p>
            <a:pPr marL="457200" lvl="0" indent="-311150" algn="l" rtl="0">
              <a:spcBef>
                <a:spcPts val="0"/>
              </a:spcBef>
              <a:spcAft>
                <a:spcPts val="0"/>
              </a:spcAft>
              <a:buSzPts val="1300"/>
              <a:buChar char="●"/>
            </a:pPr>
            <a:r>
              <a:rPr lang="fr"/>
              <a:t>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2"/>
          <p:cNvPicPr preferRelativeResize="0"/>
          <p:nvPr/>
        </p:nvPicPr>
        <p:blipFill>
          <a:blip r:embed="rId3">
            <a:alphaModFix/>
          </a:blip>
          <a:stretch>
            <a:fillRect/>
          </a:stretch>
        </p:blipFill>
        <p:spPr>
          <a:xfrm>
            <a:off x="0" y="0"/>
            <a:ext cx="5888251" cy="3896975"/>
          </a:xfrm>
          <a:prstGeom prst="rect">
            <a:avLst/>
          </a:prstGeom>
          <a:noFill/>
          <a:ln>
            <a:noFill/>
          </a:ln>
        </p:spPr>
      </p:pic>
      <p:sp>
        <p:nvSpPr>
          <p:cNvPr id="331" name="Google Shape;331;p42"/>
          <p:cNvSpPr txBox="1"/>
          <p:nvPr/>
        </p:nvSpPr>
        <p:spPr>
          <a:xfrm>
            <a:off x="372375" y="4456800"/>
            <a:ext cx="7831500" cy="686700"/>
          </a:xfrm>
          <a:prstGeom prst="rect">
            <a:avLst/>
          </a:prstGeom>
          <a:noFill/>
          <a:ln>
            <a:noFill/>
          </a:ln>
        </p:spPr>
        <p:txBody>
          <a:bodyPr spcFirstLastPara="1" wrap="square" lIns="91425" tIns="91425" rIns="91425" bIns="91425" anchor="ctr" anchorCtr="0">
            <a:noAutofit/>
          </a:bodyPr>
          <a:lstStyle/>
          <a:p>
            <a:pPr marL="152400" lvl="0" indent="-152400" algn="l" rtl="0">
              <a:lnSpc>
                <a:spcPct val="115000"/>
              </a:lnSpc>
              <a:spcBef>
                <a:spcPts val="0"/>
              </a:spcBef>
              <a:spcAft>
                <a:spcPts val="0"/>
              </a:spcAft>
              <a:buNone/>
            </a:pPr>
            <a:r>
              <a:rPr lang="fr" sz="1000"/>
              <a:t>Danish Ministry of Refugees, Immigration, and Integration Affairs. (2010). Gaps in labor market participation between working age Danes, Immigrants of Western Origin, and Immigrants of Non-Western Origin from 2001 to 2008 [Chart]. In </a:t>
            </a:r>
            <a:r>
              <a:rPr lang="fr" sz="1000" i="1"/>
              <a:t>Statistical Overview of Integration: Population, Education, and Employment</a:t>
            </a:r>
            <a:r>
              <a:rPr lang="fr" sz="1000"/>
              <a:t>.</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3"/>
          <p:cNvPicPr preferRelativeResize="0"/>
          <p:nvPr/>
        </p:nvPicPr>
        <p:blipFill>
          <a:blip r:embed="rId3">
            <a:alphaModFix/>
          </a:blip>
          <a:stretch>
            <a:fillRect/>
          </a:stretch>
        </p:blipFill>
        <p:spPr>
          <a:xfrm>
            <a:off x="381000" y="0"/>
            <a:ext cx="5620600" cy="3792825"/>
          </a:xfrm>
          <a:prstGeom prst="rect">
            <a:avLst/>
          </a:prstGeom>
          <a:noFill/>
          <a:ln>
            <a:noFill/>
          </a:ln>
        </p:spPr>
      </p:pic>
      <p:pic>
        <p:nvPicPr>
          <p:cNvPr id="337" name="Google Shape;337;p43"/>
          <p:cNvPicPr preferRelativeResize="0"/>
          <p:nvPr/>
        </p:nvPicPr>
        <p:blipFill>
          <a:blip r:embed="rId4">
            <a:alphaModFix/>
          </a:blip>
          <a:stretch>
            <a:fillRect/>
          </a:stretch>
        </p:blipFill>
        <p:spPr>
          <a:xfrm>
            <a:off x="6809800" y="767688"/>
            <a:ext cx="1524000" cy="2257425"/>
          </a:xfrm>
          <a:prstGeom prst="rect">
            <a:avLst/>
          </a:prstGeom>
          <a:noFill/>
          <a:ln>
            <a:noFill/>
          </a:ln>
        </p:spPr>
      </p:pic>
      <p:sp>
        <p:nvSpPr>
          <p:cNvPr id="338" name="Google Shape;338;p43"/>
          <p:cNvSpPr txBox="1"/>
          <p:nvPr/>
        </p:nvSpPr>
        <p:spPr>
          <a:xfrm>
            <a:off x="283800" y="3967375"/>
            <a:ext cx="85764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Lato"/>
                <a:ea typeface="Lato"/>
                <a:cs typeface="Lato"/>
                <a:sym typeface="Lato"/>
              </a:rPr>
              <a:t>Photograph from a Danish ghetto neighbourhood Bispeparken in Copenhagen (left) and Dansk Folkeparti’s anti-censorship campaign from 2007 (right). </a:t>
            </a:r>
            <a:endParaRPr>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Comparison between Greece, Italy and Denmark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 welcoming Europe?</a:t>
            </a:r>
            <a:endParaRPr/>
          </a:p>
        </p:txBody>
      </p:sp>
      <p:sp>
        <p:nvSpPr>
          <p:cNvPr id="349" name="Google Shape;349;p45"/>
          <p:cNvSpPr txBox="1">
            <a:spLocks noGrp="1"/>
          </p:cNvSpPr>
          <p:nvPr>
            <p:ph type="body" idx="1"/>
          </p:nvPr>
        </p:nvSpPr>
        <p:spPr>
          <a:xfrm>
            <a:off x="727650" y="209270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fr"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fr" sz="1100" u="sng">
                <a:solidFill>
                  <a:schemeClr val="hlink"/>
                </a:solidFill>
                <a:latin typeface="Arial"/>
                <a:ea typeface="Arial"/>
                <a:cs typeface="Arial"/>
                <a:sym typeface="Arial"/>
                <a:hlinkClick r:id="rId3"/>
              </a:rPr>
              <a:t>http://www.europarl.europa.eu/external/html/welcomingeurope/default_en.htm</a:t>
            </a:r>
            <a:endParaRPr sz="1100" u="sng">
              <a:solidFill>
                <a:schemeClr val="hlink"/>
              </a:solidFill>
              <a:latin typeface="Arial"/>
              <a:ea typeface="Arial"/>
              <a:cs typeface="Arial"/>
              <a:sym typeface="Arial"/>
              <a:hlinkClick r:id="rId3"/>
            </a:endParaRPr>
          </a:p>
          <a:p>
            <a:pPr marL="0" lvl="0" indent="0" algn="l" rtl="0">
              <a:spcBef>
                <a:spcPts val="1600"/>
              </a:spcBef>
              <a:spcAft>
                <a:spcPts val="0"/>
              </a:spcAft>
              <a:buNone/>
            </a:pPr>
            <a:endParaRPr/>
          </a:p>
          <a:p>
            <a:pPr marL="0" lvl="0" indent="0" algn="l" rtl="0">
              <a:spcBef>
                <a:spcPts val="1600"/>
              </a:spcBef>
              <a:spcAft>
                <a:spcPts val="0"/>
              </a:spcAft>
              <a:buClr>
                <a:srgbClr val="000000"/>
              </a:buClr>
              <a:buSzPts val="1100"/>
              <a:buFont typeface="Arial"/>
              <a:buNone/>
            </a:pPr>
            <a:r>
              <a:rPr lang="fr" sz="1100" u="sng">
                <a:solidFill>
                  <a:schemeClr val="hlink"/>
                </a:solidFill>
                <a:latin typeface="Arial"/>
                <a:ea typeface="Arial"/>
                <a:cs typeface="Arial"/>
                <a:sym typeface="Arial"/>
                <a:hlinkClick r:id="rId4"/>
              </a:rPr>
              <a:t>https://data2.unhcr.org/en/situations/mediterranean</a:t>
            </a:r>
            <a:endParaRPr sz="1100" u="sng">
              <a:solidFill>
                <a:schemeClr val="hlink"/>
              </a:solidFill>
              <a:latin typeface="Arial"/>
              <a:ea typeface="Arial"/>
              <a:cs typeface="Arial"/>
              <a:sym typeface="Arial"/>
              <a:hlinkClick r:id="rId4"/>
            </a:endParaRPr>
          </a:p>
          <a:p>
            <a:pPr marL="0" lvl="0" indent="0" algn="l" rtl="0">
              <a:spcBef>
                <a:spcPts val="16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6"/>
          <p:cNvPicPr preferRelativeResize="0"/>
          <p:nvPr/>
        </p:nvPicPr>
        <p:blipFill>
          <a:blip r:embed="rId3">
            <a:alphaModFix/>
          </a:blip>
          <a:stretch>
            <a:fillRect/>
          </a:stretch>
        </p:blipFill>
        <p:spPr>
          <a:xfrm>
            <a:off x="0" y="41475"/>
            <a:ext cx="6581476" cy="5143500"/>
          </a:xfrm>
          <a:prstGeom prst="rect">
            <a:avLst/>
          </a:prstGeom>
          <a:noFill/>
          <a:ln>
            <a:noFill/>
          </a:ln>
        </p:spPr>
      </p:pic>
      <p:pic>
        <p:nvPicPr>
          <p:cNvPr id="355" name="Google Shape;355;p46"/>
          <p:cNvPicPr preferRelativeResize="0"/>
          <p:nvPr/>
        </p:nvPicPr>
        <p:blipFill>
          <a:blip r:embed="rId4">
            <a:alphaModFix/>
          </a:blip>
          <a:stretch>
            <a:fillRect/>
          </a:stretch>
        </p:blipFill>
        <p:spPr>
          <a:xfrm>
            <a:off x="5895100" y="2288300"/>
            <a:ext cx="1709525" cy="2896676"/>
          </a:xfrm>
          <a:prstGeom prst="rect">
            <a:avLst/>
          </a:prstGeom>
          <a:noFill/>
          <a:ln>
            <a:noFill/>
          </a:ln>
        </p:spPr>
      </p:pic>
      <p:pic>
        <p:nvPicPr>
          <p:cNvPr id="356" name="Google Shape;356;p46"/>
          <p:cNvPicPr preferRelativeResize="0"/>
          <p:nvPr/>
        </p:nvPicPr>
        <p:blipFill>
          <a:blip r:embed="rId5">
            <a:alphaModFix/>
          </a:blip>
          <a:stretch>
            <a:fillRect/>
          </a:stretch>
        </p:blipFill>
        <p:spPr>
          <a:xfrm>
            <a:off x="4329850" y="2288300"/>
            <a:ext cx="1565250" cy="2896675"/>
          </a:xfrm>
          <a:prstGeom prst="rect">
            <a:avLst/>
          </a:prstGeom>
          <a:noFill/>
          <a:ln>
            <a:noFill/>
          </a:ln>
        </p:spPr>
      </p:pic>
      <p:pic>
        <p:nvPicPr>
          <p:cNvPr id="357" name="Google Shape;357;p46"/>
          <p:cNvPicPr preferRelativeResize="0"/>
          <p:nvPr/>
        </p:nvPicPr>
        <p:blipFill>
          <a:blip r:embed="rId6">
            <a:alphaModFix/>
          </a:blip>
          <a:stretch>
            <a:fillRect/>
          </a:stretch>
        </p:blipFill>
        <p:spPr>
          <a:xfrm>
            <a:off x="7549325" y="2288300"/>
            <a:ext cx="1677650" cy="2896674"/>
          </a:xfrm>
          <a:prstGeom prst="rect">
            <a:avLst/>
          </a:prstGeom>
          <a:noFill/>
          <a:ln>
            <a:noFill/>
          </a:ln>
        </p:spPr>
      </p:pic>
      <p:sp>
        <p:nvSpPr>
          <p:cNvPr id="358" name="Google Shape;358;p46"/>
          <p:cNvSpPr txBox="1"/>
          <p:nvPr/>
        </p:nvSpPr>
        <p:spPr>
          <a:xfrm>
            <a:off x="4479825" y="753550"/>
            <a:ext cx="4548900" cy="1299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Even for an arrival country, Greece got 9.430 asylum seekers and 10.262 refugees, it’s less than Denmark who got 14.680 asylum seekers and 17.737 refugees.</a:t>
            </a:r>
            <a:endParaRPr sz="1200"/>
          </a:p>
          <a:p>
            <a:pPr marL="457200" lvl="0" indent="-304800" algn="l" rtl="0">
              <a:spcBef>
                <a:spcPts val="0"/>
              </a:spcBef>
              <a:spcAft>
                <a:spcPts val="0"/>
              </a:spcAft>
              <a:buSzPts val="1200"/>
              <a:buChar char="-"/>
            </a:pPr>
            <a:r>
              <a:rPr lang="fr" sz="1200"/>
              <a:t>Italy is the most touched one by the immigration crisis in 2014 with 93.662 refugees and 64.625 Asylum seekers.</a:t>
            </a:r>
            <a:endParaRPr sz="1200"/>
          </a:p>
        </p:txBody>
      </p:sp>
      <p:sp>
        <p:nvSpPr>
          <p:cNvPr id="359" name="Google Shape;359;p46"/>
          <p:cNvSpPr txBox="1"/>
          <p:nvPr/>
        </p:nvSpPr>
        <p:spPr>
          <a:xfrm>
            <a:off x="6678225" y="41475"/>
            <a:ext cx="2350500" cy="4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fr" sz="900" u="sng">
                <a:solidFill>
                  <a:schemeClr val="accent5"/>
                </a:solidFill>
                <a:hlinkClick r:id="rId7"/>
              </a:rPr>
              <a:t>http://www.europarl.europa.eu/external/html/welcomingeurope/default_en.htm</a:t>
            </a:r>
            <a:endParaRPr sz="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47"/>
          <p:cNvPicPr preferRelativeResize="0"/>
          <p:nvPr/>
        </p:nvPicPr>
        <p:blipFill>
          <a:blip r:embed="rId3">
            <a:alphaModFix/>
          </a:blip>
          <a:stretch>
            <a:fillRect/>
          </a:stretch>
        </p:blipFill>
        <p:spPr>
          <a:xfrm>
            <a:off x="0" y="0"/>
            <a:ext cx="6477775" cy="5143500"/>
          </a:xfrm>
          <a:prstGeom prst="rect">
            <a:avLst/>
          </a:prstGeom>
          <a:noFill/>
          <a:ln>
            <a:noFill/>
          </a:ln>
        </p:spPr>
      </p:pic>
      <p:pic>
        <p:nvPicPr>
          <p:cNvPr id="365" name="Google Shape;365;p47"/>
          <p:cNvPicPr preferRelativeResize="0"/>
          <p:nvPr/>
        </p:nvPicPr>
        <p:blipFill>
          <a:blip r:embed="rId4">
            <a:alphaModFix/>
          </a:blip>
          <a:stretch>
            <a:fillRect/>
          </a:stretch>
        </p:blipFill>
        <p:spPr>
          <a:xfrm>
            <a:off x="4398325" y="2255475"/>
            <a:ext cx="1585950" cy="2888018"/>
          </a:xfrm>
          <a:prstGeom prst="rect">
            <a:avLst/>
          </a:prstGeom>
          <a:noFill/>
          <a:ln>
            <a:noFill/>
          </a:ln>
        </p:spPr>
      </p:pic>
      <p:pic>
        <p:nvPicPr>
          <p:cNvPr id="366" name="Google Shape;366;p47"/>
          <p:cNvPicPr preferRelativeResize="0"/>
          <p:nvPr/>
        </p:nvPicPr>
        <p:blipFill>
          <a:blip r:embed="rId5">
            <a:alphaModFix/>
          </a:blip>
          <a:stretch>
            <a:fillRect/>
          </a:stretch>
        </p:blipFill>
        <p:spPr>
          <a:xfrm>
            <a:off x="7550475" y="2254375"/>
            <a:ext cx="1585950" cy="2890211"/>
          </a:xfrm>
          <a:prstGeom prst="rect">
            <a:avLst/>
          </a:prstGeom>
          <a:noFill/>
          <a:ln>
            <a:noFill/>
          </a:ln>
        </p:spPr>
      </p:pic>
      <p:pic>
        <p:nvPicPr>
          <p:cNvPr id="367" name="Google Shape;367;p47"/>
          <p:cNvPicPr preferRelativeResize="0"/>
          <p:nvPr/>
        </p:nvPicPr>
        <p:blipFill>
          <a:blip r:embed="rId6">
            <a:alphaModFix/>
          </a:blip>
          <a:stretch>
            <a:fillRect/>
          </a:stretch>
        </p:blipFill>
        <p:spPr>
          <a:xfrm>
            <a:off x="5984275" y="2255475"/>
            <a:ext cx="1566196" cy="2888025"/>
          </a:xfrm>
          <a:prstGeom prst="rect">
            <a:avLst/>
          </a:prstGeom>
          <a:noFill/>
          <a:ln>
            <a:noFill/>
          </a:ln>
        </p:spPr>
      </p:pic>
      <p:sp>
        <p:nvSpPr>
          <p:cNvPr id="368" name="Google Shape;368;p47"/>
          <p:cNvSpPr txBox="1"/>
          <p:nvPr/>
        </p:nvSpPr>
        <p:spPr>
          <a:xfrm>
            <a:off x="4645750" y="781200"/>
            <a:ext cx="4327800" cy="1286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2015 is the highest peak regarding the total number of asylum application in EU.</a:t>
            </a:r>
            <a:endParaRPr sz="1200"/>
          </a:p>
          <a:p>
            <a:pPr marL="457200" lvl="0" indent="-304800" algn="l" rtl="0">
              <a:spcBef>
                <a:spcPts val="0"/>
              </a:spcBef>
              <a:spcAft>
                <a:spcPts val="0"/>
              </a:spcAft>
              <a:buSzPts val="1200"/>
              <a:buChar char="-"/>
            </a:pPr>
            <a:r>
              <a:rPr lang="fr" sz="1200"/>
              <a:t>Gap between countries regarding refugees and asylum seekers didn’t really change in comparison with 2014.</a:t>
            </a:r>
            <a:endParaRPr sz="1200"/>
          </a:p>
        </p:txBody>
      </p:sp>
      <p:sp>
        <p:nvSpPr>
          <p:cNvPr id="369" name="Google Shape;369;p47"/>
          <p:cNvSpPr txBox="1"/>
          <p:nvPr/>
        </p:nvSpPr>
        <p:spPr>
          <a:xfrm>
            <a:off x="6595275" y="62225"/>
            <a:ext cx="2253600" cy="4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fr" sz="900" u="sng">
                <a:solidFill>
                  <a:schemeClr val="accent5"/>
                </a:solidFill>
                <a:hlinkClick r:id="rId7"/>
              </a:rPr>
              <a:t>http://www.europarl.europa.eu/external/html/welcomingeurope/default_en.htm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8"/>
          <p:cNvPicPr preferRelativeResize="0"/>
          <p:nvPr/>
        </p:nvPicPr>
        <p:blipFill>
          <a:blip r:embed="rId3">
            <a:alphaModFix/>
          </a:blip>
          <a:stretch>
            <a:fillRect/>
          </a:stretch>
        </p:blipFill>
        <p:spPr>
          <a:xfrm>
            <a:off x="0" y="0"/>
            <a:ext cx="6408624" cy="5143500"/>
          </a:xfrm>
          <a:prstGeom prst="rect">
            <a:avLst/>
          </a:prstGeom>
          <a:noFill/>
          <a:ln>
            <a:noFill/>
          </a:ln>
        </p:spPr>
      </p:pic>
      <p:pic>
        <p:nvPicPr>
          <p:cNvPr id="375" name="Google Shape;375;p48"/>
          <p:cNvPicPr preferRelativeResize="0"/>
          <p:nvPr/>
        </p:nvPicPr>
        <p:blipFill>
          <a:blip r:embed="rId4">
            <a:alphaModFix/>
          </a:blip>
          <a:stretch>
            <a:fillRect/>
          </a:stretch>
        </p:blipFill>
        <p:spPr>
          <a:xfrm>
            <a:off x="4365100" y="2382700"/>
            <a:ext cx="1581650" cy="2760800"/>
          </a:xfrm>
          <a:prstGeom prst="rect">
            <a:avLst/>
          </a:prstGeom>
          <a:noFill/>
          <a:ln>
            <a:noFill/>
          </a:ln>
        </p:spPr>
      </p:pic>
      <p:pic>
        <p:nvPicPr>
          <p:cNvPr id="376" name="Google Shape;376;p48"/>
          <p:cNvPicPr preferRelativeResize="0"/>
          <p:nvPr/>
        </p:nvPicPr>
        <p:blipFill>
          <a:blip r:embed="rId5">
            <a:alphaModFix/>
          </a:blip>
          <a:stretch>
            <a:fillRect/>
          </a:stretch>
        </p:blipFill>
        <p:spPr>
          <a:xfrm>
            <a:off x="7528399" y="2382700"/>
            <a:ext cx="1615606" cy="2760799"/>
          </a:xfrm>
          <a:prstGeom prst="rect">
            <a:avLst/>
          </a:prstGeom>
          <a:noFill/>
          <a:ln>
            <a:noFill/>
          </a:ln>
        </p:spPr>
      </p:pic>
      <p:pic>
        <p:nvPicPr>
          <p:cNvPr id="377" name="Google Shape;377;p48"/>
          <p:cNvPicPr preferRelativeResize="0"/>
          <p:nvPr/>
        </p:nvPicPr>
        <p:blipFill>
          <a:blip r:embed="rId6">
            <a:alphaModFix/>
          </a:blip>
          <a:stretch>
            <a:fillRect/>
          </a:stretch>
        </p:blipFill>
        <p:spPr>
          <a:xfrm>
            <a:off x="5946746" y="2382700"/>
            <a:ext cx="1581650" cy="2760800"/>
          </a:xfrm>
          <a:prstGeom prst="rect">
            <a:avLst/>
          </a:prstGeom>
          <a:noFill/>
          <a:ln>
            <a:noFill/>
          </a:ln>
        </p:spPr>
      </p:pic>
      <p:sp>
        <p:nvSpPr>
          <p:cNvPr id="378" name="Google Shape;378;p48"/>
          <p:cNvSpPr txBox="1"/>
          <p:nvPr/>
        </p:nvSpPr>
        <p:spPr>
          <a:xfrm>
            <a:off x="4576625" y="947125"/>
            <a:ext cx="4396800" cy="15072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Looking at the graph we can see that the total number of asylum application for EU stay really high.</a:t>
            </a:r>
            <a:endParaRPr sz="1200"/>
          </a:p>
          <a:p>
            <a:pPr marL="457200" lvl="0" indent="-304800" algn="l" rtl="0">
              <a:spcBef>
                <a:spcPts val="0"/>
              </a:spcBef>
              <a:spcAft>
                <a:spcPts val="0"/>
              </a:spcAft>
              <a:buSzPts val="1200"/>
              <a:buChar char="-"/>
            </a:pPr>
            <a:r>
              <a:rPr lang="fr" sz="1200"/>
              <a:t>In comparison with 2015, the number of asylum seeker for greece has been multiplied by almost 4. While this number decreased in Denmark.</a:t>
            </a:r>
            <a:endParaRPr sz="1200"/>
          </a:p>
        </p:txBody>
      </p:sp>
      <p:sp>
        <p:nvSpPr>
          <p:cNvPr id="379" name="Google Shape;379;p48"/>
          <p:cNvSpPr txBox="1"/>
          <p:nvPr/>
        </p:nvSpPr>
        <p:spPr>
          <a:xfrm>
            <a:off x="6636775" y="103700"/>
            <a:ext cx="2350500" cy="4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fr" sz="900" u="sng">
                <a:solidFill>
                  <a:schemeClr val="accent5"/>
                </a:solidFill>
                <a:hlinkClick r:id="rId7"/>
              </a:rPr>
              <a:t>http://www.europarl.europa.eu/external/html/welcomingeurope/default_en.htm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9"/>
          <p:cNvPicPr preferRelativeResize="0"/>
          <p:nvPr/>
        </p:nvPicPr>
        <p:blipFill>
          <a:blip r:embed="rId3">
            <a:alphaModFix/>
          </a:blip>
          <a:stretch>
            <a:fillRect/>
          </a:stretch>
        </p:blipFill>
        <p:spPr>
          <a:xfrm>
            <a:off x="0" y="0"/>
            <a:ext cx="6947875" cy="5143501"/>
          </a:xfrm>
          <a:prstGeom prst="rect">
            <a:avLst/>
          </a:prstGeom>
          <a:noFill/>
          <a:ln>
            <a:noFill/>
          </a:ln>
        </p:spPr>
      </p:pic>
      <p:pic>
        <p:nvPicPr>
          <p:cNvPr id="385" name="Google Shape;385;p49"/>
          <p:cNvPicPr preferRelativeResize="0"/>
          <p:nvPr/>
        </p:nvPicPr>
        <p:blipFill>
          <a:blip r:embed="rId4">
            <a:alphaModFix/>
          </a:blip>
          <a:stretch>
            <a:fillRect/>
          </a:stretch>
        </p:blipFill>
        <p:spPr>
          <a:xfrm>
            <a:off x="4539376" y="2300425"/>
            <a:ext cx="1682408" cy="2843075"/>
          </a:xfrm>
          <a:prstGeom prst="rect">
            <a:avLst/>
          </a:prstGeom>
          <a:noFill/>
          <a:ln>
            <a:noFill/>
          </a:ln>
        </p:spPr>
      </p:pic>
      <p:pic>
        <p:nvPicPr>
          <p:cNvPr id="386" name="Google Shape;386;p49"/>
          <p:cNvPicPr preferRelativeResize="0"/>
          <p:nvPr/>
        </p:nvPicPr>
        <p:blipFill>
          <a:blip r:embed="rId5">
            <a:alphaModFix/>
          </a:blip>
          <a:stretch>
            <a:fillRect/>
          </a:stretch>
        </p:blipFill>
        <p:spPr>
          <a:xfrm>
            <a:off x="7665675" y="2300425"/>
            <a:ext cx="1538190" cy="2843075"/>
          </a:xfrm>
          <a:prstGeom prst="rect">
            <a:avLst/>
          </a:prstGeom>
          <a:noFill/>
          <a:ln>
            <a:noFill/>
          </a:ln>
        </p:spPr>
      </p:pic>
      <p:pic>
        <p:nvPicPr>
          <p:cNvPr id="387" name="Google Shape;387;p49"/>
          <p:cNvPicPr preferRelativeResize="0"/>
          <p:nvPr/>
        </p:nvPicPr>
        <p:blipFill>
          <a:blip r:embed="rId6">
            <a:alphaModFix/>
          </a:blip>
          <a:stretch>
            <a:fillRect/>
          </a:stretch>
        </p:blipFill>
        <p:spPr>
          <a:xfrm>
            <a:off x="6221776" y="2300437"/>
            <a:ext cx="1569500" cy="2843051"/>
          </a:xfrm>
          <a:prstGeom prst="rect">
            <a:avLst/>
          </a:prstGeom>
          <a:noFill/>
          <a:ln>
            <a:noFill/>
          </a:ln>
        </p:spPr>
      </p:pic>
      <p:sp>
        <p:nvSpPr>
          <p:cNvPr id="388" name="Google Shape;388;p49"/>
          <p:cNvSpPr txBox="1"/>
          <p:nvPr/>
        </p:nvSpPr>
        <p:spPr>
          <a:xfrm>
            <a:off x="4853150" y="1002425"/>
            <a:ext cx="3996000" cy="1298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In Italy and Greece the numbers are still growing while in Denmark only the number of refugees grew up, the number of asylum seekers there still decrease.</a:t>
            </a:r>
            <a:endParaRPr sz="1200"/>
          </a:p>
          <a:p>
            <a:pPr marL="457200" lvl="0" indent="0" algn="l" rtl="0">
              <a:spcBef>
                <a:spcPts val="0"/>
              </a:spcBef>
              <a:spcAft>
                <a:spcPts val="0"/>
              </a:spcAft>
              <a:buNone/>
            </a:pPr>
            <a:endParaRPr sz="1200"/>
          </a:p>
        </p:txBody>
      </p:sp>
      <p:sp>
        <p:nvSpPr>
          <p:cNvPr id="389" name="Google Shape;389;p49"/>
          <p:cNvSpPr txBox="1"/>
          <p:nvPr/>
        </p:nvSpPr>
        <p:spPr>
          <a:xfrm>
            <a:off x="6954775" y="103700"/>
            <a:ext cx="2157000" cy="40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fr" sz="900" u="sng">
                <a:solidFill>
                  <a:schemeClr val="accent5"/>
                </a:solidFill>
                <a:hlinkClick r:id="rId7"/>
              </a:rPr>
              <a:t>http://www.europarl.europa.eu/external/html/welcomingeurope/default_en.htm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50"/>
          <p:cNvPicPr preferRelativeResize="0"/>
          <p:nvPr/>
        </p:nvPicPr>
        <p:blipFill>
          <a:blip r:embed="rId3">
            <a:alphaModFix/>
          </a:blip>
          <a:stretch>
            <a:fillRect/>
          </a:stretch>
        </p:blipFill>
        <p:spPr>
          <a:xfrm>
            <a:off x="0" y="684425"/>
            <a:ext cx="6424873" cy="4030449"/>
          </a:xfrm>
          <a:prstGeom prst="rect">
            <a:avLst/>
          </a:prstGeom>
          <a:noFill/>
          <a:ln>
            <a:noFill/>
          </a:ln>
        </p:spPr>
      </p:pic>
      <p:sp>
        <p:nvSpPr>
          <p:cNvPr id="395" name="Google Shape;395;p50"/>
          <p:cNvSpPr txBox="1"/>
          <p:nvPr/>
        </p:nvSpPr>
        <p:spPr>
          <a:xfrm>
            <a:off x="6567650" y="684425"/>
            <a:ext cx="2378100" cy="3705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This document treat about sea arrivals in Italy, Cyprus and Malta and both sea and land arrivals to Greece and Spain</a:t>
            </a:r>
            <a:endParaRPr sz="1200"/>
          </a:p>
          <a:p>
            <a:pPr marL="457200" lvl="0" indent="-304800" algn="l" rtl="0">
              <a:spcBef>
                <a:spcPts val="0"/>
              </a:spcBef>
              <a:spcAft>
                <a:spcPts val="0"/>
              </a:spcAft>
              <a:buSzPts val="1200"/>
              <a:buChar char="-"/>
            </a:pPr>
            <a:r>
              <a:rPr lang="fr" sz="1200"/>
              <a:t>This is a document in continuous development, this image only treat about sea arrivals in 2019 and has been updated the 10 January of 2019. So I invite you to click on the link below to follow how it’s growing:</a:t>
            </a:r>
            <a:br>
              <a:rPr lang="fr" sz="1200"/>
            </a:br>
            <a:r>
              <a:rPr lang="fr" sz="1100" u="sng">
                <a:solidFill>
                  <a:schemeClr val="accent5"/>
                </a:solidFill>
                <a:hlinkClick r:id="rId4"/>
              </a:rPr>
              <a:t>https://data2.unhcr.org/en/situations/mediterranean</a:t>
            </a:r>
            <a:endParaRPr sz="1200"/>
          </a:p>
          <a:p>
            <a:pPr marL="457200" lvl="0" indent="-304800" algn="l" rtl="0">
              <a:spcBef>
                <a:spcPts val="0"/>
              </a:spcBef>
              <a:spcAft>
                <a:spcPts val="0"/>
              </a:spcAft>
              <a:buSzPts val="1200"/>
              <a:buChar char="-"/>
            </a:pPr>
            <a:r>
              <a:rPr lang="fr" sz="1200"/>
              <a:t>In 2018 they estimate the number of dead and missing by seas around 2.275 people. The lowest estimation since 2014.</a:t>
            </a:r>
            <a:endParaRPr sz="1200"/>
          </a:p>
        </p:txBody>
      </p:sp>
      <p:sp>
        <p:nvSpPr>
          <p:cNvPr id="396" name="Google Shape;396;p50"/>
          <p:cNvSpPr txBox="1"/>
          <p:nvPr/>
        </p:nvSpPr>
        <p:spPr>
          <a:xfrm>
            <a:off x="193575" y="4141075"/>
            <a:ext cx="3636300" cy="66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100" u="sng">
                <a:solidFill>
                  <a:schemeClr val="accent5"/>
                </a:solidFill>
                <a:hlinkClick r:id="rId4"/>
              </a:rPr>
              <a:t>https://data2.unhcr.org/en/situations/mediterranean</a:t>
            </a:r>
            <a:endParaRPr/>
          </a:p>
          <a:p>
            <a:pPr marL="0" lvl="0" indent="0" algn="l" rtl="0">
              <a:lnSpc>
                <a:spcPct val="115000"/>
              </a:lnSpc>
              <a:spcBef>
                <a:spcPts val="1600"/>
              </a:spcBef>
              <a:spcAft>
                <a:spcPts val="1600"/>
              </a:spcAft>
              <a:buClr>
                <a:srgbClr val="000000"/>
              </a:buClr>
              <a:buSzPts val="1100"/>
              <a:buFont typeface="Arial"/>
              <a:buNone/>
            </a:pPr>
            <a:r>
              <a:rPr lang="fr" sz="900"/>
              <a:t>Retrieved the 13/01/2019</a:t>
            </a:r>
            <a:endParaRPr sz="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1"/>
          <p:cNvSpPr txBox="1">
            <a:spLocks noGrp="1"/>
          </p:cNvSpPr>
          <p:nvPr>
            <p:ph type="title"/>
          </p:nvPr>
        </p:nvSpPr>
        <p:spPr>
          <a:xfrm>
            <a:off x="729450" y="1638450"/>
            <a:ext cx="5257500" cy="2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51"/>
          <p:cNvSpPr txBox="1">
            <a:spLocks noGrp="1"/>
          </p:cNvSpPr>
          <p:nvPr>
            <p:ph type="body" idx="1"/>
          </p:nvPr>
        </p:nvSpPr>
        <p:spPr>
          <a:xfrm>
            <a:off x="729450" y="2744575"/>
            <a:ext cx="3556800" cy="159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03" name="Google Shape;403;p51"/>
          <p:cNvPicPr preferRelativeResize="0"/>
          <p:nvPr/>
        </p:nvPicPr>
        <p:blipFill>
          <a:blip r:embed="rId3">
            <a:alphaModFix/>
          </a:blip>
          <a:stretch>
            <a:fillRect/>
          </a:stretch>
        </p:blipFill>
        <p:spPr>
          <a:xfrm>
            <a:off x="0" y="490850"/>
            <a:ext cx="6907800" cy="4694125"/>
          </a:xfrm>
          <a:prstGeom prst="rect">
            <a:avLst/>
          </a:prstGeom>
          <a:noFill/>
          <a:ln>
            <a:noFill/>
          </a:ln>
        </p:spPr>
      </p:pic>
      <p:sp>
        <p:nvSpPr>
          <p:cNvPr id="404" name="Google Shape;404;p51"/>
          <p:cNvSpPr txBox="1"/>
          <p:nvPr/>
        </p:nvSpPr>
        <p:spPr>
          <a:xfrm>
            <a:off x="6968625" y="712075"/>
            <a:ext cx="2046300" cy="4341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fr" sz="1200"/>
              <a:t>Percentage of greek people going back to Greece in 2015 rise almost 50% of total number of immigrants in Greece.</a:t>
            </a:r>
            <a:endParaRPr sz="1200"/>
          </a:p>
          <a:p>
            <a:pPr marL="457200" lvl="0" indent="-304800" algn="l" rtl="0">
              <a:spcBef>
                <a:spcPts val="0"/>
              </a:spcBef>
              <a:spcAft>
                <a:spcPts val="0"/>
              </a:spcAft>
              <a:buSzPts val="1200"/>
              <a:buChar char="-"/>
            </a:pPr>
            <a:r>
              <a:rPr lang="fr" sz="1200"/>
              <a:t>Greece get the lowest percentage regarding non-EU citizens immigrants in 2015. According to the previous document Denmark get more than Greece.</a:t>
            </a:r>
            <a:endParaRPr sz="1200"/>
          </a:p>
          <a:p>
            <a:pPr marL="457200" lvl="0" indent="-304800" algn="l" rtl="0">
              <a:spcBef>
                <a:spcPts val="0"/>
              </a:spcBef>
              <a:spcAft>
                <a:spcPts val="0"/>
              </a:spcAft>
              <a:buSzPts val="1200"/>
              <a:buChar char="-"/>
            </a:pPr>
            <a:r>
              <a:rPr lang="fr" sz="1200"/>
              <a:t>Italy get the highest percentage of non-EU citizens immigrants coming into borders in EUin 2015.</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Introduction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727650" y="1180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The difference about how immigrants are treated</a:t>
            </a:r>
            <a:endParaRPr/>
          </a:p>
        </p:txBody>
      </p:sp>
      <p:sp>
        <p:nvSpPr>
          <p:cNvPr id="410" name="Google Shape;410;p52"/>
          <p:cNvSpPr txBox="1">
            <a:spLocks noGrp="1"/>
          </p:cNvSpPr>
          <p:nvPr>
            <p:ph type="body" idx="1"/>
          </p:nvPr>
        </p:nvSpPr>
        <p:spPr>
          <a:xfrm>
            <a:off x="119300" y="2315875"/>
            <a:ext cx="7688700" cy="2003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a:t>In Denmark, government is trying to close ghettos</a:t>
            </a:r>
            <a:br>
              <a:rPr lang="fr"/>
            </a:br>
            <a:r>
              <a:rPr lang="fr"/>
              <a:t>in a strict way.</a:t>
            </a:r>
            <a:br>
              <a:rPr lang="fr"/>
            </a:br>
            <a:r>
              <a:rPr lang="fr" u="sng">
                <a:solidFill>
                  <a:schemeClr val="hlink"/>
                </a:solidFill>
                <a:hlinkClick r:id="rId3"/>
              </a:rPr>
              <a:t>https://www.youtube.com/watch?v=39ju-dpcJU0</a:t>
            </a:r>
            <a:r>
              <a:rPr lang="fr"/>
              <a:t> </a:t>
            </a:r>
            <a:br>
              <a:rPr lang="fr"/>
            </a:br>
            <a:r>
              <a:rPr lang="fr"/>
              <a:t/>
            </a:r>
            <a:br>
              <a:rPr lang="fr"/>
            </a:br>
            <a:endParaRPr/>
          </a:p>
          <a:p>
            <a:pPr marL="457200" lvl="0" indent="-311150" algn="l" rtl="0">
              <a:spcBef>
                <a:spcPts val="0"/>
              </a:spcBef>
              <a:spcAft>
                <a:spcPts val="0"/>
              </a:spcAft>
              <a:buSzPts val="1300"/>
              <a:buChar char="-"/>
            </a:pPr>
            <a:r>
              <a:rPr lang="fr"/>
              <a:t>In Greece and Italy there is too many immigrants looking for asylum, that’s why they’re talking about being stricter on borders and about who is admitted as an asylum seeker.</a:t>
            </a:r>
            <a:br>
              <a:rPr lang="fr"/>
            </a:br>
            <a:r>
              <a:rPr lang="fr" u="sng">
                <a:solidFill>
                  <a:schemeClr val="hlink"/>
                </a:solidFill>
                <a:hlinkClick r:id="rId4"/>
              </a:rPr>
              <a:t>https://www.youtube.com/watch?v=_OECe9crgxY</a:t>
            </a:r>
            <a:r>
              <a:rPr lang="fr"/>
              <a:t> </a:t>
            </a:r>
            <a:br>
              <a:rPr lang="fr"/>
            </a:br>
            <a:r>
              <a:rPr lang="fr"/>
              <a:t>Here the problem is that Matteo Salvini doesn’t give a real definition of “people</a:t>
            </a:r>
            <a:br>
              <a:rPr lang="fr"/>
            </a:br>
            <a:r>
              <a:rPr lang="fr"/>
              <a:t>who come here to cause trouble”, it’s too vague.</a:t>
            </a:r>
            <a:endParaRPr/>
          </a:p>
        </p:txBody>
      </p:sp>
      <p:pic>
        <p:nvPicPr>
          <p:cNvPr id="411" name="Google Shape;411;p52"/>
          <p:cNvPicPr preferRelativeResize="0"/>
          <p:nvPr/>
        </p:nvPicPr>
        <p:blipFill>
          <a:blip r:embed="rId5">
            <a:alphaModFix/>
          </a:blip>
          <a:stretch>
            <a:fillRect/>
          </a:stretch>
        </p:blipFill>
        <p:spPr>
          <a:xfrm>
            <a:off x="5459173" y="1918325"/>
            <a:ext cx="2684551" cy="1593650"/>
          </a:xfrm>
          <a:prstGeom prst="rect">
            <a:avLst/>
          </a:prstGeom>
          <a:noFill/>
          <a:ln>
            <a:noFill/>
          </a:ln>
        </p:spPr>
      </p:pic>
      <p:pic>
        <p:nvPicPr>
          <p:cNvPr id="412" name="Google Shape;412;p52"/>
          <p:cNvPicPr preferRelativeResize="0"/>
          <p:nvPr/>
        </p:nvPicPr>
        <p:blipFill>
          <a:blip r:embed="rId6">
            <a:alphaModFix/>
          </a:blip>
          <a:stretch>
            <a:fillRect/>
          </a:stretch>
        </p:blipFill>
        <p:spPr>
          <a:xfrm>
            <a:off x="6374450" y="3765600"/>
            <a:ext cx="2301751" cy="13778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Possible issues for Europe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400"/>
              <a:t>What has been put in place</a:t>
            </a:r>
            <a:endParaRPr sz="2400"/>
          </a:p>
          <a:p>
            <a:pPr marL="0" lvl="0" indent="0" algn="l" rtl="0">
              <a:spcBef>
                <a:spcPts val="0"/>
              </a:spcBef>
              <a:spcAft>
                <a:spcPts val="0"/>
              </a:spcAft>
              <a:buNone/>
            </a:pPr>
            <a:endParaRPr sz="2400"/>
          </a:p>
        </p:txBody>
      </p:sp>
      <p:sp>
        <p:nvSpPr>
          <p:cNvPr id="423" name="Google Shape;423;p5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EU opened safe pathways for relocating people from Greece and Italy in other EU member states, they opened a safe and legal way for asylum seekers to enter  Europe like this they don’t have to risk their lives with smugglers.</a:t>
            </a:r>
            <a:endParaRPr/>
          </a:p>
          <a:p>
            <a:pPr marL="0" lvl="0" indent="0" algn="l" rtl="0">
              <a:spcBef>
                <a:spcPts val="1600"/>
              </a:spcBef>
              <a:spcAft>
                <a:spcPts val="1600"/>
              </a:spcAft>
              <a:buClr>
                <a:srgbClr val="000000"/>
              </a:buClr>
              <a:buSzPts val="1100"/>
              <a:buFont typeface="Arial"/>
              <a:buNone/>
            </a:pPr>
            <a:r>
              <a:rPr lang="fr"/>
              <a:t>Dublin Regulation is intended to admit immigrants as asylum seeker in the first country where they are controlled by authorities.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Problem encountered by EU</a:t>
            </a:r>
            <a:endParaRPr/>
          </a:p>
        </p:txBody>
      </p:sp>
      <p:sp>
        <p:nvSpPr>
          <p:cNvPr id="429" name="Google Shape;429;p5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Some countries don’t want to accept migrants in their territory so they oppose the migrants quotas proposed by the EU to unclog arrival countries like Italy and Greece, for example the Visegrad group countries.</a:t>
            </a:r>
            <a:endParaRPr/>
          </a:p>
          <a:p>
            <a:pPr marL="0" lvl="0" indent="0" algn="l" rtl="0">
              <a:spcBef>
                <a:spcPts val="1600"/>
              </a:spcBef>
              <a:spcAft>
                <a:spcPts val="0"/>
              </a:spcAft>
              <a:buNone/>
            </a:pPr>
            <a:r>
              <a:rPr lang="fr"/>
              <a:t>Dublin Regulation’s problem is that it violates the asylum seekers’ rights to travel to their intended destination. Also, it can lead to what happened in 2015 when Hungary was overburdened with asylum applications but had the obligation to process them in line with the agreement.</a:t>
            </a:r>
            <a:endParaRPr/>
          </a:p>
          <a:p>
            <a:pPr marL="0" lvl="0" indent="0" algn="l" rtl="0">
              <a:spcBef>
                <a:spcPts val="1600"/>
              </a:spcBef>
              <a:spcAft>
                <a:spcPts val="16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Conclusion</a:t>
            </a:r>
            <a:endParaRPr/>
          </a:p>
        </p:txBody>
      </p:sp>
      <p:sp>
        <p:nvSpPr>
          <p:cNvPr id="435" name="Google Shape;435;p56"/>
          <p:cNvSpPr txBox="1">
            <a:spLocks noGrp="1"/>
          </p:cNvSpPr>
          <p:nvPr>
            <p:ph type="body" idx="1"/>
          </p:nvPr>
        </p:nvSpPr>
        <p:spPr>
          <a:xfrm>
            <a:off x="729450" y="2078875"/>
            <a:ext cx="7688700" cy="2905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fr"/>
              <a:t>Greece and Italy are both sea arrivals countries with large number or refugees in 2015 and 2016</a:t>
            </a:r>
            <a:endParaRPr/>
          </a:p>
          <a:p>
            <a:pPr marL="457200" lvl="0" indent="-311150" algn="l" rtl="0">
              <a:spcBef>
                <a:spcPts val="0"/>
              </a:spcBef>
              <a:spcAft>
                <a:spcPts val="0"/>
              </a:spcAft>
              <a:buSzPts val="1300"/>
              <a:buChar char="-"/>
            </a:pPr>
            <a:r>
              <a:rPr lang="fr"/>
              <a:t>Denmark has been applying restrictive policy about immigrants really fast, since 1970.</a:t>
            </a:r>
            <a:endParaRPr/>
          </a:p>
          <a:p>
            <a:pPr marL="457200" lvl="0" indent="-311150" algn="l" rtl="0">
              <a:spcBef>
                <a:spcPts val="0"/>
              </a:spcBef>
              <a:spcAft>
                <a:spcPts val="0"/>
              </a:spcAft>
              <a:buSzPts val="1300"/>
              <a:buChar char="-"/>
            </a:pPr>
            <a:r>
              <a:rPr lang="fr"/>
              <a:t>The situation in Greece and Italy is getting worse with immigrants because they have to feed all of those migrants in a economic crisis situation.</a:t>
            </a:r>
            <a:endParaRPr/>
          </a:p>
          <a:p>
            <a:pPr marL="457200" lvl="0" indent="-311150" algn="l" rtl="0">
              <a:spcBef>
                <a:spcPts val="0"/>
              </a:spcBef>
              <a:spcAft>
                <a:spcPts val="0"/>
              </a:spcAft>
              <a:buSzPts val="1300"/>
              <a:buChar char="-"/>
            </a:pPr>
            <a:r>
              <a:rPr lang="fr"/>
              <a:t>Europe is trying to help border countries as it can but some european countries are against this tolerance about immigrants.</a:t>
            </a:r>
            <a:endParaRPr/>
          </a:p>
          <a:p>
            <a:pPr marL="457200" lvl="0" indent="-311150" algn="l" rtl="0">
              <a:spcBef>
                <a:spcPts val="0"/>
              </a:spcBef>
              <a:spcAft>
                <a:spcPts val="0"/>
              </a:spcAft>
              <a:buSzPts val="1300"/>
              <a:buChar char="-"/>
            </a:pPr>
            <a:r>
              <a:rPr lang="fr"/>
              <a:t>The Dublin Regulation is highly disadvantageous for border countries.</a:t>
            </a:r>
            <a:endParaRPr/>
          </a:p>
          <a:p>
            <a:pPr marL="0" lvl="0" indent="0" algn="l" rtl="0">
              <a:spcBef>
                <a:spcPts val="1600"/>
              </a:spcBef>
              <a:spcAft>
                <a:spcPts val="1600"/>
              </a:spcAft>
              <a:buNone/>
            </a:pPr>
            <a:r>
              <a:rPr lang="fr"/>
              <a:t>How to manage this crisis?</a:t>
            </a:r>
            <a:br>
              <a:rPr lang="fr"/>
            </a:br>
            <a:r>
              <a:rPr lang="fr"/>
              <a:t>Can we try to stop the problem at the source? Try to stop those war instead try to stop migrants?</a:t>
            </a:r>
            <a:br>
              <a:rPr lang="fr"/>
            </a:br>
            <a:r>
              <a:rPr lang="fr"/>
              <a:t>What will be the impact if one of the top five origins of refugees countries ends war, for example Syria?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References</a:t>
            </a:r>
            <a:endParaRPr/>
          </a:p>
        </p:txBody>
      </p:sp>
      <p:sp>
        <p:nvSpPr>
          <p:cNvPr id="441" name="Google Shape;441;p57"/>
          <p:cNvSpPr txBox="1"/>
          <p:nvPr/>
        </p:nvSpPr>
        <p:spPr>
          <a:xfrm>
            <a:off x="677700" y="2956775"/>
            <a:ext cx="7788600" cy="57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sz="1000">
              <a:highlight>
                <a:schemeClr val="lt1"/>
              </a:highlight>
            </a:endParaRPr>
          </a:p>
        </p:txBody>
      </p:sp>
      <p:sp>
        <p:nvSpPr>
          <p:cNvPr id="442" name="Google Shape;442;p57"/>
          <p:cNvSpPr txBox="1"/>
          <p:nvPr/>
        </p:nvSpPr>
        <p:spPr>
          <a:xfrm>
            <a:off x="677700" y="2461050"/>
            <a:ext cx="7991700" cy="25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b="1"/>
              <a:t>Articles</a:t>
            </a:r>
            <a:endParaRPr sz="1000" b="1"/>
          </a:p>
          <a:p>
            <a:pPr marL="0" lvl="0" indent="0" algn="l" rtl="0">
              <a:spcBef>
                <a:spcPts val="0"/>
              </a:spcBef>
              <a:spcAft>
                <a:spcPts val="0"/>
              </a:spcAft>
              <a:buNone/>
            </a:pPr>
            <a:endParaRPr sz="1000"/>
          </a:p>
          <a:p>
            <a:pPr marL="0" lvl="0" indent="0" algn="l" rtl="0">
              <a:spcBef>
                <a:spcPts val="0"/>
              </a:spcBef>
              <a:spcAft>
                <a:spcPts val="0"/>
              </a:spcAft>
              <a:buNone/>
            </a:pPr>
            <a:r>
              <a:rPr lang="fr" sz="1000">
                <a:solidFill>
                  <a:srgbClr val="222222"/>
                </a:solidFill>
              </a:rPr>
              <a:t>Antonopoulos, Georgios A., and </a:t>
            </a:r>
            <a:r>
              <a:rPr lang="fr" sz="1000" u="sng">
                <a:solidFill>
                  <a:srgbClr val="0B0080"/>
                </a:solidFill>
                <a:hlinkClick r:id="rId3"/>
              </a:rPr>
              <a:t>John Winterdyk</a:t>
            </a:r>
            <a:r>
              <a:rPr lang="fr" sz="1000">
                <a:solidFill>
                  <a:srgbClr val="222222"/>
                </a:solidFill>
              </a:rPr>
              <a:t>. "The Smuggling of Migrants in Greece An Examination of its Social Organization." </a:t>
            </a:r>
            <a:r>
              <a:rPr lang="fr" sz="1000" i="1">
                <a:solidFill>
                  <a:srgbClr val="222222"/>
                </a:solidFill>
              </a:rPr>
              <a:t>European Journal of Criminology</a:t>
            </a:r>
            <a:r>
              <a:rPr lang="fr" sz="1000">
                <a:solidFill>
                  <a:srgbClr val="222222"/>
                </a:solidFill>
              </a:rPr>
              <a:t> 3.4 (2006): 439-461.</a:t>
            </a:r>
            <a:endParaRPr sz="1000">
              <a:solidFill>
                <a:srgbClr val="222222"/>
              </a:solidFill>
            </a:endParaRPr>
          </a:p>
          <a:p>
            <a:pPr marL="0" lvl="0" indent="0" algn="l" rtl="0">
              <a:spcBef>
                <a:spcPts val="0"/>
              </a:spcBef>
              <a:spcAft>
                <a:spcPts val="0"/>
              </a:spcAft>
              <a:buNone/>
            </a:pPr>
            <a:endParaRPr sz="1000"/>
          </a:p>
          <a:p>
            <a:pPr marL="0" lvl="0" indent="0" algn="l" rtl="0">
              <a:spcBef>
                <a:spcPts val="0"/>
              </a:spcBef>
              <a:spcAft>
                <a:spcPts val="0"/>
              </a:spcAft>
              <a:buNone/>
            </a:pPr>
            <a:r>
              <a:rPr lang="fr" sz="1000"/>
              <a:t>BBC. (2016). Migrant crisis: Hundreds cross from Greece into Macedonia. Retrieved January 3, 2019, from </a:t>
            </a:r>
            <a:r>
              <a:rPr lang="fr" sz="1000" u="sng">
                <a:solidFill>
                  <a:schemeClr val="accent5"/>
                </a:solidFill>
                <a:hlinkClick r:id="rId4"/>
              </a:rPr>
              <a:t>https://www.bbc.com/news/world-europe-35805010</a:t>
            </a:r>
            <a:endParaRPr sz="1000"/>
          </a:p>
          <a:p>
            <a:pPr marL="0" lvl="0" indent="0" algn="l" rtl="0">
              <a:spcBef>
                <a:spcPts val="0"/>
              </a:spcBef>
              <a:spcAft>
                <a:spcPts val="0"/>
              </a:spcAft>
              <a:buNone/>
            </a:pPr>
            <a:endParaRPr sz="1000">
              <a:highlight>
                <a:schemeClr val="lt1"/>
              </a:highlight>
            </a:endParaRPr>
          </a:p>
          <a:p>
            <a:pPr marL="152400" lvl="0" indent="-152400" algn="l" rtl="0">
              <a:lnSpc>
                <a:spcPct val="115000"/>
              </a:lnSpc>
              <a:spcBef>
                <a:spcPts val="0"/>
              </a:spcBef>
              <a:spcAft>
                <a:spcPts val="0"/>
              </a:spcAft>
              <a:buNone/>
            </a:pPr>
            <a:r>
              <a:rPr lang="fr" sz="1000"/>
              <a:t>Davies, L. (2014, June 25). Europe's migrant influx: 'we need help but we don't know where from'. Retrieved January 5, 2019, from https://www.theguardian.com/world/2014/jun/25/-sp-boat-migrants-risk-everything-for-a-new-life-in-europe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fr" sz="1000"/>
              <a:t>Figgou, L. (2016) Constructions of ‘Illegal’ Immigration and Entitlement to Citizenship: Debating an Immigration Law in Greece. J. Community Appl. Soc. Psychol., 26: 150–163. doi: 10.1002/casp.2242.</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fr" sz="1000">
                <a:solidFill>
                  <a:srgbClr val="1C1D1E"/>
                </a:solidFill>
                <a:highlight>
                  <a:srgbClr val="FFFFFF"/>
                </a:highlight>
              </a:rPr>
              <a:t>GREEN‐PEDERSEN, C. and KROGSTRUP, J. (2008), Immigration as a political issue in Denmark and Sweden. European Journal of Political Research, 47: 610-634. doi:</a:t>
            </a:r>
            <a:r>
              <a:rPr lang="fr" sz="1000" u="sng">
                <a:solidFill>
                  <a:srgbClr val="005274"/>
                </a:solidFill>
                <a:highlight>
                  <a:srgbClr val="FFFFFF"/>
                </a:highlight>
                <a:hlinkClick r:id="rId5"/>
              </a:rPr>
              <a:t>10.1111/j.1475-6765.2008.00777.x</a:t>
            </a:r>
            <a:endParaRPr sz="1000">
              <a:solidFill>
                <a:srgbClr val="222222"/>
              </a:solidFill>
            </a:endParaRPr>
          </a:p>
          <a:p>
            <a:pPr marL="0" lvl="0" indent="0" algn="l" rtl="0">
              <a:lnSpc>
                <a:spcPct val="100000"/>
              </a:lnSpc>
              <a:spcBef>
                <a:spcPts val="0"/>
              </a:spcBef>
              <a:spcAft>
                <a:spcPts val="0"/>
              </a:spcAft>
              <a:buNone/>
            </a:pPr>
            <a:endParaRPr sz="1000">
              <a:solidFill>
                <a:srgbClr val="222222"/>
              </a:solidFill>
            </a:endParaRPr>
          </a:p>
          <a:p>
            <a:pPr marL="0" lvl="0" indent="0" algn="l" rtl="0">
              <a:spcBef>
                <a:spcPts val="0"/>
              </a:spcBef>
              <a:spcAft>
                <a:spcPts val="0"/>
              </a:spcAft>
              <a:buNone/>
            </a:pPr>
            <a:r>
              <a:rPr lang="fr" sz="1000">
                <a:solidFill>
                  <a:srgbClr val="222222"/>
                </a:solidFill>
              </a:rPr>
              <a:t>Kiprianos, Pandelis, Stathis Balias, and Vaggelis Passas. "Greek policy towards immigration and immigrants." </a:t>
            </a:r>
            <a:r>
              <a:rPr lang="fr" sz="1000" i="1">
                <a:solidFill>
                  <a:srgbClr val="222222"/>
                </a:solidFill>
              </a:rPr>
              <a:t>Social Policy &amp; Administration</a:t>
            </a:r>
            <a:r>
              <a:rPr lang="fr" sz="1000">
                <a:solidFill>
                  <a:srgbClr val="222222"/>
                </a:solidFill>
              </a:rPr>
              <a:t> 37.2 (2003): 148–164</a:t>
            </a:r>
            <a:endParaRPr sz="1000">
              <a:solidFill>
                <a:srgbClr val="222222"/>
              </a:solidFill>
            </a:endParaRPr>
          </a:p>
          <a:p>
            <a:pPr marL="0" lvl="0" indent="0" algn="l" rtl="0">
              <a:lnSpc>
                <a:spcPct val="100000"/>
              </a:lnSpc>
              <a:spcBef>
                <a:spcPts val="0"/>
              </a:spcBef>
              <a:spcAft>
                <a:spcPts val="0"/>
              </a:spcAft>
              <a:buNone/>
            </a:pPr>
            <a:endParaRPr sz="1000">
              <a:solidFill>
                <a:srgbClr val="222222"/>
              </a:solidFill>
            </a:endParaRPr>
          </a:p>
          <a:p>
            <a:pPr marL="0" lvl="0" indent="0" algn="l" rtl="0">
              <a:lnSpc>
                <a:spcPct val="100000"/>
              </a:lnSpc>
              <a:spcBef>
                <a:spcPts val="0"/>
              </a:spcBef>
              <a:spcAft>
                <a:spcPts val="0"/>
              </a:spcAft>
              <a:buNone/>
            </a:pPr>
            <a:endParaRPr sz="1000">
              <a:solidFill>
                <a:srgbClr val="222222"/>
              </a:solidFill>
            </a:endParaRPr>
          </a:p>
          <a:p>
            <a:pPr marL="0" lvl="0" indent="0" algn="l" rtl="0">
              <a:lnSpc>
                <a:spcPct val="100000"/>
              </a:lnSpc>
              <a:spcBef>
                <a:spcPts val="0"/>
              </a:spcBef>
              <a:spcAft>
                <a:spcPts val="0"/>
              </a:spcAft>
              <a:buNone/>
            </a:pPr>
            <a:endParaRPr sz="1000">
              <a:solidFill>
                <a:srgbClr val="222222"/>
              </a:solidFill>
            </a:endParaRPr>
          </a:p>
          <a:p>
            <a:pPr marL="0" lvl="0" indent="0" algn="l" rtl="0">
              <a:lnSpc>
                <a:spcPct val="100000"/>
              </a:lnSpc>
              <a:spcBef>
                <a:spcPts val="0"/>
              </a:spcBef>
              <a:spcAft>
                <a:spcPts val="0"/>
              </a:spcAft>
              <a:buNone/>
            </a:pPr>
            <a:endParaRPr sz="1000">
              <a:solidFill>
                <a:srgbClr val="22222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8"/>
          <p:cNvSpPr txBox="1">
            <a:spLocks noGrp="1"/>
          </p:cNvSpPr>
          <p:nvPr>
            <p:ph type="body" idx="4294967295"/>
          </p:nvPr>
        </p:nvSpPr>
        <p:spPr>
          <a:xfrm>
            <a:off x="727650" y="152400"/>
            <a:ext cx="7688700" cy="440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 sz="1000">
                <a:solidFill>
                  <a:srgbClr val="000000"/>
                </a:solidFill>
                <a:latin typeface="Arial"/>
                <a:ea typeface="Arial"/>
                <a:cs typeface="Arial"/>
                <a:sym typeface="Arial"/>
              </a:rPr>
              <a:t>Maroukis T. (2012). Update report Greece: The number of irregular migrants in Greece at the end of 2010 and 2011. Database on Irregular Migration, June. Available at: </a:t>
            </a:r>
            <a:r>
              <a:rPr lang="fr" sz="1000" u="sng">
                <a:solidFill>
                  <a:schemeClr val="hlink"/>
                </a:solidFill>
                <a:latin typeface="Arial"/>
                <a:ea typeface="Arial"/>
                <a:cs typeface="Arial"/>
                <a:sym typeface="Arial"/>
                <a:hlinkClick r:id="rId3"/>
              </a:rPr>
              <a:t>http://irregularmigration.net/</a:t>
            </a:r>
            <a:r>
              <a:rPr lang="fr" sz="1000">
                <a:solidFill>
                  <a:srgbClr val="000000"/>
                </a:solidFill>
                <a:latin typeface="Arial"/>
                <a:ea typeface="Arial"/>
                <a:cs typeface="Arial"/>
                <a:sym typeface="Arial"/>
              </a:rPr>
              <a:t>.</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a:solidFill>
                <a:srgbClr val="000000"/>
              </a:solidFill>
              <a:latin typeface="Arial"/>
              <a:ea typeface="Arial"/>
              <a:cs typeface="Arial"/>
              <a:sym typeface="Arial"/>
            </a:endParaRPr>
          </a:p>
          <a:p>
            <a:pPr marL="0" marR="139700" lvl="0" indent="0" algn="l" rtl="0">
              <a:lnSpc>
                <a:spcPct val="100000"/>
              </a:lnSpc>
              <a:spcBef>
                <a:spcPts val="600"/>
              </a:spcBef>
              <a:spcAft>
                <a:spcPts val="0"/>
              </a:spcAft>
              <a:buNone/>
            </a:pPr>
            <a:r>
              <a:rPr lang="fr" sz="1000">
                <a:solidFill>
                  <a:srgbClr val="000000"/>
                </a:solidFill>
                <a:latin typeface="Arial"/>
                <a:ea typeface="Arial"/>
                <a:cs typeface="Arial"/>
                <a:sym typeface="Arial"/>
              </a:rPr>
              <a:t>Paparusso, A., Fokkema, T., &amp; Ambrosetti, E. (2017). Immigration policies in italy: Their impact on the lives of first-generation moroccan and egyptian migrants.</a:t>
            </a:r>
            <a:r>
              <a:rPr lang="fr" sz="1000" i="1">
                <a:solidFill>
                  <a:srgbClr val="000000"/>
                </a:solidFill>
                <a:latin typeface="Arial"/>
                <a:ea typeface="Arial"/>
                <a:cs typeface="Arial"/>
                <a:sym typeface="Arial"/>
              </a:rPr>
              <a:t>Journal of International Migration and Integration, 18</a:t>
            </a:r>
            <a:r>
              <a:rPr lang="fr" sz="1000">
                <a:solidFill>
                  <a:srgbClr val="000000"/>
                </a:solidFill>
                <a:latin typeface="Arial"/>
                <a:ea typeface="Arial"/>
                <a:cs typeface="Arial"/>
                <a:sym typeface="Arial"/>
              </a:rPr>
              <a:t>(2), 499-546. doi:</a:t>
            </a:r>
            <a:r>
              <a:rPr lang="fr" sz="1000" u="sng">
                <a:solidFill>
                  <a:schemeClr val="accent5"/>
                </a:solidFill>
                <a:latin typeface="Arial"/>
                <a:ea typeface="Arial"/>
                <a:cs typeface="Arial"/>
                <a:sym typeface="Arial"/>
                <a:hlinkClick r:id="rId4"/>
              </a:rPr>
              <a:t>http://dx.doi.org.eur.idm.oclc.org/10.1007/s12134-016-0485-x</a:t>
            </a:r>
            <a:endParaRPr sz="1000">
              <a:solidFill>
                <a:srgbClr val="000000"/>
              </a:solidFill>
              <a:latin typeface="Arial"/>
              <a:ea typeface="Arial"/>
              <a:cs typeface="Arial"/>
              <a:sym typeface="Arial"/>
            </a:endParaRPr>
          </a:p>
          <a:p>
            <a:pPr marL="0" marR="139700" lvl="0" indent="0" algn="l" rtl="0">
              <a:lnSpc>
                <a:spcPct val="100000"/>
              </a:lnSpc>
              <a:spcBef>
                <a:spcPts val="1600"/>
              </a:spcBef>
              <a:spcAft>
                <a:spcPts val="0"/>
              </a:spcAft>
              <a:buNone/>
            </a:pPr>
            <a:r>
              <a:rPr lang="fr" sz="1000">
                <a:solidFill>
                  <a:srgbClr val="000000"/>
                </a:solidFill>
                <a:latin typeface="Arial"/>
                <a:ea typeface="Arial"/>
                <a:cs typeface="Arial"/>
                <a:sym typeface="Arial"/>
              </a:rPr>
              <a:t>Wadensjö, E. (2000). Immigration, the labour market, and public finances in Denmark. </a:t>
            </a:r>
            <a:r>
              <a:rPr lang="fr" sz="1000" i="1">
                <a:solidFill>
                  <a:srgbClr val="000000"/>
                </a:solidFill>
                <a:latin typeface="Arial"/>
                <a:ea typeface="Arial"/>
                <a:cs typeface="Arial"/>
                <a:sym typeface="Arial"/>
              </a:rPr>
              <a:t>Swedish Economic Policy Reviw,</a:t>
            </a:r>
            <a:r>
              <a:rPr lang="fr" sz="1000">
                <a:solidFill>
                  <a:srgbClr val="000000"/>
                </a:solidFill>
                <a:latin typeface="Arial"/>
                <a:ea typeface="Arial"/>
                <a:cs typeface="Arial"/>
                <a:sym typeface="Arial"/>
              </a:rPr>
              <a:t> </a:t>
            </a:r>
            <a:r>
              <a:rPr lang="fr" sz="1000" i="1">
                <a:solidFill>
                  <a:srgbClr val="000000"/>
                </a:solidFill>
                <a:latin typeface="Arial"/>
                <a:ea typeface="Arial"/>
                <a:cs typeface="Arial"/>
                <a:sym typeface="Arial"/>
              </a:rPr>
              <a:t>7</a:t>
            </a:r>
            <a:r>
              <a:rPr lang="fr" sz="1000">
                <a:solidFill>
                  <a:srgbClr val="000000"/>
                </a:solidFill>
                <a:latin typeface="Arial"/>
                <a:ea typeface="Arial"/>
                <a:cs typeface="Arial"/>
                <a:sym typeface="Arial"/>
              </a:rPr>
              <a:t>, 59-83. Retrieved January 6, 2019, from https://www.government.se/reports/2000/01/swedish-economic-policy-review-volume-7-no.-2-the-assimilation-of-immigrants-in-the-labour-market-/</a:t>
            </a:r>
            <a:endParaRPr sz="1000">
              <a:solidFill>
                <a:srgbClr val="000000"/>
              </a:solidFill>
              <a:latin typeface="Arial"/>
              <a:ea typeface="Arial"/>
              <a:cs typeface="Arial"/>
              <a:sym typeface="Arial"/>
            </a:endParaRPr>
          </a:p>
          <a:p>
            <a:pPr marL="0" lvl="0" indent="0" algn="l" rtl="0">
              <a:lnSpc>
                <a:spcPct val="100000"/>
              </a:lnSpc>
              <a:spcBef>
                <a:spcPts val="1600"/>
              </a:spcBef>
              <a:spcAft>
                <a:spcPts val="0"/>
              </a:spcAft>
              <a:buNone/>
            </a:pPr>
            <a:endParaRPr sz="10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fr" sz="1000" b="1">
                <a:solidFill>
                  <a:srgbClr val="222222"/>
                </a:solidFill>
                <a:latin typeface="Arial"/>
                <a:ea typeface="Arial"/>
                <a:cs typeface="Arial"/>
                <a:sym typeface="Arial"/>
              </a:rPr>
              <a:t>Databases</a:t>
            </a:r>
            <a:endParaRPr sz="10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10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fr" sz="1000">
                <a:solidFill>
                  <a:srgbClr val="000000"/>
                </a:solidFill>
                <a:latin typeface="Arial"/>
                <a:ea typeface="Arial"/>
                <a:cs typeface="Arial"/>
                <a:sym typeface="Arial"/>
              </a:rPr>
              <a:t>Immigrants and their descendants. (Statistics Denmark.). Retrieved January 6, 2019, from https://www.dst.dk/en/Statistik/emner/befolkning-og-valg/indvandrere-og-efterkommere</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fr" sz="1000">
                <a:solidFill>
                  <a:srgbClr val="000000"/>
                </a:solidFill>
                <a:latin typeface="Arial"/>
                <a:ea typeface="Arial"/>
                <a:cs typeface="Arial"/>
                <a:sym typeface="Arial"/>
              </a:rPr>
              <a:t>ISTAT. (2018.). Resident foreigners on 1st January - Citizenship. Retrieved January 5, 2019, from </a:t>
            </a:r>
            <a:r>
              <a:rPr lang="fr" sz="1000" u="sng">
                <a:solidFill>
                  <a:schemeClr val="accent5"/>
                </a:solidFill>
                <a:latin typeface="Arial"/>
                <a:ea typeface="Arial"/>
                <a:cs typeface="Arial"/>
                <a:sym typeface="Arial"/>
                <a:hlinkClick r:id="rId5"/>
              </a:rPr>
              <a:t>http://stra-dati.istat.it/Index.aspx</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fr" sz="1000">
                <a:solidFill>
                  <a:srgbClr val="000000"/>
                </a:solidFill>
                <a:latin typeface="Arial"/>
                <a:ea typeface="Arial"/>
                <a:cs typeface="Arial"/>
                <a:sym typeface="Arial"/>
              </a:rPr>
              <a:t>Istat, Population and Households. (2018, November 26). </a:t>
            </a:r>
            <a:r>
              <a:rPr lang="fr" sz="1000" i="1">
                <a:solidFill>
                  <a:srgbClr val="000000"/>
                </a:solidFill>
                <a:latin typeface="Arial"/>
                <a:ea typeface="Arial"/>
                <a:cs typeface="Arial"/>
                <a:sym typeface="Arial"/>
              </a:rPr>
              <a:t>NON-EU CITIZENS: PRESENCE, NEW INFLOWS AND ACQUISITION OF CITIZENSHIP</a:t>
            </a:r>
            <a:r>
              <a:rPr lang="fr" sz="1000">
                <a:solidFill>
                  <a:srgbClr val="000000"/>
                </a:solidFill>
                <a:latin typeface="Arial"/>
                <a:ea typeface="Arial"/>
                <a:cs typeface="Arial"/>
                <a:sym typeface="Arial"/>
              </a:rPr>
              <a:t> [Press release]. Retrieved January 5, 2019, from </a:t>
            </a:r>
            <a:r>
              <a:rPr lang="fr" sz="1000" u="sng">
                <a:solidFill>
                  <a:schemeClr val="hlink"/>
                </a:solidFill>
                <a:latin typeface="Arial"/>
                <a:ea typeface="Arial"/>
                <a:cs typeface="Arial"/>
                <a:sym typeface="Arial"/>
                <a:hlinkClick r:id="rId6"/>
              </a:rPr>
              <a:t>https://www.istat.it/en/archivio/224319</a:t>
            </a:r>
            <a:r>
              <a:rPr lang="fr"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152400" lvl="0" indent="-152400" algn="l" rtl="0">
              <a:spcBef>
                <a:spcPts val="0"/>
              </a:spcBef>
              <a:spcAft>
                <a:spcPts val="0"/>
              </a:spcAft>
              <a:buNone/>
            </a:pPr>
            <a:r>
              <a:rPr lang="fr" sz="1000">
                <a:solidFill>
                  <a:srgbClr val="000000"/>
                </a:solidFill>
                <a:latin typeface="Arial"/>
                <a:ea typeface="Arial"/>
                <a:cs typeface="Arial"/>
                <a:sym typeface="Arial"/>
              </a:rPr>
              <a:t>Danish Ministry of Refugees, Immigration, and Integration Affairs. (2010). Gaps in labor market participation between working age Danes, Immigrants of Western Origin, and Immigrants of Non-Western Origin from 2001 to 2008 [Chart]. In </a:t>
            </a:r>
            <a:r>
              <a:rPr lang="fr" sz="1000" i="1">
                <a:solidFill>
                  <a:srgbClr val="000000"/>
                </a:solidFill>
                <a:latin typeface="Arial"/>
                <a:ea typeface="Arial"/>
                <a:cs typeface="Arial"/>
                <a:sym typeface="Arial"/>
              </a:rPr>
              <a:t>Statistical Overview of Integration: Population, Education, and Employment</a:t>
            </a:r>
            <a:r>
              <a:rPr lang="fr" sz="1000">
                <a:solidFill>
                  <a:srgbClr val="000000"/>
                </a:solidFill>
                <a:latin typeface="Arial"/>
                <a:ea typeface="Arial"/>
                <a:cs typeface="Arial"/>
                <a:sym typeface="Arial"/>
              </a:rPr>
              <a:t>.</a:t>
            </a:r>
            <a:endParaRPr sz="1000">
              <a:solidFill>
                <a:srgbClr val="000000"/>
              </a:solidFill>
              <a:highlight>
                <a:schemeClr val="lt1"/>
              </a:highlight>
              <a:latin typeface="Arial"/>
              <a:ea typeface="Arial"/>
              <a:cs typeface="Arial"/>
              <a:sym typeface="Arial"/>
            </a:endParaRPr>
          </a:p>
          <a:p>
            <a:pPr marL="0" marR="139700" lvl="0" indent="0" algn="l" rtl="0">
              <a:lnSpc>
                <a:spcPct val="100000"/>
              </a:lnSpc>
              <a:spcBef>
                <a:spcPts val="600"/>
              </a:spcBef>
              <a:spcAft>
                <a:spcPts val="1600"/>
              </a:spcAft>
              <a:buClr>
                <a:srgbClr val="000000"/>
              </a:buClr>
              <a:buSzPts val="1100"/>
              <a:buFont typeface="Arial"/>
              <a:buNone/>
            </a:pPr>
            <a:endParaRPr sz="1000">
              <a:solidFill>
                <a:srgbClr val="22222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9"/>
          <p:cNvSpPr txBox="1"/>
          <p:nvPr/>
        </p:nvSpPr>
        <p:spPr>
          <a:xfrm>
            <a:off x="802950" y="0"/>
            <a:ext cx="7446300" cy="1047000"/>
          </a:xfrm>
          <a:prstGeom prst="rect">
            <a:avLst/>
          </a:prstGeom>
          <a:noFill/>
          <a:ln>
            <a:noFill/>
          </a:ln>
        </p:spPr>
        <p:txBody>
          <a:bodyPr spcFirstLastPara="1" wrap="square" lIns="91425" tIns="91425" rIns="91425" bIns="91425" anchor="ctr" anchorCtr="0">
            <a:noAutofit/>
          </a:bodyPr>
          <a:lstStyle/>
          <a:p>
            <a:pPr marL="0" marR="139700" lvl="0" indent="0" algn="l" rtl="0">
              <a:spcBef>
                <a:spcPts val="600"/>
              </a:spcBef>
              <a:spcAft>
                <a:spcPts val="1600"/>
              </a:spcAft>
              <a:buNone/>
            </a:pPr>
            <a:endParaRPr sz="1000">
              <a:solidFill>
                <a:srgbClr val="222222"/>
              </a:solidFill>
            </a:endParaRPr>
          </a:p>
        </p:txBody>
      </p:sp>
      <p:sp>
        <p:nvSpPr>
          <p:cNvPr id="453" name="Google Shape;453;p59"/>
          <p:cNvSpPr txBox="1"/>
          <p:nvPr/>
        </p:nvSpPr>
        <p:spPr>
          <a:xfrm>
            <a:off x="685950" y="981700"/>
            <a:ext cx="7680300" cy="28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000" b="1"/>
              <a:t>Other</a:t>
            </a:r>
            <a:endParaRPr sz="1000" b="1"/>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fr" sz="1000">
                <a:highlight>
                  <a:schemeClr val="lt1"/>
                </a:highlight>
              </a:rPr>
              <a:t>Dörrbecker, M. (2015). </a:t>
            </a:r>
            <a:r>
              <a:rPr lang="fr" sz="1000" i="1">
                <a:highlight>
                  <a:schemeClr val="lt1"/>
                </a:highlight>
              </a:rPr>
              <a:t>European migrant crisis. Asylum applicants in Europe between 1 January and 30 June 2015 [Map]. Available at </a:t>
            </a:r>
            <a:r>
              <a:rPr lang="fr" sz="1000" i="1" u="sng">
                <a:solidFill>
                  <a:schemeClr val="accent5"/>
                </a:solidFill>
                <a:highlight>
                  <a:schemeClr val="lt1"/>
                </a:highlight>
                <a:hlinkClick r:id="rId3"/>
              </a:rPr>
              <a:t>https://en.wikipedia.org/wiki/European_migrant_crisis</a:t>
            </a:r>
            <a:r>
              <a:rPr lang="fr" sz="1000" i="1">
                <a:highlight>
                  <a:schemeClr val="lt1"/>
                </a:highlight>
              </a:rPr>
              <a:t>, Retrieved 1 Jan 2019</a:t>
            </a:r>
            <a:r>
              <a:rPr lang="fr" sz="1000">
                <a:highlight>
                  <a:schemeClr val="lt1"/>
                </a:highlight>
              </a:rPr>
              <a:t>.</a:t>
            </a:r>
            <a:endParaRPr/>
          </a:p>
          <a:p>
            <a:pPr marL="0" lvl="0" indent="0" algn="l" rtl="0">
              <a:spcBef>
                <a:spcPts val="0"/>
              </a:spcBef>
              <a:spcAft>
                <a:spcPts val="0"/>
              </a:spcAft>
              <a:buNone/>
            </a:pPr>
            <a:endParaRPr sz="1000"/>
          </a:p>
          <a:p>
            <a:pPr marL="0" lvl="0" indent="0" algn="l" rtl="0">
              <a:spcBef>
                <a:spcPts val="0"/>
              </a:spcBef>
              <a:spcAft>
                <a:spcPts val="0"/>
              </a:spcAft>
              <a:buNone/>
            </a:pPr>
            <a:r>
              <a:rPr lang="fr" sz="1000"/>
              <a:t>n.d (2015, November 19). The course of the Greece–Turkey land border, mostly following the Maritsa (Turkish: Meriç, Greek: Evros) river (depicted in blue), roughly indicating the 12.5 km border fence (in red) on the Greek side near Edirne, and major highways (in grey). [Map]. In Wikipedia. Retrieved January 4, 2019, from https://en.wikipedia.org/wiki/Border_barrier#Greece</a:t>
            </a:r>
            <a:endParaRPr sz="1000"/>
          </a:p>
          <a:p>
            <a:pPr marL="0" lvl="0" indent="0" algn="l" rtl="0">
              <a:spcBef>
                <a:spcPts val="0"/>
              </a:spcBef>
              <a:spcAft>
                <a:spcPts val="0"/>
              </a:spcAft>
              <a:buNone/>
            </a:pPr>
            <a:endParaRPr sz="1000">
              <a:solidFill>
                <a:srgbClr val="222222"/>
              </a:solidFill>
            </a:endParaRPr>
          </a:p>
          <a:p>
            <a:pPr marL="0" lvl="0" indent="0" algn="l" rtl="0">
              <a:spcBef>
                <a:spcPts val="0"/>
              </a:spcBef>
              <a:spcAft>
                <a:spcPts val="0"/>
              </a:spcAft>
              <a:buNone/>
            </a:pPr>
            <a:r>
              <a:rPr lang="fr" sz="1000"/>
              <a:t>States applying Dublin instruments [Map]. (2014, November 10). In </a:t>
            </a:r>
            <a:r>
              <a:rPr lang="fr" sz="1000" i="1"/>
              <a:t>Wikipedia</a:t>
            </a:r>
            <a:r>
              <a:rPr lang="fr" sz="1000"/>
              <a:t>. Retrieved January 5, 2019, from https://en.wikipedia.org/wiki/Dublin_Regulation</a:t>
            </a:r>
            <a:endParaRPr sz="1000"/>
          </a:p>
          <a:p>
            <a:pPr marL="0" lvl="0" indent="0" algn="l" rtl="0">
              <a:lnSpc>
                <a:spcPct val="115000"/>
              </a:lnSpc>
              <a:spcBef>
                <a:spcPts val="0"/>
              </a:spcBef>
              <a:spcAft>
                <a:spcPts val="0"/>
              </a:spcAft>
              <a:buNone/>
            </a:pPr>
            <a:r>
              <a:rPr lang="fr" sz="1000">
                <a:highlight>
                  <a:schemeClr val="lt1"/>
                </a:highlight>
              </a:rPr>
              <a:t>UNHCR data portal - Situations. </a:t>
            </a:r>
            <a:r>
              <a:rPr lang="fr" sz="1000" i="1">
                <a:highlight>
                  <a:schemeClr val="lt1"/>
                </a:highlight>
              </a:rPr>
              <a:t>Mediterranean Situation</a:t>
            </a:r>
            <a:r>
              <a:rPr lang="fr" sz="1000">
                <a:highlight>
                  <a:schemeClr val="lt1"/>
                </a:highlight>
              </a:rPr>
              <a:t>. Available at </a:t>
            </a:r>
            <a:r>
              <a:rPr lang="fr" sz="1000" u="sng">
                <a:solidFill>
                  <a:schemeClr val="accent5"/>
                </a:solidFill>
                <a:highlight>
                  <a:schemeClr val="lt1"/>
                </a:highlight>
                <a:hlinkClick r:id="rId4"/>
              </a:rPr>
              <a:t>https://data2.unhcr.org/en/situations/mediterranean</a:t>
            </a:r>
            <a:r>
              <a:rPr lang="fr" sz="1000">
                <a:highlight>
                  <a:schemeClr val="lt1"/>
                </a:highlight>
              </a:rPr>
              <a:t>. Retrieved 1 Jan 2019.</a:t>
            </a:r>
            <a:endParaRPr sz="1000">
              <a:highlight>
                <a:schemeClr val="lt1"/>
              </a:highlight>
            </a:endParaRPr>
          </a:p>
          <a:p>
            <a:pPr marL="0" lvl="0" indent="0" algn="l" rtl="0">
              <a:lnSpc>
                <a:spcPct val="115000"/>
              </a:lnSpc>
              <a:spcBef>
                <a:spcPts val="1600"/>
              </a:spcBef>
              <a:spcAft>
                <a:spcPts val="0"/>
              </a:spcAft>
              <a:buNone/>
            </a:pPr>
            <a:r>
              <a:rPr lang="fr" sz="1000" u="sng">
                <a:solidFill>
                  <a:schemeClr val="hlink"/>
                </a:solidFill>
                <a:highlight>
                  <a:schemeClr val="lt1"/>
                </a:highlight>
                <a:hlinkClick r:id="rId5"/>
              </a:rPr>
              <a:t>https://www.easo.europa.eu/about-us/what-we-do</a:t>
            </a:r>
            <a:endParaRPr sz="1000">
              <a:highlight>
                <a:schemeClr val="lt1"/>
              </a:highlight>
            </a:endParaRPr>
          </a:p>
          <a:p>
            <a:pPr marL="0" lvl="0" indent="0" algn="l" rtl="0">
              <a:lnSpc>
                <a:spcPct val="115000"/>
              </a:lnSpc>
              <a:spcBef>
                <a:spcPts val="1600"/>
              </a:spcBef>
              <a:spcAft>
                <a:spcPts val="0"/>
              </a:spcAft>
              <a:buNone/>
            </a:pPr>
            <a:r>
              <a:rPr lang="fr" sz="1000">
                <a:highlight>
                  <a:schemeClr val="lt1"/>
                </a:highlight>
              </a:rPr>
              <a:t>http://www.europarl.europa.eu/portal/en</a:t>
            </a:r>
            <a:endParaRPr sz="1000">
              <a:highlight>
                <a:schemeClr val="lt1"/>
              </a:highlight>
            </a:endParaRPr>
          </a:p>
          <a:p>
            <a:pPr marL="0" lvl="0" indent="0" algn="l" rtl="0">
              <a:spcBef>
                <a:spcPts val="16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Objectives</a:t>
            </a:r>
            <a:endParaRPr/>
          </a:p>
        </p:txBody>
      </p:sp>
      <p:sp>
        <p:nvSpPr>
          <p:cNvPr id="110" name="Google Shape;110;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lnSpc>
                <a:spcPct val="200000"/>
              </a:lnSpc>
              <a:spcBef>
                <a:spcPts val="0"/>
              </a:spcBef>
              <a:spcAft>
                <a:spcPts val="0"/>
              </a:spcAft>
              <a:buSzPts val="1300"/>
              <a:buChar char="●"/>
            </a:pPr>
            <a:r>
              <a:rPr lang="fr"/>
              <a:t>Analyse the immigration situation</a:t>
            </a:r>
            <a:endParaRPr/>
          </a:p>
          <a:p>
            <a:pPr marL="457200" lvl="0" indent="-311150" algn="l" rtl="0">
              <a:lnSpc>
                <a:spcPct val="200000"/>
              </a:lnSpc>
              <a:spcBef>
                <a:spcPts val="0"/>
              </a:spcBef>
              <a:spcAft>
                <a:spcPts val="0"/>
              </a:spcAft>
              <a:buSzPts val="1300"/>
              <a:buChar char="●"/>
            </a:pPr>
            <a:r>
              <a:rPr lang="fr"/>
              <a:t>Evaluate immigration policies</a:t>
            </a:r>
            <a:endParaRPr/>
          </a:p>
          <a:p>
            <a:pPr marL="457200" lvl="0" indent="-311150" algn="l" rtl="0">
              <a:lnSpc>
                <a:spcPct val="200000"/>
              </a:lnSpc>
              <a:spcBef>
                <a:spcPts val="0"/>
              </a:spcBef>
              <a:spcAft>
                <a:spcPts val="0"/>
              </a:spcAft>
              <a:buSzPts val="1300"/>
              <a:buChar char="●"/>
            </a:pPr>
            <a:r>
              <a:rPr lang="fr"/>
              <a:t>Contrast Greece, Italy and Denmark in multiple areas</a:t>
            </a:r>
            <a:endParaRPr/>
          </a:p>
          <a:p>
            <a:pPr marL="457200" lvl="0" indent="-311150" algn="l" rtl="0">
              <a:lnSpc>
                <a:spcPct val="200000"/>
              </a:lnSpc>
              <a:spcBef>
                <a:spcPts val="0"/>
              </a:spcBef>
              <a:spcAft>
                <a:spcPts val="0"/>
              </a:spcAft>
              <a:buSzPts val="1300"/>
              <a:buChar char="●"/>
            </a:pPr>
            <a:r>
              <a:rPr lang="fr"/>
              <a:t>Critically assess the countries’ responses to increased immigration</a:t>
            </a:r>
            <a:endParaRPr/>
          </a:p>
          <a:p>
            <a:pPr marL="457200" lvl="0" indent="-311150" algn="l" rtl="0">
              <a:lnSpc>
                <a:spcPct val="200000"/>
              </a:lnSpc>
              <a:spcBef>
                <a:spcPts val="0"/>
              </a:spcBef>
              <a:spcAft>
                <a:spcPts val="0"/>
              </a:spcAft>
              <a:buSzPts val="1300"/>
              <a:buChar char="●"/>
            </a:pPr>
            <a:r>
              <a:rPr lang="fr"/>
              <a:t>Suggest improvements to solve existing problems and prevent more in the future</a:t>
            </a:r>
            <a:endParaRPr/>
          </a:p>
          <a:p>
            <a:pPr marL="457200" lvl="0" indent="0" algn="l" rtl="0">
              <a:lnSpc>
                <a:spcPct val="200000"/>
              </a:lnSpc>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Scope and justification</a:t>
            </a:r>
            <a:endParaRPr/>
          </a:p>
        </p:txBody>
      </p:sp>
      <p:sp>
        <p:nvSpPr>
          <p:cNvPr id="116" name="Google Shape;116;p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The presentation focuses on the European refugee crisis of 2015 through the scope of three countries: Greece, Italy and Denmark. Both the immigration situation as well as specific policies are analysed, including the historical context. The findings are then compared and improvements are suggested on the basis of the findings.</a:t>
            </a:r>
            <a:endParaRPr/>
          </a:p>
          <a:p>
            <a:pPr marL="0" lvl="0" indent="0" algn="l" rtl="0">
              <a:spcBef>
                <a:spcPts val="1600"/>
              </a:spcBef>
              <a:spcAft>
                <a:spcPts val="1600"/>
              </a:spcAft>
              <a:buNone/>
            </a:pPr>
            <a:r>
              <a:rPr lang="fr"/>
              <a:t>The countries were chosen in order to compare Mediterranean arrival countries with a destination country in Northern Europe such as Denmark. Comparing the immigration situation as well as specific policies helps paint a detailed picture of the differences in the attitudes and experiences of mass migration in these drastically different regions of Europe.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Research questions</a:t>
            </a:r>
            <a:endParaRPr/>
          </a:p>
        </p:txBody>
      </p:sp>
      <p:sp>
        <p:nvSpPr>
          <p:cNvPr id="122" name="Google Shape;122;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Why do immigration figures relate to the numbers of asylum applicants in a given country?</a:t>
            </a:r>
            <a:endParaRPr/>
          </a:p>
          <a:p>
            <a:pPr marL="0" lvl="0" indent="0" algn="l" rtl="0">
              <a:spcBef>
                <a:spcPts val="1600"/>
              </a:spcBef>
              <a:spcAft>
                <a:spcPts val="0"/>
              </a:spcAft>
              <a:buNone/>
            </a:pPr>
            <a:r>
              <a:rPr lang="fr"/>
              <a:t>What are the main differences in immigration policy between Greece, Italy and Denmark?</a:t>
            </a:r>
            <a:endParaRPr/>
          </a:p>
          <a:p>
            <a:pPr marL="0" lvl="0" indent="0" algn="l" rtl="0">
              <a:spcBef>
                <a:spcPts val="1600"/>
              </a:spcBef>
              <a:spcAft>
                <a:spcPts val="0"/>
              </a:spcAft>
              <a:buNone/>
            </a:pPr>
            <a:r>
              <a:rPr lang="fr"/>
              <a:t>How can immigration policy be improved to deal with current and future issues related to migration?</a:t>
            </a:r>
            <a:endParaRPr/>
          </a:p>
          <a:p>
            <a:pPr marL="0" lvl="0" indent="0" algn="l" rtl="0">
              <a:spcBef>
                <a:spcPts val="1600"/>
              </a:spcBef>
              <a:spcAft>
                <a:spcPts val="0"/>
              </a:spcAft>
              <a:buNone/>
            </a:pPr>
            <a:r>
              <a:rPr lang="fr"/>
              <a:t>What was the impact of the European migrant crisis on economic, demographic, social aspects in these countries?</a:t>
            </a:r>
            <a:endParaRPr/>
          </a:p>
          <a:p>
            <a:pPr marL="0" lvl="0" indent="0" algn="l" rtl="0">
              <a:spcBef>
                <a:spcPts val="1600"/>
              </a:spcBef>
              <a:spcAft>
                <a:spcPts val="1600"/>
              </a:spcAft>
              <a:buNone/>
            </a:pPr>
            <a:r>
              <a:rPr lang="fr"/>
              <a:t>What are the issues arising from mass migration in the Mediterranean?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Research methods</a:t>
            </a:r>
            <a:endParaRPr/>
          </a:p>
        </p:txBody>
      </p:sp>
      <p:sp>
        <p:nvSpPr>
          <p:cNvPr id="128" name="Google Shape;128;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Literature review: academic papers are analysed with regards to the research questions.</a:t>
            </a:r>
            <a:endParaRPr/>
          </a:p>
          <a:p>
            <a:pPr marL="0" lvl="0" indent="0" algn="l" rtl="0">
              <a:spcBef>
                <a:spcPts val="1600"/>
              </a:spcBef>
              <a:spcAft>
                <a:spcPts val="0"/>
              </a:spcAft>
              <a:buNone/>
            </a:pPr>
            <a:r>
              <a:rPr lang="fr"/>
              <a:t>Quantitative analysis: data related to migration is analysed and findings are presented.</a:t>
            </a:r>
            <a:endParaRPr/>
          </a:p>
          <a:p>
            <a:pPr marL="0" lvl="0" indent="0" algn="l" rtl="0">
              <a:spcBef>
                <a:spcPts val="1600"/>
              </a:spcBef>
              <a:spcAft>
                <a:spcPts val="0"/>
              </a:spcAft>
              <a:buNone/>
            </a:pPr>
            <a:r>
              <a:rPr lang="fr"/>
              <a:t>Qualitative analysis of political discourse and social attitudes towards immigration is performed.</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Context</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3026</Words>
  <Application>Microsoft Office PowerPoint</Application>
  <PresentationFormat>On-screen Show (16:9)</PresentationFormat>
  <Paragraphs>239</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Raleway</vt:lpstr>
      <vt:lpstr>Roboto</vt:lpstr>
      <vt:lpstr>Lato</vt:lpstr>
      <vt:lpstr>Streamline</vt:lpstr>
      <vt:lpstr>Immigration Situation and Immigration Policy in the EU Member States   Fall semester 2018/2019 Presented on 8.01.2019 </vt:lpstr>
      <vt:lpstr>Immigration crisis in Europe  </vt:lpstr>
      <vt:lpstr>Structure: </vt:lpstr>
      <vt:lpstr>Introduction</vt:lpstr>
      <vt:lpstr>Objectives</vt:lpstr>
      <vt:lpstr>Scope and justification</vt:lpstr>
      <vt:lpstr>Research questions</vt:lpstr>
      <vt:lpstr>Research methods</vt:lpstr>
      <vt:lpstr>Context</vt:lpstr>
      <vt:lpstr>European refugee crisis</vt:lpstr>
      <vt:lpstr>PowerPoint Presentation</vt:lpstr>
      <vt:lpstr>PowerPoint Presentation</vt:lpstr>
      <vt:lpstr>PowerPoint Presentation</vt:lpstr>
      <vt:lpstr>Immigration situation</vt:lpstr>
      <vt:lpstr>Greece</vt:lpstr>
      <vt:lpstr>PowerPoint Presentation</vt:lpstr>
      <vt:lpstr>Italy</vt:lpstr>
      <vt:lpstr>PowerPoint Presentation</vt:lpstr>
      <vt:lpstr>PowerPoint Presentation</vt:lpstr>
      <vt:lpstr>Denmark</vt:lpstr>
      <vt:lpstr>PowerPoint Presentation</vt:lpstr>
      <vt:lpstr>PowerPoint Presentation</vt:lpstr>
      <vt:lpstr>Immigration policies</vt:lpstr>
      <vt:lpstr>Greece</vt:lpstr>
      <vt:lpstr>PowerPoint Presentation</vt:lpstr>
      <vt:lpstr>PowerPoint Presentation</vt:lpstr>
      <vt:lpstr>Italy</vt:lpstr>
      <vt:lpstr>PowerPoint Presentation</vt:lpstr>
      <vt:lpstr>Denmark</vt:lpstr>
      <vt:lpstr>PowerPoint Presentation</vt:lpstr>
      <vt:lpstr>PowerPoint Presentation</vt:lpstr>
      <vt:lpstr>Comparison between Greece, Italy and Denmark</vt:lpstr>
      <vt:lpstr>A welcoming Europe?</vt:lpstr>
      <vt:lpstr>PowerPoint Presentation</vt:lpstr>
      <vt:lpstr>PowerPoint Presentation</vt:lpstr>
      <vt:lpstr>PowerPoint Presentation</vt:lpstr>
      <vt:lpstr>PowerPoint Presentation</vt:lpstr>
      <vt:lpstr>PowerPoint Presentation</vt:lpstr>
      <vt:lpstr>PowerPoint Presentation</vt:lpstr>
      <vt:lpstr>The difference about how immigrants are treated</vt:lpstr>
      <vt:lpstr>Possible issues for Europe</vt:lpstr>
      <vt:lpstr>What has been put in place </vt:lpstr>
      <vt:lpstr>Problem encountered by EU</vt:lpstr>
      <vt:lpstr>Conclusion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Situation and Immigration Policy in the EU Member States   Fall semester 2018/2019 Presented on 8.01.2019 </dc:title>
  <cp:lastModifiedBy>Gauthier Jaunet</cp:lastModifiedBy>
  <cp:revision>1</cp:revision>
  <dcterms:modified xsi:type="dcterms:W3CDTF">2019-02-07T21:18:19Z</dcterms:modified>
</cp:coreProperties>
</file>