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80" r:id="rId3"/>
    <p:sldId id="279" r:id="rId4"/>
    <p:sldId id="277" r:id="rId5"/>
    <p:sldId id="257" r:id="rId6"/>
    <p:sldId id="259" r:id="rId7"/>
    <p:sldId id="314" r:id="rId8"/>
    <p:sldId id="275" r:id="rId9"/>
    <p:sldId id="293" r:id="rId10"/>
    <p:sldId id="292" r:id="rId11"/>
    <p:sldId id="291" r:id="rId12"/>
    <p:sldId id="315" r:id="rId13"/>
    <p:sldId id="294" r:id="rId14"/>
    <p:sldId id="261" r:id="rId15"/>
    <p:sldId id="307" r:id="rId16"/>
    <p:sldId id="262" r:id="rId17"/>
    <p:sldId id="306" r:id="rId18"/>
    <p:sldId id="309" r:id="rId19"/>
    <p:sldId id="305" r:id="rId20"/>
    <p:sldId id="310" r:id="rId21"/>
    <p:sldId id="308" r:id="rId22"/>
    <p:sldId id="263" r:id="rId23"/>
    <p:sldId id="264" r:id="rId24"/>
    <p:sldId id="289" r:id="rId25"/>
    <p:sldId id="282" r:id="rId26"/>
    <p:sldId id="287" r:id="rId27"/>
    <p:sldId id="283" r:id="rId28"/>
    <p:sldId id="288" r:id="rId29"/>
    <p:sldId id="290" r:id="rId30"/>
    <p:sldId id="311" r:id="rId31"/>
    <p:sldId id="312" r:id="rId32"/>
    <p:sldId id="313" r:id="rId33"/>
    <p:sldId id="271" r:id="rId34"/>
    <p:sldId id="285" r:id="rId35"/>
    <p:sldId id="265" r:id="rId36"/>
    <p:sldId id="268" r:id="rId37"/>
    <p:sldId id="301" r:id="rId38"/>
    <p:sldId id="295" r:id="rId39"/>
    <p:sldId id="276" r:id="rId40"/>
    <p:sldId id="300" r:id="rId41"/>
    <p:sldId id="302" r:id="rId42"/>
    <p:sldId id="316" r:id="rId43"/>
    <p:sldId id="298" r:id="rId44"/>
    <p:sldId id="296" r:id="rId45"/>
    <p:sldId id="317" r:id="rId46"/>
    <p:sldId id="260" r:id="rId47"/>
    <p:sldId id="273" r:id="rId48"/>
    <p:sldId id="258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B501F-F846-4BEE-A7CF-FD63FCC047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E819293-9EE8-4ABA-BB52-9E10CD92949C}">
      <dgm:prSet custT="1"/>
      <dgm:spPr/>
      <dgm:t>
        <a:bodyPr/>
        <a:lstStyle/>
        <a:p>
          <a:r>
            <a:rPr lang="pl-PL" sz="1800" dirty="0"/>
            <a:t>300 do 500 tys. Romów</a:t>
          </a:r>
        </a:p>
      </dgm:t>
    </dgm:pt>
    <dgm:pt modelId="{9F23C002-6063-4414-9566-F2EC17D59A8C}" type="parTrans" cxnId="{0CF951C4-7355-41D2-8159-EDC4DB6ED5B5}">
      <dgm:prSet/>
      <dgm:spPr/>
      <dgm:t>
        <a:bodyPr/>
        <a:lstStyle/>
        <a:p>
          <a:endParaRPr lang="pl-PL"/>
        </a:p>
      </dgm:t>
    </dgm:pt>
    <dgm:pt modelId="{E0BC93E7-E2E4-4BB7-9534-53A08A8211F6}" type="sibTrans" cxnId="{0CF951C4-7355-41D2-8159-EDC4DB6ED5B5}">
      <dgm:prSet/>
      <dgm:spPr/>
      <dgm:t>
        <a:bodyPr/>
        <a:lstStyle/>
        <a:p>
          <a:endParaRPr lang="pl-PL"/>
        </a:p>
      </dgm:t>
    </dgm:pt>
    <dgm:pt modelId="{38077F03-7F9D-415B-AC09-3D251674AAF3}">
      <dgm:prSet custT="1"/>
      <dgm:spPr/>
      <dgm:t>
        <a:bodyPr/>
        <a:lstStyle/>
        <a:p>
          <a:r>
            <a:rPr lang="pl-PL" sz="2400" dirty="0"/>
            <a:t>1 mln</a:t>
          </a:r>
        </a:p>
      </dgm:t>
    </dgm:pt>
    <dgm:pt modelId="{CEA6BF7B-033E-4AB3-8612-8A5BDF9A3235}" type="parTrans" cxnId="{251E28C4-850F-487B-960F-48EA97998D9D}">
      <dgm:prSet/>
      <dgm:spPr/>
      <dgm:t>
        <a:bodyPr/>
        <a:lstStyle/>
        <a:p>
          <a:endParaRPr lang="pl-PL"/>
        </a:p>
      </dgm:t>
    </dgm:pt>
    <dgm:pt modelId="{640326E9-D0C9-4EA8-BCF4-5CFAE2E007D1}" type="sibTrans" cxnId="{251E28C4-850F-487B-960F-48EA97998D9D}">
      <dgm:prSet/>
      <dgm:spPr/>
      <dgm:t>
        <a:bodyPr/>
        <a:lstStyle/>
        <a:p>
          <a:endParaRPr lang="pl-PL"/>
        </a:p>
      </dgm:t>
    </dgm:pt>
    <dgm:pt modelId="{FBE9C9A8-89AB-4602-B916-54656667150D}">
      <dgm:prSet custT="1"/>
      <dgm:spPr/>
      <dgm:t>
        <a:bodyPr/>
        <a:lstStyle/>
        <a:p>
          <a:r>
            <a:rPr lang="pl-PL" sz="1800" dirty="0"/>
            <a:t>Większość narodowa</a:t>
          </a:r>
        </a:p>
      </dgm:t>
    </dgm:pt>
    <dgm:pt modelId="{129D4561-1C44-476A-AA57-8486E62EE331}" type="parTrans" cxnId="{BA8C6257-775A-4864-A0C8-FD5D1BDE72D6}">
      <dgm:prSet/>
      <dgm:spPr/>
      <dgm:t>
        <a:bodyPr/>
        <a:lstStyle/>
        <a:p>
          <a:endParaRPr lang="pl-PL"/>
        </a:p>
      </dgm:t>
    </dgm:pt>
    <dgm:pt modelId="{ED7844C9-00E1-4FF4-811B-6C16FA30761D}" type="sibTrans" cxnId="{BA8C6257-775A-4864-A0C8-FD5D1BDE72D6}">
      <dgm:prSet/>
      <dgm:spPr/>
      <dgm:t>
        <a:bodyPr/>
        <a:lstStyle/>
        <a:p>
          <a:endParaRPr lang="pl-PL"/>
        </a:p>
      </dgm:t>
    </dgm:pt>
    <dgm:pt modelId="{AFA073D3-456E-4E76-9F8D-8A5F03C38092}" type="pres">
      <dgm:prSet presAssocID="{6ECB501F-F846-4BEE-A7CF-FD63FCC047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27ED4AC3-B71C-4231-8549-42EB4AE366C9}" type="pres">
      <dgm:prSet presAssocID="{BE819293-9EE8-4ABA-BB52-9E10CD92949C}" presName="hierRoot1" presStyleCnt="0">
        <dgm:presLayoutVars>
          <dgm:hierBranch val="init"/>
        </dgm:presLayoutVars>
      </dgm:prSet>
      <dgm:spPr/>
    </dgm:pt>
    <dgm:pt modelId="{021192E3-519B-4F31-AB49-45F8E5B6C69E}" type="pres">
      <dgm:prSet presAssocID="{BE819293-9EE8-4ABA-BB52-9E10CD92949C}" presName="rootComposite1" presStyleCnt="0"/>
      <dgm:spPr/>
    </dgm:pt>
    <dgm:pt modelId="{081FB4DE-C027-4B32-BEFE-8B0B09B0D223}" type="pres">
      <dgm:prSet presAssocID="{BE819293-9EE8-4ABA-BB52-9E10CD92949C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BF85A6E-A67D-4B1D-BB13-F5EF550EB313}" type="pres">
      <dgm:prSet presAssocID="{BE819293-9EE8-4ABA-BB52-9E10CD92949C}" presName="rootConnector1" presStyleLbl="node1" presStyleIdx="0" presStyleCnt="0"/>
      <dgm:spPr/>
      <dgm:t>
        <a:bodyPr/>
        <a:lstStyle/>
        <a:p>
          <a:endParaRPr lang="pl-PL"/>
        </a:p>
      </dgm:t>
    </dgm:pt>
    <dgm:pt modelId="{08ECA3B3-2DDD-4504-B5E2-F05D78B79A87}" type="pres">
      <dgm:prSet presAssocID="{BE819293-9EE8-4ABA-BB52-9E10CD92949C}" presName="hierChild2" presStyleCnt="0"/>
      <dgm:spPr/>
    </dgm:pt>
    <dgm:pt modelId="{3AAAF5F8-1FD5-4850-95AB-4AFE566F77C0}" type="pres">
      <dgm:prSet presAssocID="{BE819293-9EE8-4ABA-BB52-9E10CD92949C}" presName="hierChild3" presStyleCnt="0"/>
      <dgm:spPr/>
    </dgm:pt>
    <dgm:pt modelId="{9C8044A1-0260-4E24-9B99-2EB07D24572F}" type="pres">
      <dgm:prSet presAssocID="{38077F03-7F9D-415B-AC09-3D251674AAF3}" presName="hierRoot1" presStyleCnt="0">
        <dgm:presLayoutVars>
          <dgm:hierBranch val="init"/>
        </dgm:presLayoutVars>
      </dgm:prSet>
      <dgm:spPr/>
    </dgm:pt>
    <dgm:pt modelId="{CADB91E9-6B11-4891-8CBF-07C3BA5EEC66}" type="pres">
      <dgm:prSet presAssocID="{38077F03-7F9D-415B-AC09-3D251674AAF3}" presName="rootComposite1" presStyleCnt="0"/>
      <dgm:spPr/>
    </dgm:pt>
    <dgm:pt modelId="{221FC637-8BC5-4ABE-855C-0B1D24FD8E0E}" type="pres">
      <dgm:prSet presAssocID="{38077F03-7F9D-415B-AC09-3D251674AAF3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3967A1D-B7B4-47E1-B9A9-7D59B8C0CE31}" type="pres">
      <dgm:prSet presAssocID="{38077F03-7F9D-415B-AC09-3D251674AAF3}" presName="rootConnector1" presStyleLbl="node1" presStyleIdx="0" presStyleCnt="0"/>
      <dgm:spPr/>
      <dgm:t>
        <a:bodyPr/>
        <a:lstStyle/>
        <a:p>
          <a:endParaRPr lang="pl-PL"/>
        </a:p>
      </dgm:t>
    </dgm:pt>
    <dgm:pt modelId="{069CC495-7153-47E5-B75B-17FF4CF63AB0}" type="pres">
      <dgm:prSet presAssocID="{38077F03-7F9D-415B-AC09-3D251674AAF3}" presName="hierChild2" presStyleCnt="0"/>
      <dgm:spPr/>
    </dgm:pt>
    <dgm:pt modelId="{729E9069-86DE-4039-B52E-893313D66C08}" type="pres">
      <dgm:prSet presAssocID="{38077F03-7F9D-415B-AC09-3D251674AAF3}" presName="hierChild3" presStyleCnt="0"/>
      <dgm:spPr/>
    </dgm:pt>
    <dgm:pt modelId="{6DEB4C30-0D41-472A-9044-E9F834338176}" type="pres">
      <dgm:prSet presAssocID="{FBE9C9A8-89AB-4602-B916-54656667150D}" presName="hierRoot1" presStyleCnt="0">
        <dgm:presLayoutVars>
          <dgm:hierBranch val="init"/>
        </dgm:presLayoutVars>
      </dgm:prSet>
      <dgm:spPr/>
    </dgm:pt>
    <dgm:pt modelId="{3F8E860F-2AB7-4D2B-9A43-4989AFEF6680}" type="pres">
      <dgm:prSet presAssocID="{FBE9C9A8-89AB-4602-B916-54656667150D}" presName="rootComposite1" presStyleCnt="0"/>
      <dgm:spPr/>
    </dgm:pt>
    <dgm:pt modelId="{7B819E1F-FD85-4A61-A0F6-11BCD9234C20}" type="pres">
      <dgm:prSet presAssocID="{FBE9C9A8-89AB-4602-B916-54656667150D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1A22128-0925-45DB-BFEC-1C1D1D58D14F}" type="pres">
      <dgm:prSet presAssocID="{FBE9C9A8-89AB-4602-B916-54656667150D}" presName="rootConnector1" presStyleLbl="node1" presStyleIdx="0" presStyleCnt="0"/>
      <dgm:spPr/>
      <dgm:t>
        <a:bodyPr/>
        <a:lstStyle/>
        <a:p>
          <a:endParaRPr lang="pl-PL"/>
        </a:p>
      </dgm:t>
    </dgm:pt>
    <dgm:pt modelId="{F29535E2-9D72-43C9-B005-059191A675BA}" type="pres">
      <dgm:prSet presAssocID="{FBE9C9A8-89AB-4602-B916-54656667150D}" presName="hierChild2" presStyleCnt="0"/>
      <dgm:spPr/>
    </dgm:pt>
    <dgm:pt modelId="{EE17EBAB-2C79-4797-AD2B-7107A2AA6751}" type="pres">
      <dgm:prSet presAssocID="{FBE9C9A8-89AB-4602-B916-54656667150D}" presName="hierChild3" presStyleCnt="0"/>
      <dgm:spPr/>
    </dgm:pt>
  </dgm:ptLst>
  <dgm:cxnLst>
    <dgm:cxn modelId="{E225DB32-DD81-401B-9E4B-AF207BE64D5C}" type="presOf" srcId="{FBE9C9A8-89AB-4602-B916-54656667150D}" destId="{7B819E1F-FD85-4A61-A0F6-11BCD9234C20}" srcOrd="0" destOrd="0" presId="urn:microsoft.com/office/officeart/2005/8/layout/orgChart1"/>
    <dgm:cxn modelId="{BA8C6257-775A-4864-A0C8-FD5D1BDE72D6}" srcId="{6ECB501F-F846-4BEE-A7CF-FD63FCC047A7}" destId="{FBE9C9A8-89AB-4602-B916-54656667150D}" srcOrd="2" destOrd="0" parTransId="{129D4561-1C44-476A-AA57-8486E62EE331}" sibTransId="{ED7844C9-00E1-4FF4-811B-6C16FA30761D}"/>
    <dgm:cxn modelId="{251E28C4-850F-487B-960F-48EA97998D9D}" srcId="{6ECB501F-F846-4BEE-A7CF-FD63FCC047A7}" destId="{38077F03-7F9D-415B-AC09-3D251674AAF3}" srcOrd="1" destOrd="0" parTransId="{CEA6BF7B-033E-4AB3-8612-8A5BDF9A3235}" sibTransId="{640326E9-D0C9-4EA8-BCF4-5CFAE2E007D1}"/>
    <dgm:cxn modelId="{B9718F3D-BB31-485C-B52F-C9A5103B816D}" type="presOf" srcId="{BE819293-9EE8-4ABA-BB52-9E10CD92949C}" destId="{CBF85A6E-A67D-4B1D-BB13-F5EF550EB313}" srcOrd="1" destOrd="0" presId="urn:microsoft.com/office/officeart/2005/8/layout/orgChart1"/>
    <dgm:cxn modelId="{FCBFBD84-2808-411A-890D-A48B39D6BB3E}" type="presOf" srcId="{38077F03-7F9D-415B-AC09-3D251674AAF3}" destId="{221FC637-8BC5-4ABE-855C-0B1D24FD8E0E}" srcOrd="0" destOrd="0" presId="urn:microsoft.com/office/officeart/2005/8/layout/orgChart1"/>
    <dgm:cxn modelId="{5BBA54C8-61D7-494A-B946-980980129541}" type="presOf" srcId="{BE819293-9EE8-4ABA-BB52-9E10CD92949C}" destId="{081FB4DE-C027-4B32-BEFE-8B0B09B0D223}" srcOrd="0" destOrd="0" presId="urn:microsoft.com/office/officeart/2005/8/layout/orgChart1"/>
    <dgm:cxn modelId="{0CF951C4-7355-41D2-8159-EDC4DB6ED5B5}" srcId="{6ECB501F-F846-4BEE-A7CF-FD63FCC047A7}" destId="{BE819293-9EE8-4ABA-BB52-9E10CD92949C}" srcOrd="0" destOrd="0" parTransId="{9F23C002-6063-4414-9566-F2EC17D59A8C}" sibTransId="{E0BC93E7-E2E4-4BB7-9534-53A08A8211F6}"/>
    <dgm:cxn modelId="{49120837-19DA-4318-9F5C-71C83AE93741}" type="presOf" srcId="{FBE9C9A8-89AB-4602-B916-54656667150D}" destId="{91A22128-0925-45DB-BFEC-1C1D1D58D14F}" srcOrd="1" destOrd="0" presId="urn:microsoft.com/office/officeart/2005/8/layout/orgChart1"/>
    <dgm:cxn modelId="{7A764ADD-3405-49D1-A920-6D0FED3EB2BF}" type="presOf" srcId="{6ECB501F-F846-4BEE-A7CF-FD63FCC047A7}" destId="{AFA073D3-456E-4E76-9F8D-8A5F03C38092}" srcOrd="0" destOrd="0" presId="urn:microsoft.com/office/officeart/2005/8/layout/orgChart1"/>
    <dgm:cxn modelId="{B94DD3B5-DB10-4300-9E3F-5F724AEC235D}" type="presOf" srcId="{38077F03-7F9D-415B-AC09-3D251674AAF3}" destId="{93967A1D-B7B4-47E1-B9A9-7D59B8C0CE31}" srcOrd="1" destOrd="0" presId="urn:microsoft.com/office/officeart/2005/8/layout/orgChart1"/>
    <dgm:cxn modelId="{240F0663-4749-4A72-96BD-0C3A7EA34277}" type="presParOf" srcId="{AFA073D3-456E-4E76-9F8D-8A5F03C38092}" destId="{27ED4AC3-B71C-4231-8549-42EB4AE366C9}" srcOrd="0" destOrd="0" presId="urn:microsoft.com/office/officeart/2005/8/layout/orgChart1"/>
    <dgm:cxn modelId="{39665A5F-49E7-44F5-9C26-EFEAEB0521CA}" type="presParOf" srcId="{27ED4AC3-B71C-4231-8549-42EB4AE366C9}" destId="{021192E3-519B-4F31-AB49-45F8E5B6C69E}" srcOrd="0" destOrd="0" presId="urn:microsoft.com/office/officeart/2005/8/layout/orgChart1"/>
    <dgm:cxn modelId="{0EA51704-0C8D-45F4-A97C-5AB12CCEC1CB}" type="presParOf" srcId="{021192E3-519B-4F31-AB49-45F8E5B6C69E}" destId="{081FB4DE-C027-4B32-BEFE-8B0B09B0D223}" srcOrd="0" destOrd="0" presId="urn:microsoft.com/office/officeart/2005/8/layout/orgChart1"/>
    <dgm:cxn modelId="{A7983F2E-CF07-4571-B4CE-874CA0487FAE}" type="presParOf" srcId="{021192E3-519B-4F31-AB49-45F8E5B6C69E}" destId="{CBF85A6E-A67D-4B1D-BB13-F5EF550EB313}" srcOrd="1" destOrd="0" presId="urn:microsoft.com/office/officeart/2005/8/layout/orgChart1"/>
    <dgm:cxn modelId="{E1600D06-0EAA-4E47-8108-499E0A2F4DA5}" type="presParOf" srcId="{27ED4AC3-B71C-4231-8549-42EB4AE366C9}" destId="{08ECA3B3-2DDD-4504-B5E2-F05D78B79A87}" srcOrd="1" destOrd="0" presId="urn:microsoft.com/office/officeart/2005/8/layout/orgChart1"/>
    <dgm:cxn modelId="{3E153BE1-F523-4D07-8FD3-5C07F1C8B1F7}" type="presParOf" srcId="{27ED4AC3-B71C-4231-8549-42EB4AE366C9}" destId="{3AAAF5F8-1FD5-4850-95AB-4AFE566F77C0}" srcOrd="2" destOrd="0" presId="urn:microsoft.com/office/officeart/2005/8/layout/orgChart1"/>
    <dgm:cxn modelId="{F7CFBC9D-11C5-4051-A9AC-0FD23C682CF2}" type="presParOf" srcId="{AFA073D3-456E-4E76-9F8D-8A5F03C38092}" destId="{9C8044A1-0260-4E24-9B99-2EB07D24572F}" srcOrd="1" destOrd="0" presId="urn:microsoft.com/office/officeart/2005/8/layout/orgChart1"/>
    <dgm:cxn modelId="{3F2B3C20-50D9-4A09-9B61-6F8403237C6D}" type="presParOf" srcId="{9C8044A1-0260-4E24-9B99-2EB07D24572F}" destId="{CADB91E9-6B11-4891-8CBF-07C3BA5EEC66}" srcOrd="0" destOrd="0" presId="urn:microsoft.com/office/officeart/2005/8/layout/orgChart1"/>
    <dgm:cxn modelId="{12D655AE-9CE4-4E9B-BDCD-D34731C14181}" type="presParOf" srcId="{CADB91E9-6B11-4891-8CBF-07C3BA5EEC66}" destId="{221FC637-8BC5-4ABE-855C-0B1D24FD8E0E}" srcOrd="0" destOrd="0" presId="urn:microsoft.com/office/officeart/2005/8/layout/orgChart1"/>
    <dgm:cxn modelId="{7DB93F24-CC27-4218-9FBE-67972335D9F4}" type="presParOf" srcId="{CADB91E9-6B11-4891-8CBF-07C3BA5EEC66}" destId="{93967A1D-B7B4-47E1-B9A9-7D59B8C0CE31}" srcOrd="1" destOrd="0" presId="urn:microsoft.com/office/officeart/2005/8/layout/orgChart1"/>
    <dgm:cxn modelId="{50BFF36A-6AF5-4B0A-89FE-6CDD213A9ECE}" type="presParOf" srcId="{9C8044A1-0260-4E24-9B99-2EB07D24572F}" destId="{069CC495-7153-47E5-B75B-17FF4CF63AB0}" srcOrd="1" destOrd="0" presId="urn:microsoft.com/office/officeart/2005/8/layout/orgChart1"/>
    <dgm:cxn modelId="{2D2E46A3-A4C7-49E2-96F7-B569A5C91AF4}" type="presParOf" srcId="{9C8044A1-0260-4E24-9B99-2EB07D24572F}" destId="{729E9069-86DE-4039-B52E-893313D66C08}" srcOrd="2" destOrd="0" presId="urn:microsoft.com/office/officeart/2005/8/layout/orgChart1"/>
    <dgm:cxn modelId="{94B2D45C-B700-469E-8CD4-557A19A8B231}" type="presParOf" srcId="{AFA073D3-456E-4E76-9F8D-8A5F03C38092}" destId="{6DEB4C30-0D41-472A-9044-E9F834338176}" srcOrd="2" destOrd="0" presId="urn:microsoft.com/office/officeart/2005/8/layout/orgChart1"/>
    <dgm:cxn modelId="{F314020D-86CC-41B3-BC7C-0EB5E0C6BCC6}" type="presParOf" srcId="{6DEB4C30-0D41-472A-9044-E9F834338176}" destId="{3F8E860F-2AB7-4D2B-9A43-4989AFEF6680}" srcOrd="0" destOrd="0" presId="urn:microsoft.com/office/officeart/2005/8/layout/orgChart1"/>
    <dgm:cxn modelId="{2B3F3813-8D94-42A1-BFFE-DBB408B17474}" type="presParOf" srcId="{3F8E860F-2AB7-4D2B-9A43-4989AFEF6680}" destId="{7B819E1F-FD85-4A61-A0F6-11BCD9234C20}" srcOrd="0" destOrd="0" presId="urn:microsoft.com/office/officeart/2005/8/layout/orgChart1"/>
    <dgm:cxn modelId="{3E282CBC-3874-43FC-9A83-084E463B6CF0}" type="presParOf" srcId="{3F8E860F-2AB7-4D2B-9A43-4989AFEF6680}" destId="{91A22128-0925-45DB-BFEC-1C1D1D58D14F}" srcOrd="1" destOrd="0" presId="urn:microsoft.com/office/officeart/2005/8/layout/orgChart1"/>
    <dgm:cxn modelId="{9B75A3B6-4CE5-4A03-832B-91612C54B3AC}" type="presParOf" srcId="{6DEB4C30-0D41-472A-9044-E9F834338176}" destId="{F29535E2-9D72-43C9-B005-059191A675BA}" srcOrd="1" destOrd="0" presId="urn:microsoft.com/office/officeart/2005/8/layout/orgChart1"/>
    <dgm:cxn modelId="{B83589B3-4982-4FD9-9EBE-C562E280AF29}" type="presParOf" srcId="{6DEB4C30-0D41-472A-9044-E9F834338176}" destId="{EE17EBAB-2C79-4797-AD2B-7107A2AA67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1FB4DE-C027-4B32-BEFE-8B0B09B0D223}">
      <dsp:nvSpPr>
        <dsp:cNvPr id="0" name=""/>
        <dsp:cNvSpPr/>
      </dsp:nvSpPr>
      <dsp:spPr>
        <a:xfrm>
          <a:off x="601" y="1517701"/>
          <a:ext cx="2620646" cy="1310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300 do 500 tys. Romów</a:t>
          </a:r>
        </a:p>
      </dsp:txBody>
      <dsp:txXfrm>
        <a:off x="601" y="1517701"/>
        <a:ext cx="2620646" cy="1310323"/>
      </dsp:txXfrm>
    </dsp:sp>
    <dsp:sp modelId="{221FC637-8BC5-4ABE-855C-0B1D24FD8E0E}">
      <dsp:nvSpPr>
        <dsp:cNvPr id="0" name=""/>
        <dsp:cNvSpPr/>
      </dsp:nvSpPr>
      <dsp:spPr>
        <a:xfrm>
          <a:off x="3171584" y="1517701"/>
          <a:ext cx="2620646" cy="1310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1 mln</a:t>
          </a:r>
        </a:p>
      </dsp:txBody>
      <dsp:txXfrm>
        <a:off x="3171584" y="1517701"/>
        <a:ext cx="2620646" cy="1310323"/>
      </dsp:txXfrm>
    </dsp:sp>
    <dsp:sp modelId="{7B819E1F-FD85-4A61-A0F6-11BCD9234C20}">
      <dsp:nvSpPr>
        <dsp:cNvPr id="0" name=""/>
        <dsp:cNvSpPr/>
      </dsp:nvSpPr>
      <dsp:spPr>
        <a:xfrm>
          <a:off x="6342567" y="1517701"/>
          <a:ext cx="2620646" cy="1310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Większość narodowa</a:t>
          </a:r>
        </a:p>
      </dsp:txBody>
      <dsp:txXfrm>
        <a:off x="6342567" y="1517701"/>
        <a:ext cx="2620646" cy="1310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2A12-7D93-4992-8E58-8A3E9F691DC1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1A0C8-7792-47AC-8FED-FE07F1A832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7140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82046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3627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1580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82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8074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9093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5232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5914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809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1527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2476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0994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4142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0962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751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0647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372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9C5F-919B-4684-A8A3-F40758E34EDC}" type="datetimeFigureOut">
              <a:rPr lang="pl-PL" smtClean="0"/>
              <a:pPr/>
              <a:t>2019-01-28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0C2EC4-7063-48F8-A3E9-27119CE3F5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2291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Eg4SvAvYNY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ED890B9-E8A6-4C9C-B341-00608F02B1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Imigracja do państw Grupy Wyszehradzkiej i ich polityka </a:t>
            </a:r>
            <a:r>
              <a:rPr lang="pl-PL" dirty="0" smtClean="0"/>
              <a:t>migracyjna – studia przypadku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65945D2-BC11-4E30-863B-C3A0F0EA7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003" y="4873889"/>
            <a:ext cx="9144000" cy="1655762"/>
          </a:xfrm>
        </p:spPr>
        <p:txBody>
          <a:bodyPr/>
          <a:lstStyle/>
          <a:p>
            <a:r>
              <a:rPr lang="pl-PL" dirty="0"/>
              <a:t>Julianna </a:t>
            </a:r>
            <a:r>
              <a:rPr lang="pl-PL" dirty="0" err="1"/>
              <a:t>Gigol</a:t>
            </a:r>
            <a:r>
              <a:rPr lang="pl-PL" dirty="0"/>
              <a:t> 83079</a:t>
            </a:r>
            <a:br>
              <a:rPr lang="pl-PL" dirty="0"/>
            </a:br>
            <a:r>
              <a:rPr lang="pl-PL" dirty="0"/>
              <a:t>Marcin Jabłoński 72395</a:t>
            </a:r>
            <a:br>
              <a:rPr lang="pl-PL" dirty="0"/>
            </a:br>
            <a:r>
              <a:rPr lang="pl-PL" dirty="0"/>
              <a:t>Michał Malik 77829</a:t>
            </a:r>
          </a:p>
        </p:txBody>
      </p:sp>
    </p:spTree>
    <p:extLst>
      <p:ext uri="{BB962C8B-B14F-4D97-AF65-F5344CB8AC3E}">
        <p14:creationId xmlns:p14="http://schemas.microsoft.com/office/powerpoint/2010/main" xmlns="" val="38460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Fazy cyklu migracyjnego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6523" y="1899332"/>
            <a:ext cx="8596668" cy="3880773"/>
          </a:xfrm>
        </p:spPr>
        <p:txBody>
          <a:bodyPr>
            <a:normAutofit/>
          </a:bodyPr>
          <a:lstStyle/>
          <a:p>
            <a:r>
              <a:rPr lang="pl-PL" sz="2400" dirty="0"/>
              <a:t>Inicjacyjna – bilans migracyjny danego kraju </a:t>
            </a:r>
            <a:r>
              <a:rPr lang="pl-PL" sz="2400" dirty="0" smtClean="0"/>
              <a:t>utrzymuje </a:t>
            </a:r>
            <a:r>
              <a:rPr lang="pl-PL" sz="2400" dirty="0"/>
              <a:t>się na poziomie zerowym bądź ujemnym.</a:t>
            </a:r>
          </a:p>
          <a:p>
            <a:r>
              <a:rPr lang="pl-PL" sz="2400" dirty="0"/>
              <a:t>Przejścia – następuje imigracja do danego kraju, zostaje to zauważone w przestrzeni publicznej.</a:t>
            </a:r>
          </a:p>
          <a:p>
            <a:r>
              <a:rPr lang="pl-PL" sz="2400" dirty="0"/>
              <a:t>Adaptacyjna – skrajne opinie tracą posłuch, a imigracja zostaje uznana jako środek podtrzymania wzrostu demograficznego jak i ekonomicznego. W celu sprawowania kontroli pojawiają się środki prawne i instytucjonalne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96835" y="5695407"/>
            <a:ext cx="7916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chemeClr val="bg2">
                    <a:lumMod val="50000"/>
                  </a:schemeClr>
                </a:solidFill>
              </a:rPr>
              <a:t>Źródło: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European Immigrations: Trends, Structures and Policy Implications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, ed.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Marek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Okólski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, Amsterdam University Press, Amsterdam 2012</a:t>
            </a:r>
            <a:endParaRPr lang="pl-PL" sz="1200" dirty="0">
              <a:solidFill>
                <a:schemeClr val="bg2">
                  <a:lumMod val="50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Założenia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5894" y="1794829"/>
            <a:ext cx="8596668" cy="3880773"/>
          </a:xfrm>
        </p:spPr>
        <p:txBody>
          <a:bodyPr/>
          <a:lstStyle/>
          <a:p>
            <a:r>
              <a:rPr lang="pl-PL" sz="2800" dirty="0"/>
              <a:t>Państwa adaptują się do ruchów migracyjnych.</a:t>
            </a:r>
          </a:p>
          <a:p>
            <a:r>
              <a:rPr lang="pl-PL" sz="2800" dirty="0"/>
              <a:t>Państwa przechodzące przez cykl migracyjny jako pierwsze adaptują się wolniej, z większymi problemami </a:t>
            </a:r>
          </a:p>
          <a:p>
            <a:r>
              <a:rPr lang="pl-PL" sz="2800" dirty="0"/>
              <a:t>Państwa korzystają z doświadczeń innych dzięki czemu przechodzą przez cykl „gładziej”.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18901" y="5617028"/>
            <a:ext cx="692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chemeClr val="bg2">
                    <a:lumMod val="50000"/>
                  </a:schemeClr>
                </a:solidFill>
              </a:rPr>
              <a:t>Źródło: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European Immigrations: Trends, Structures and Policy Implications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, ed.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Marek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Okólski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, Amsterdam University Press, Amsterdam 2012</a:t>
            </a:r>
            <a:endParaRPr lang="pl-PL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Przykładowy podział państw ze względu na status migracyjny.</a:t>
            </a:r>
          </a:p>
        </p:txBody>
      </p:sp>
      <p:pic>
        <p:nvPicPr>
          <p:cNvPr id="4" name="Google Shape;212;p28"/>
          <p:cNvPicPr preferRelativeResize="0">
            <a:picLocks noGrp="1"/>
          </p:cNvPicPr>
          <p:nvPr>
            <p:ph idx="1"/>
          </p:nvPr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419435" y="2235200"/>
            <a:ext cx="7854567" cy="34569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1419435" y="5996961"/>
            <a:ext cx="692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chemeClr val="bg2">
                    <a:lumMod val="50000"/>
                  </a:schemeClr>
                </a:solidFill>
              </a:rPr>
              <a:t>Źródło: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European Immigrations: Trends, Structures and Policy Implications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, ed.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Marek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Okólski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, Amsterdam University Press, Amsterdam 2012</a:t>
            </a:r>
            <a:endParaRPr lang="pl-PL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9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charakterystyczne dla grupy </a:t>
            </a:r>
            <a:r>
              <a:rPr lang="pl-PL" dirty="0" err="1"/>
              <a:t>Wyszehradzkiej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/>
              <a:t>Ustrój polityczny – restrykcyjna polityka imigracyjna komunistów.</a:t>
            </a:r>
          </a:p>
          <a:p>
            <a:pPr algn="just"/>
            <a:r>
              <a:rPr lang="pl-PL" sz="2400" dirty="0"/>
              <a:t>Sytuacja ekonomiczna – transformacja gospodarcza, a migracja.</a:t>
            </a:r>
          </a:p>
          <a:p>
            <a:pPr algn="just"/>
            <a:r>
              <a:rPr lang="pl-PL" sz="2400" dirty="0"/>
              <a:t>Sytuacja na rynku pracy – od sztucznego pełnego zatrudnienia do bezrobocia</a:t>
            </a:r>
          </a:p>
          <a:p>
            <a:pPr algn="just"/>
            <a:r>
              <a:rPr lang="pl-PL" sz="2400" dirty="0"/>
              <a:t> Znaczne opóźnienie w cyklu migracyjnym w stosunku do krajów starej Unii.</a:t>
            </a:r>
          </a:p>
          <a:p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1337" y="6074229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chemeClr val="bg2">
                    <a:lumMod val="50000"/>
                  </a:schemeClr>
                </a:solidFill>
              </a:rPr>
              <a:t>Źródło: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European Immigrations: Trends, Structures and Policy Implications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, ed.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Marek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Okólski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, Amsterdam University Press, Amsterdam 2012</a:t>
            </a:r>
            <a:endParaRPr lang="pl-PL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97B79E98-290A-492C-8786-BF7D1DEA1A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6894"/>
            <a:ext cx="12192001" cy="68848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C9019D4-A72A-44B2-A456-2BE9EB25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030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SŁOWACJA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F552126-7BFE-4260-A418-6FB00A2D3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365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0AE5B9E-D3B0-44AC-BB59-D34C4DC6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13" y="167813"/>
            <a:ext cx="8596668" cy="1320800"/>
          </a:xfrm>
        </p:spPr>
        <p:txBody>
          <a:bodyPr/>
          <a:lstStyle/>
          <a:p>
            <a:r>
              <a:rPr lang="pl-PL" b="1" dirty="0"/>
              <a:t>Zmiany demograficzne na Słowacji według spisów ludności 1950–2011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12E9CFB-F179-43BB-92C4-DBF840ADC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51712"/>
            <a:ext cx="8596668" cy="388077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BAB55917-A843-44FC-B225-8D9F8554D9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549" y="1550757"/>
            <a:ext cx="9254237" cy="4225879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BEA7123F-6787-46DD-9EB2-2617B7169E93}"/>
              </a:ext>
            </a:extLst>
          </p:cNvPr>
          <p:cNvSpPr/>
          <p:nvPr/>
        </p:nvSpPr>
        <p:spPr>
          <a:xfrm>
            <a:off x="526413" y="560794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 err="1"/>
              <a:t>Źródło:https</a:t>
            </a:r>
            <a:r>
              <a:rPr lang="pl-PL" sz="900" dirty="0"/>
              <a:t>://pl.wikipedia.org/wiki/Demografia_S%C5%82owacji</a:t>
            </a:r>
          </a:p>
        </p:txBody>
      </p:sp>
    </p:spTree>
    <p:extLst>
      <p:ext uri="{BB962C8B-B14F-4D97-AF65-F5344CB8AC3E}">
        <p14:creationId xmlns:p14="http://schemas.microsoft.com/office/powerpoint/2010/main" xmlns="" val="28161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B206000-8A98-49C9-ABF7-36557326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99" y="84665"/>
            <a:ext cx="8596668" cy="1320800"/>
          </a:xfrm>
        </p:spPr>
        <p:txBody>
          <a:bodyPr/>
          <a:lstStyle/>
          <a:p>
            <a:r>
              <a:rPr lang="pl-PL" dirty="0"/>
              <a:t>Rozmieszczenie mniejszości etnicznych na Słowacji (2011r.)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3F35BF0C-C5A6-42F5-A133-B2235708E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199" y="1796841"/>
            <a:ext cx="7006288" cy="4511782"/>
          </a:xfrm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B5992DD9-F904-4837-ADF7-8887C59EF499}"/>
              </a:ext>
            </a:extLst>
          </p:cNvPr>
          <p:cNvSpPr/>
          <p:nvPr/>
        </p:nvSpPr>
        <p:spPr>
          <a:xfrm>
            <a:off x="433199" y="6308623"/>
            <a:ext cx="65995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err="1"/>
              <a:t>Źródło:https</a:t>
            </a:r>
            <a:r>
              <a:rPr lang="pl-PL" sz="900" dirty="0"/>
              <a:t>://pl.wikipedia.org/</a:t>
            </a:r>
            <a:r>
              <a:rPr lang="pl-PL" sz="900" dirty="0" err="1"/>
              <a:t>wiki</a:t>
            </a:r>
            <a:r>
              <a:rPr lang="pl-PL" sz="900" dirty="0"/>
              <a:t>/Demografia_S%C5%82owacji#/media/File:Slovakia_2011_Ethnic.png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D72C6912-3084-4BDF-AB90-5C1AC34E5DEB}"/>
              </a:ext>
            </a:extLst>
          </p:cNvPr>
          <p:cNvSpPr/>
          <p:nvPr/>
        </p:nvSpPr>
        <p:spPr>
          <a:xfrm>
            <a:off x="433199" y="164732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/>
              <a:t>Rozmieszczenie ludności na Słowacji pod względem etnicznym (dane na rok 2011).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58150A97-0470-407E-A119-D321D943B4DE}"/>
              </a:ext>
            </a:extLst>
          </p:cNvPr>
          <p:cNvSpPr/>
          <p:nvPr/>
        </p:nvSpPr>
        <p:spPr>
          <a:xfrm>
            <a:off x="7217546" y="1924319"/>
            <a:ext cx="25123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Węgrzy</a:t>
            </a:r>
            <a:r>
              <a:rPr lang="pl-PL" dirty="0"/>
              <a:t> zamieszkują południowe obszary Słowacji.</a:t>
            </a:r>
          </a:p>
          <a:p>
            <a:r>
              <a:rPr lang="pl-PL" b="1" dirty="0"/>
              <a:t>Romów </a:t>
            </a:r>
            <a:r>
              <a:rPr lang="pl-PL" dirty="0"/>
              <a:t>można znaleźć głównie w centralnej i południowej części kraju.</a:t>
            </a:r>
            <a:br>
              <a:rPr lang="pl-PL" dirty="0"/>
            </a:br>
            <a:r>
              <a:rPr lang="pl-PL" b="1" dirty="0"/>
              <a:t>Rusini Karpaccy </a:t>
            </a:r>
            <a:r>
              <a:rPr lang="pl-PL" dirty="0"/>
              <a:t>zamieszkują głównie  północno-wschodnią część Słowacji.</a:t>
            </a:r>
          </a:p>
        </p:txBody>
      </p:sp>
    </p:spTree>
    <p:extLst>
      <p:ext uri="{BB962C8B-B14F-4D97-AF65-F5344CB8AC3E}">
        <p14:creationId xmlns:p14="http://schemas.microsoft.com/office/powerpoint/2010/main" xmlns="" val="27244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1FEBD3E-28D7-41EA-AC0F-BC6DC9CA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2" y="205314"/>
            <a:ext cx="8596668" cy="1320800"/>
          </a:xfrm>
        </p:spPr>
        <p:txBody>
          <a:bodyPr/>
          <a:lstStyle/>
          <a:p>
            <a:r>
              <a:rPr lang="pl-PL" dirty="0"/>
              <a:t>Węgrzy na Słowacji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69C47C6B-D1B6-436E-BDC2-4910580CC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61" y="1488613"/>
            <a:ext cx="3068597" cy="388077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Pojawienie się Węgrów w granicach państwa słowackiego wiąże się z ustalonym po I wojnie światowej nowym ładem terytorialnym określonym w Traktacie z Trianon z 1920 roku. Mniejszość ta skupia się zatem głównie w południowej części Słowacji. 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A5C5B16D-F149-4C98-B8BC-1F6200F490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6546" y="1470502"/>
            <a:ext cx="6031159" cy="3843272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62F71E65-D176-4DD1-A579-B3B08DA1245C}"/>
              </a:ext>
            </a:extLst>
          </p:cNvPr>
          <p:cNvSpPr/>
          <p:nvPr/>
        </p:nvSpPr>
        <p:spPr>
          <a:xfrm>
            <a:off x="3496546" y="5369386"/>
            <a:ext cx="592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err="1"/>
              <a:t>Źródło:https</a:t>
            </a:r>
            <a:r>
              <a:rPr lang="pl-PL" sz="900" dirty="0"/>
              <a:t>://pl.wikipedia.org/</a:t>
            </a:r>
            <a:r>
              <a:rPr lang="pl-PL" sz="900" dirty="0" err="1"/>
              <a:t>wiki</a:t>
            </a:r>
            <a:r>
              <a:rPr lang="pl-PL" sz="900" dirty="0"/>
              <a:t>/Mniejszo%C5%9B%C4%87_w%C4%99gierska_na_S%C5%82owacji#/media/</a:t>
            </a:r>
            <a:r>
              <a:rPr lang="pl-PL" sz="900" dirty="0" err="1"/>
              <a:t>File:Dist_of_hu_lang_europe.png</a:t>
            </a:r>
            <a:endParaRPr lang="pl-PL" sz="900" dirty="0"/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1C0CC9A4-34F7-4C35-9B48-494758BC817D}"/>
              </a:ext>
            </a:extLst>
          </p:cNvPr>
          <p:cNvSpPr/>
          <p:nvPr/>
        </p:nvSpPr>
        <p:spPr>
          <a:xfrm>
            <a:off x="3464125" y="111928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/>
              <a:t>Mapa przedstawia % społeczeństwa posługujący się jęz. węgierskim</a:t>
            </a:r>
          </a:p>
        </p:txBody>
      </p:sp>
    </p:spTree>
    <p:extLst>
      <p:ext uri="{BB962C8B-B14F-4D97-AF65-F5344CB8AC3E}">
        <p14:creationId xmlns:p14="http://schemas.microsoft.com/office/powerpoint/2010/main" xmlns="" val="37847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7560103-8013-41D8-A6C4-BE16BE3A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69843"/>
            <a:ext cx="8596668" cy="1320800"/>
          </a:xfrm>
        </p:spPr>
        <p:txBody>
          <a:bodyPr/>
          <a:lstStyle/>
          <a:p>
            <a:r>
              <a:rPr lang="pl-PL" dirty="0"/>
              <a:t>Spory węgiersko- słowackie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C44ADF5-6437-47E3-A9AF-2055EBA6C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Utworzenie koalicji rządowej </a:t>
            </a:r>
            <a:r>
              <a:rPr lang="pl-PL" b="1" dirty="0"/>
              <a:t>Kierunek – Socjalna Demokracja-ĽS-HZDS-SNS </a:t>
            </a:r>
            <a:r>
              <a:rPr lang="pl-PL" dirty="0"/>
              <a:t>2006 r.</a:t>
            </a:r>
          </a:p>
          <a:p>
            <a:pPr marL="0" indent="0">
              <a:buNone/>
            </a:pPr>
            <a:r>
              <a:rPr lang="pl-PL" b="1" dirty="0"/>
              <a:t>Partia Ludowa – Ruch na rzecz Demokratycznej Słowacji</a:t>
            </a:r>
            <a:r>
              <a:rPr lang="pl-PL" dirty="0"/>
              <a:t> (</a:t>
            </a:r>
            <a:r>
              <a:rPr lang="pl-PL" dirty="0" err="1"/>
              <a:t>Ľudová</a:t>
            </a:r>
            <a:r>
              <a:rPr lang="pl-PL" dirty="0"/>
              <a:t> </a:t>
            </a:r>
            <a:r>
              <a:rPr lang="pl-PL" dirty="0" err="1"/>
              <a:t>strana</a:t>
            </a:r>
            <a:r>
              <a:rPr lang="pl-PL" dirty="0"/>
              <a:t> – </a:t>
            </a:r>
            <a:r>
              <a:rPr lang="pl-PL" dirty="0" err="1"/>
              <a:t>Hnutie</a:t>
            </a:r>
            <a:r>
              <a:rPr lang="pl-PL" dirty="0"/>
              <a:t> za </a:t>
            </a:r>
            <a:r>
              <a:rPr lang="pl-PL" dirty="0" err="1"/>
              <a:t>demokratické</a:t>
            </a:r>
            <a:r>
              <a:rPr lang="pl-PL" dirty="0"/>
              <a:t> </a:t>
            </a:r>
            <a:r>
              <a:rPr lang="pl-PL" dirty="0" err="1"/>
              <a:t>Slovensko</a:t>
            </a:r>
            <a:r>
              <a:rPr lang="pl-PL" dirty="0"/>
              <a:t>, </a:t>
            </a:r>
            <a:r>
              <a:rPr lang="pl-PL" b="1" dirty="0"/>
              <a:t>ĽS-HZDS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b="1" dirty="0"/>
              <a:t>Słowacka Partia Narodowa</a:t>
            </a:r>
            <a:r>
              <a:rPr lang="pl-PL" dirty="0"/>
              <a:t> (słow. </a:t>
            </a:r>
            <a:r>
              <a:rPr lang="sk-SK" dirty="0"/>
              <a:t>Slovenská národná strana</a:t>
            </a:r>
            <a:r>
              <a:rPr lang="pl-PL" dirty="0"/>
              <a:t>; skrót: </a:t>
            </a:r>
            <a:r>
              <a:rPr lang="pl-PL" b="1" dirty="0"/>
              <a:t>SNS)</a:t>
            </a:r>
          </a:p>
          <a:p>
            <a:r>
              <a:rPr lang="pl-PL" dirty="0"/>
              <a:t>Ustawa językowa 2009 r.</a:t>
            </a:r>
          </a:p>
          <a:p>
            <a:r>
              <a:rPr lang="pl-PL" dirty="0"/>
              <a:t>21 sierpnia 2009 na Słowację nie został wpuszczony węgierski prezydent </a:t>
            </a:r>
            <a:r>
              <a:rPr lang="pl-PL" dirty="0" err="1"/>
              <a:t>László</a:t>
            </a:r>
            <a:r>
              <a:rPr lang="pl-PL" dirty="0"/>
              <a:t> </a:t>
            </a:r>
            <a:r>
              <a:rPr lang="pl-PL" dirty="0" err="1"/>
              <a:t>Sólyom</a:t>
            </a:r>
            <a:endParaRPr lang="pl-PL" dirty="0"/>
          </a:p>
          <a:p>
            <a:r>
              <a:rPr lang="pl-PL" dirty="0"/>
              <a:t>Uchwała o podwójnym obywatelstwie 2010 r.</a:t>
            </a:r>
          </a:p>
        </p:txBody>
      </p:sp>
    </p:spTree>
    <p:extLst>
      <p:ext uri="{BB962C8B-B14F-4D97-AF65-F5344CB8AC3E}">
        <p14:creationId xmlns:p14="http://schemas.microsoft.com/office/powerpoint/2010/main" xmlns="" val="13079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E3ADCB9-20E0-414C-89C2-EF04A9D9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65903"/>
            <a:ext cx="8596668" cy="1320800"/>
          </a:xfrm>
        </p:spPr>
        <p:txBody>
          <a:bodyPr/>
          <a:lstStyle/>
          <a:p>
            <a:r>
              <a:rPr lang="pl-PL" dirty="0"/>
              <a:t>Romowie na Słowacji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4346C641-D41B-462E-A2F3-A5B269D1A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7129680"/>
              </p:ext>
            </p:extLst>
          </p:nvPr>
        </p:nvGraphicFramePr>
        <p:xfrm>
          <a:off x="677334" y="1695635"/>
          <a:ext cx="8963816" cy="4345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702E8D36-7EEC-47BE-8E41-BF246275BD82}"/>
              </a:ext>
            </a:extLst>
          </p:cNvPr>
          <p:cNvSpPr/>
          <p:nvPr/>
        </p:nvSpPr>
        <p:spPr>
          <a:xfrm>
            <a:off x="1528289" y="2554770"/>
            <a:ext cx="1022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/>
              <a:t>2015r.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1DC4496C-7BE4-43D1-916C-45DD4FB130D6}"/>
              </a:ext>
            </a:extLst>
          </p:cNvPr>
          <p:cNvSpPr/>
          <p:nvPr/>
        </p:nvSpPr>
        <p:spPr>
          <a:xfrm>
            <a:off x="4640510" y="2554768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2020r</a:t>
            </a:r>
            <a:r>
              <a:rPr lang="pl-PL" dirty="0"/>
              <a:t>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F6326912-424A-476E-B584-AB3B65706FB3}"/>
              </a:ext>
            </a:extLst>
          </p:cNvPr>
          <p:cNvSpPr/>
          <p:nvPr/>
        </p:nvSpPr>
        <p:spPr>
          <a:xfrm>
            <a:off x="7805920" y="2554769"/>
            <a:ext cx="1025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2060r.</a:t>
            </a:r>
          </a:p>
        </p:txBody>
      </p:sp>
    </p:spTree>
    <p:extLst>
      <p:ext uri="{BB962C8B-B14F-4D97-AF65-F5344CB8AC3E}">
        <p14:creationId xmlns:p14="http://schemas.microsoft.com/office/powerpoint/2010/main" xmlns="" val="32616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8958" y="740229"/>
            <a:ext cx="8596668" cy="1320800"/>
          </a:xfrm>
        </p:spPr>
        <p:txBody>
          <a:bodyPr/>
          <a:lstStyle/>
          <a:p>
            <a:r>
              <a:rPr lang="pl-PL" dirty="0"/>
              <a:t>Cel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5100" y="2411446"/>
            <a:ext cx="8596668" cy="388077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800" dirty="0"/>
              <a:t>   Celem projektu jest przedstawienie polityki migracyjnej w państwach V4. Chcemy pokazać przyczyny jej obecnej formy. Pokażemy także jak wygląda populacja imigrantów w poszczególnych państwach Grupy </a:t>
            </a:r>
            <a:r>
              <a:rPr lang="pl-PL" sz="2800" dirty="0" err="1"/>
              <a:t>Wyszehradzkiej</a:t>
            </a:r>
            <a:r>
              <a:rPr lang="pl-PL" sz="2800" dirty="0"/>
              <a:t> i czym jest to spowodowane.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C3F8B0E-B652-4591-891B-079218DF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" y="232952"/>
            <a:ext cx="8596668" cy="1320800"/>
          </a:xfrm>
        </p:spPr>
        <p:txBody>
          <a:bodyPr/>
          <a:lstStyle/>
          <a:p>
            <a:r>
              <a:rPr lang="pl-PL" dirty="0" err="1"/>
              <a:t>Lunik</a:t>
            </a:r>
            <a:r>
              <a:rPr lang="pl-PL" dirty="0"/>
              <a:t> IX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AC6A1E7-9949-481A-A9E7-F9A206738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507228"/>
            <a:ext cx="3045041" cy="340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/>
              <a:t>Lunik</a:t>
            </a:r>
            <a:r>
              <a:rPr lang="pl-PL" dirty="0"/>
              <a:t> IX to romskie osiedle określane czasem mianem największego cygańskiego getta na świecie. Zbudowane w latach 70. XX wieku jest jednym z 22 autonomicznych osiedli drugiego największego miasta na Słowacji – Koszyc.</a:t>
            </a:r>
            <a:endParaRPr lang="pl-PL" dirty="0">
              <a:hlinkClick r:id="rId2"/>
            </a:endParaRPr>
          </a:p>
          <a:p>
            <a:endParaRPr lang="pl-PL" dirty="0">
              <a:hlinkClick r:id="rId2"/>
            </a:endParaRPr>
          </a:p>
          <a:p>
            <a:endParaRPr lang="pl-PL" dirty="0">
              <a:hlinkClick r:id="rId2"/>
            </a:endParaRPr>
          </a:p>
          <a:p>
            <a:endParaRPr lang="pl-PL" dirty="0">
              <a:hlinkClick r:id="rId2"/>
            </a:endParaRPr>
          </a:p>
          <a:p>
            <a:endParaRPr lang="pl-PL" dirty="0">
              <a:hlinkClick r:id="rId2"/>
            </a:endParaRPr>
          </a:p>
          <a:p>
            <a:endParaRPr lang="pl-PL" dirty="0">
              <a:hlinkClick r:id="rId2"/>
            </a:endParaRPr>
          </a:p>
          <a:p>
            <a:endParaRPr lang="pl-PL" dirty="0">
              <a:hlinkClick r:id="rId2"/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A8CF53B2-4294-411C-B98C-0F0AF4FF2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1545" y="1331811"/>
            <a:ext cx="6059106" cy="4038394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7DB3BC85-DEAA-41A1-B989-3F17C22A9968}"/>
              </a:ext>
            </a:extLst>
          </p:cNvPr>
          <p:cNvSpPr/>
          <p:nvPr/>
        </p:nvSpPr>
        <p:spPr>
          <a:xfrm>
            <a:off x="3594651" y="5448171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 err="1"/>
              <a:t>Źródło:https</a:t>
            </a:r>
            <a:r>
              <a:rPr lang="pl-PL" sz="900" dirty="0"/>
              <a:t>://roadtripbus.pl/wp-content/uploads/2018/02/lunik-12-2.jpg</a:t>
            </a:r>
          </a:p>
        </p:txBody>
      </p:sp>
    </p:spTree>
    <p:extLst>
      <p:ext uri="{BB962C8B-B14F-4D97-AF65-F5344CB8AC3E}">
        <p14:creationId xmlns:p14="http://schemas.microsoft.com/office/powerpoint/2010/main" xmlns="" val="10170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173209D-3C8F-47ED-80C8-E1F86AE4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05" y="118378"/>
            <a:ext cx="8596668" cy="1320800"/>
          </a:xfrm>
        </p:spPr>
        <p:txBody>
          <a:bodyPr/>
          <a:lstStyle/>
          <a:p>
            <a:r>
              <a:rPr lang="pl-PL" dirty="0"/>
              <a:t>Imigracja na Słowację w porównaniu do innych państw V4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0BDC99A-5B46-4E98-A956-66069BCA3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05" y="1599986"/>
            <a:ext cx="3060165" cy="4643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Wykresy obrazujące skalę imigracji do państw Grupy Wyszehradzkiej jasno pokazują, że Słowacja jest najrzadziej obieranym kierunkiem. Wynika to m.in. z dużej niechęci Słowaków do obcokrajowców, a także z  polityki prowadzonej przez słowacki rząd. „Słowacja nie poprze ONZ-owskiego paktu w żadnym przypadku i nie przyjmie go” – powiedział premier Peter Pellegrini. 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19EE9994-4097-4052-A363-B4136DDFFC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4479" y="4871798"/>
            <a:ext cx="5349522" cy="1354471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098CBD3D-6098-4FA4-9C74-642F9241BC55}"/>
              </a:ext>
            </a:extLst>
          </p:cNvPr>
          <p:cNvSpPr/>
          <p:nvPr/>
        </p:nvSpPr>
        <p:spPr>
          <a:xfrm>
            <a:off x="3924480" y="6243709"/>
            <a:ext cx="5253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err="1"/>
              <a:t>Źródło:https</a:t>
            </a:r>
            <a:r>
              <a:rPr lang="pl-PL" sz="900" dirty="0"/>
              <a:t>://www.academia.edu/34029636/Understanding_the_Visegrad_Group_States_Response_to_the_Migrant_and_Refugee_Crises_2014_in_the_European_Union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C7247AA3-40EE-47DD-89FC-50675BC165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4479" y="1309565"/>
            <a:ext cx="5253394" cy="34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7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D00B3EE-0A44-4AAA-BB48-BC581DF1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2499"/>
            <a:ext cx="8596668" cy="1320800"/>
          </a:xfrm>
        </p:spPr>
        <p:txBody>
          <a:bodyPr/>
          <a:lstStyle/>
          <a:p>
            <a:r>
              <a:rPr lang="pl-PL" dirty="0"/>
              <a:t>Imigracja na Słowację w porównaniu do innych państw V4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53D85D51-272D-43C7-A4A2-74740BC70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85F8E4D4-3ADF-4231-A60E-2F4E30E550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9878" y="2160589"/>
            <a:ext cx="6031579" cy="366242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1F420EAC-51ED-4680-B6F9-25223939FBF7}"/>
              </a:ext>
            </a:extLst>
          </p:cNvPr>
          <p:cNvSpPr/>
          <p:nvPr/>
        </p:nvSpPr>
        <p:spPr>
          <a:xfrm>
            <a:off x="1959878" y="5823011"/>
            <a:ext cx="5962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err="1"/>
              <a:t>Źródło:https</a:t>
            </a:r>
            <a:r>
              <a:rPr lang="pl-PL" sz="900" dirty="0"/>
              <a:t>://www.academia.edu/34029636/Understanding_the_Visegrad_Group_States_Response_to_the_Migrant_and_Refugee_Crises_2014_in_the_European_Union</a:t>
            </a:r>
          </a:p>
        </p:txBody>
      </p:sp>
    </p:spTree>
    <p:extLst>
      <p:ext uri="{BB962C8B-B14F-4D97-AF65-F5344CB8AC3E}">
        <p14:creationId xmlns:p14="http://schemas.microsoft.com/office/powerpoint/2010/main" xmlns="" val="22377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318155B6-D3F5-4B0B-B6B3-BA430C60EA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CDA164D-2010-4298-A192-FEF65546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9895"/>
            <a:ext cx="11335372" cy="1320800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CZECHY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DA2A202-F87D-4E4A-880D-14910405D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89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Procent cudzoziemców w poszczególnych gminach RC</a:t>
            </a:r>
          </a:p>
        </p:txBody>
      </p:sp>
      <p:pic>
        <p:nvPicPr>
          <p:cNvPr id="4" name="Symbol zastępczy zawartości 3" descr="https://media.novinky.cz/049/590491-original1-ah9lq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636" y="2095274"/>
            <a:ext cx="690033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768481" y="2105808"/>
            <a:ext cx="8531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Legenda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00B0F0"/>
                </a:solidFill>
              </a:rPr>
              <a:t>1%&gt; 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0070C0"/>
                </a:solidFill>
              </a:rPr>
              <a:t>1.1-2%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2.1-3%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chemeClr val="accent5">
                    <a:lumMod val="75000"/>
                  </a:schemeClr>
                </a:solidFill>
              </a:rPr>
              <a:t>3.1-4%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4%&lt;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685109" y="6304002"/>
            <a:ext cx="73807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Źródło: https://www.novinky.cz/domaci/426219-v-cesku-zije-pul-milionu-cizincu-nejvice-v-historii.html</a:t>
            </a: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28706" y="4406410"/>
            <a:ext cx="1382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37%</a:t>
            </a:r>
            <a:r>
              <a:rPr lang="pl-PL" sz="2400" dirty="0"/>
              <a:t> </a:t>
            </a:r>
            <a:r>
              <a:rPr lang="pl-PL" dirty="0"/>
              <a:t>imigrantów mieszka w </a:t>
            </a:r>
            <a:r>
              <a:rPr lang="pl-PL" b="1" dirty="0"/>
              <a:t>Pradze</a:t>
            </a:r>
            <a:r>
              <a:rPr lang="pl-PL" dirty="0"/>
              <a:t> i okolicach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09668" y="2631397"/>
            <a:ext cx="1231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Imigranci stanowią </a:t>
            </a:r>
            <a:r>
              <a:rPr lang="pl-PL" sz="2400" b="1" dirty="0"/>
              <a:t>4.5%</a:t>
            </a:r>
            <a:r>
              <a:rPr lang="pl-PL" sz="2000" b="1" dirty="0"/>
              <a:t> </a:t>
            </a:r>
            <a:r>
              <a:rPr lang="pl-PL" dirty="0"/>
              <a:t>populacji kraju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1391" y="387531"/>
            <a:ext cx="8596668" cy="1320800"/>
          </a:xfrm>
        </p:spPr>
        <p:txBody>
          <a:bodyPr/>
          <a:lstStyle/>
          <a:p>
            <a:r>
              <a:rPr lang="pl-PL" dirty="0"/>
              <a:t>Populacja cudzoziemców w Czechach </a:t>
            </a:r>
          </a:p>
        </p:txBody>
      </p:sp>
      <p:pic>
        <p:nvPicPr>
          <p:cNvPr id="4" name="gallPicture" descr="Složení ciznců v České republic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0668" y="1894114"/>
            <a:ext cx="6202522" cy="380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2664823" y="6055808"/>
            <a:ext cx="75503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Źródło: https://www.novinky.cz/domaci/426219-v-cesku-zije-pul-milionu-cizincu-nejvice-v-historii.html</a:t>
            </a: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240972" y="1254034"/>
            <a:ext cx="855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Procentowy udział nacji wśród cudzoziemców w Republice Czeskiej w 2016 r.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464731" y="2181497"/>
            <a:ext cx="139570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/>
              <a:t>Legenda: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chemeClr val="accent2">
                    <a:lumMod val="75000"/>
                  </a:schemeClr>
                </a:solidFill>
              </a:rPr>
              <a:t>Ukraińcy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0070C0"/>
                </a:solidFill>
              </a:rPr>
              <a:t>Słowacy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C00000"/>
                </a:solidFill>
              </a:rPr>
              <a:t>Wietnamczycy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Rosjanie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00B0F0"/>
                </a:solidFill>
              </a:rPr>
              <a:t>Niemcy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</a:rPr>
              <a:t>Polacy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Bułgarzy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chemeClr val="accent4">
                    <a:lumMod val="75000"/>
                  </a:schemeClr>
                </a:solidFill>
              </a:rPr>
              <a:t>Rumunii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FFCC66"/>
                </a:solidFill>
              </a:rPr>
              <a:t>USA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rgbClr val="00CC99"/>
                </a:solidFill>
              </a:rPr>
              <a:t>GB</a:t>
            </a:r>
          </a:p>
          <a:p>
            <a:pPr>
              <a:buFont typeface="Arial" pitchFamily="34" charset="0"/>
              <a:buChar char="•"/>
            </a:pP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inni</a:t>
            </a:r>
          </a:p>
          <a:p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78823" y="1502688"/>
            <a:ext cx="22729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/>
              <a:t>W 2016 roku </a:t>
            </a:r>
          </a:p>
          <a:p>
            <a:endParaRPr lang="pl-PL" dirty="0"/>
          </a:p>
          <a:p>
            <a:r>
              <a:rPr lang="pl-PL" b="1" dirty="0"/>
              <a:t>208 166 </a:t>
            </a:r>
            <a:r>
              <a:rPr lang="pl-PL" dirty="0"/>
              <a:t>cudzoziemców pochodziło z UE, przy czym ponad połowa (52%) pochodziła ze </a:t>
            </a:r>
            <a:r>
              <a:rPr lang="pl-PL" b="1" dirty="0"/>
              <a:t>Słowacji</a:t>
            </a:r>
            <a:r>
              <a:rPr lang="pl-PL" dirty="0"/>
              <a:t> </a:t>
            </a:r>
          </a:p>
          <a:p>
            <a:endParaRPr lang="pl-PL" dirty="0"/>
          </a:p>
          <a:p>
            <a:r>
              <a:rPr lang="pl-PL" b="1" dirty="0"/>
              <a:t>285 276 </a:t>
            </a:r>
            <a:r>
              <a:rPr lang="pl-PL" dirty="0"/>
              <a:t>stanowili cudzoziemcy  spoza UE w tym 42% to byli </a:t>
            </a:r>
            <a:r>
              <a:rPr lang="pl-PL" b="1" dirty="0"/>
              <a:t>Ukraińcy</a:t>
            </a:r>
            <a:r>
              <a:rPr lang="pl-PL" dirty="0"/>
              <a:t> a 22% </a:t>
            </a:r>
            <a:r>
              <a:rPr lang="pl-PL" b="1" dirty="0"/>
              <a:t>Wietnamczycy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00446" y="5969726"/>
            <a:ext cx="23391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Źródło: Czech </a:t>
            </a:r>
            <a:r>
              <a:rPr lang="pl-PL" sz="1200" dirty="0" err="1">
                <a:solidFill>
                  <a:schemeClr val="bg2">
                    <a:lumMod val="50000"/>
                  </a:schemeClr>
                </a:solidFill>
              </a:rPr>
              <a:t>Statistical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 Office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1257" y="531224"/>
            <a:ext cx="3200400" cy="5334000"/>
          </a:xfrm>
        </p:spPr>
        <p:txBody>
          <a:bodyPr/>
          <a:lstStyle/>
          <a:p>
            <a:pPr algn="ctr"/>
            <a:r>
              <a:rPr lang="pl-PL" dirty="0"/>
              <a:t>Liczba cudzoziemców</a:t>
            </a:r>
            <a:br>
              <a:rPr lang="pl-PL" dirty="0"/>
            </a:br>
            <a:r>
              <a:rPr lang="pl-PL" dirty="0"/>
              <a:t>w Republice Czeskiej </a:t>
            </a:r>
          </a:p>
        </p:txBody>
      </p:sp>
      <p:pic>
        <p:nvPicPr>
          <p:cNvPr id="4" name="Symbol zastępczy zawartości 3" descr="https://www.czso.cz/documents/10180/28532303/2002486287.png/59ad188d-b9e0-4aa0-bd27-5402bc868b60?version=1.0&amp;t=152818315853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1160" y="1018902"/>
            <a:ext cx="6062474" cy="442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4389120" y="6413863"/>
            <a:ext cx="4448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Źródło: https://www.czso.cz/csu/cizinci/1-ciz_pocet_cizincu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22516" y="2837217"/>
            <a:ext cx="24427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Największe wzrosty:</a:t>
            </a:r>
          </a:p>
          <a:p>
            <a:pPr algn="just"/>
            <a:endParaRPr lang="pl-PL" dirty="0"/>
          </a:p>
          <a:p>
            <a:pPr algn="just">
              <a:buFont typeface="Arial" pitchFamily="34" charset="0"/>
              <a:buChar char="•"/>
            </a:pPr>
            <a:r>
              <a:rPr lang="pl-PL" sz="2000" dirty="0"/>
              <a:t>Koniec lat 90 </a:t>
            </a:r>
          </a:p>
          <a:p>
            <a:pPr algn="just"/>
            <a:r>
              <a:rPr lang="pl-PL" dirty="0"/>
              <a:t>Największy napływ  imigrantów  z Ukrainy</a:t>
            </a:r>
          </a:p>
          <a:p>
            <a:pPr algn="just"/>
            <a:endParaRPr lang="pl-PL" dirty="0"/>
          </a:p>
          <a:p>
            <a:pPr algn="just">
              <a:buFont typeface="Arial" pitchFamily="34" charset="0"/>
              <a:buChar char="•"/>
            </a:pPr>
            <a:r>
              <a:rPr lang="pl-PL" sz="2000" dirty="0"/>
              <a:t>2007-2008</a:t>
            </a:r>
            <a:r>
              <a:rPr lang="pl-PL" dirty="0"/>
              <a:t>  </a:t>
            </a:r>
          </a:p>
          <a:p>
            <a:pPr algn="just"/>
            <a:r>
              <a:rPr lang="pl-PL" dirty="0"/>
              <a:t> przystąpienie Czech do strefy Schengen</a:t>
            </a:r>
          </a:p>
          <a:p>
            <a:pPr algn="just"/>
            <a:endParaRPr lang="pl-PL" dirty="0"/>
          </a:p>
          <a:p>
            <a:pPr algn="just">
              <a:buFont typeface="Arial" pitchFamily="34" charset="0"/>
              <a:buChar char="•"/>
            </a:pPr>
            <a:r>
              <a:rPr lang="pl-PL" sz="2000" dirty="0"/>
              <a:t>2015</a:t>
            </a:r>
            <a:r>
              <a:rPr lang="pl-PL" dirty="0"/>
              <a:t> </a:t>
            </a:r>
          </a:p>
          <a:p>
            <a:pPr algn="just"/>
            <a:r>
              <a:rPr lang="pl-PL" dirty="0"/>
              <a:t>kryzys migracyjny w UE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631475" y="5473339"/>
            <a:ext cx="5995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2060"/>
                </a:solidFill>
              </a:rPr>
              <a:t>Long-term </a:t>
            </a:r>
            <a:r>
              <a:rPr lang="pl-PL" sz="1600" b="1" dirty="0" err="1">
                <a:solidFill>
                  <a:srgbClr val="002060"/>
                </a:solidFill>
              </a:rPr>
              <a:t>residence</a:t>
            </a:r>
            <a:r>
              <a:rPr lang="pl-PL" sz="1600" b="1" dirty="0">
                <a:solidFill>
                  <a:srgbClr val="002060"/>
                </a:solidFill>
              </a:rPr>
              <a:t>- </a:t>
            </a:r>
            <a:r>
              <a:rPr lang="pl-PL" sz="1600" dirty="0">
                <a:solidFill>
                  <a:srgbClr val="002060"/>
                </a:solidFill>
              </a:rPr>
              <a:t>pobyt powyżej 90 dni</a:t>
            </a:r>
          </a:p>
          <a:p>
            <a:r>
              <a:rPr lang="pl-PL" sz="1600" b="1" dirty="0">
                <a:solidFill>
                  <a:srgbClr val="002060"/>
                </a:solidFill>
              </a:rPr>
              <a:t>Permanent </a:t>
            </a:r>
            <a:r>
              <a:rPr lang="pl-PL" sz="1600" b="1" dirty="0" err="1">
                <a:solidFill>
                  <a:srgbClr val="002060"/>
                </a:solidFill>
              </a:rPr>
              <a:t>residence</a:t>
            </a:r>
            <a:r>
              <a:rPr lang="pl-PL" sz="1600" b="1" dirty="0">
                <a:solidFill>
                  <a:srgbClr val="002060"/>
                </a:solidFill>
              </a:rPr>
              <a:t>- </a:t>
            </a:r>
            <a:r>
              <a:rPr lang="pl-PL" sz="1600" dirty="0">
                <a:solidFill>
                  <a:srgbClr val="002060"/>
                </a:solidFill>
              </a:rPr>
              <a:t>pobyt stały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Ukraińcy-największa mniejszość </a:t>
            </a:r>
          </a:p>
        </p:txBody>
      </p:sp>
      <p:pic>
        <p:nvPicPr>
          <p:cNvPr id="4" name="Symbol zastępczy zawartości 3" descr="Screenshot_2019-01-13 Migration from Ukraine to the Czech Republic in 2014 – 2015 - WP93151 pdf(2)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0980" y="1918721"/>
            <a:ext cx="5829300" cy="3581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83324" y="1225689"/>
            <a:ext cx="30175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Przyczyny:</a:t>
            </a:r>
          </a:p>
          <a:p>
            <a:pPr>
              <a:buFont typeface="Arial" pitchFamily="34" charset="0"/>
              <a:buChar char="•"/>
            </a:pPr>
            <a:r>
              <a:rPr lang="pl-PL" dirty="0"/>
              <a:t>Wspólna historia (teren </a:t>
            </a:r>
            <a:r>
              <a:rPr lang="pl-PL" dirty="0" err="1"/>
              <a:t>Austro-Węgier</a:t>
            </a:r>
            <a:r>
              <a:rPr lang="pl-PL" dirty="0"/>
              <a:t> obejmował dzisiejsze Czechy i Ukrainę)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Dobra sytuacja ekonomiczna Republiki Czeskiej (duża liczba emigrantów zarobkowych z Ukrainy na przełomie XX i XXI wieku)</a:t>
            </a:r>
          </a:p>
          <a:p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Zapotrzebowanie na niewykwalifikowanych pracowników</a:t>
            </a:r>
          </a:p>
          <a:p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Chętnie przyjmowani Ukraińcy pochodzenia czeskiego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153988" y="6087291"/>
            <a:ext cx="3819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Źródło: http://www.migracje.uw.edu.pl/wp-content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220" y="322217"/>
            <a:ext cx="8596668" cy="1320800"/>
          </a:xfrm>
        </p:spPr>
        <p:txBody>
          <a:bodyPr/>
          <a:lstStyle/>
          <a:p>
            <a:r>
              <a:rPr lang="pl-PL" dirty="0"/>
              <a:t>Rozmieszczenie cudzoziemców z ukraińskim obywatelstwem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4272" y="2121401"/>
            <a:ext cx="4260426" cy="3880773"/>
          </a:xfrm>
        </p:spPr>
        <p:txBody>
          <a:bodyPr/>
          <a:lstStyle/>
          <a:p>
            <a:pPr>
              <a:buNone/>
            </a:pPr>
            <a:r>
              <a:rPr lang="pl-PL" dirty="0"/>
              <a:t>     </a:t>
            </a:r>
          </a:p>
        </p:txBody>
      </p:sp>
      <p:pic>
        <p:nvPicPr>
          <p:cNvPr id="4" name="Obraz 3" descr="Screenshot_2019-01-13 141413_kt06 pdf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9" y="1436915"/>
            <a:ext cx="7393578" cy="483325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854925" y="6283235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Źródło: Czech </a:t>
            </a:r>
            <a:r>
              <a:rPr lang="pl-PL" sz="1200" dirty="0" err="1">
                <a:solidFill>
                  <a:schemeClr val="bg2">
                    <a:lumMod val="50000"/>
                  </a:schemeClr>
                </a:solidFill>
              </a:rPr>
              <a:t>Statistical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643" y="635726"/>
            <a:ext cx="8596668" cy="1320800"/>
          </a:xfrm>
        </p:spPr>
        <p:txBody>
          <a:bodyPr/>
          <a:lstStyle/>
          <a:p>
            <a:r>
              <a:rPr lang="pl-PL" dirty="0"/>
              <a:t>Liczba Ukraińców objęta ochroną międzynarodową w Republice Czeskiej</a:t>
            </a:r>
          </a:p>
        </p:txBody>
      </p:sp>
      <p:pic>
        <p:nvPicPr>
          <p:cNvPr id="13" name="Symbol zastępczy zawartości 12" descr="Screenshot_2019-01-13 Migration from Ukraine to the Czech Republic in 2014 – 2015 - WP93151 pdf(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3979" y="2272937"/>
            <a:ext cx="6950907" cy="3549399"/>
          </a:xfrm>
        </p:spPr>
      </p:pic>
      <p:sp>
        <p:nvSpPr>
          <p:cNvPr id="15" name="pole tekstowe 14"/>
          <p:cNvSpPr txBox="1"/>
          <p:nvPr/>
        </p:nvSpPr>
        <p:spPr>
          <a:xfrm>
            <a:off x="1528353" y="6270171"/>
            <a:ext cx="6046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Źródło: http://www.migracje.uw.edu.pl/wp-content/uploads/2016/12/WP93151.pdf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Uzasadnienie wyboru tematu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3248" y="2116200"/>
            <a:ext cx="8596668" cy="3880773"/>
          </a:xfrm>
        </p:spPr>
        <p:txBody>
          <a:bodyPr/>
          <a:lstStyle/>
          <a:p>
            <a:pPr>
              <a:buNone/>
            </a:pPr>
            <a:r>
              <a:rPr lang="pl-PL" dirty="0"/>
              <a:t>	</a:t>
            </a:r>
            <a:r>
              <a:rPr lang="pl-PL" sz="2800" dirty="0"/>
              <a:t>Polska jest jednym z państw V4, wobec tego polityka tej grupy bezpośrednio oddziałuje na to, jaką postawę przyjmuje nasz kraj wobec polityki UE.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Polityka migracyjna Czech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5083" y="1598886"/>
            <a:ext cx="8596668" cy="2777172"/>
          </a:xfrm>
        </p:spPr>
        <p:txBody>
          <a:bodyPr/>
          <a:lstStyle/>
          <a:p>
            <a:r>
              <a:rPr lang="pl-PL" dirty="0"/>
              <a:t>W Czechach działa prawo krwi: dziecko narodzone na terenie kraju dostaje obywatelstwo jeśli przynajmniej jedno z rodziców jest obywatelem RC</a:t>
            </a:r>
          </a:p>
          <a:p>
            <a:r>
              <a:rPr lang="pl-PL" dirty="0"/>
              <a:t>Obywatele UE nie potrzebują pozwolenia na pobyt na terenie RC</a:t>
            </a:r>
          </a:p>
          <a:p>
            <a:r>
              <a:rPr lang="pl-PL" dirty="0"/>
              <a:t>Obywatele państw trzecich mogą przebywać na terenie Czech tylko po otrzymaniu wizy długoterminowej lub pozwolenia na pobyt stały</a:t>
            </a:r>
          </a:p>
          <a:p>
            <a:r>
              <a:rPr lang="pl-PL" dirty="0"/>
              <a:t>Inne osoby: pozostają pod ochroną międzynarodową (osoby ubiegające się o azyl i osoby objęte ochroną uzupełniającą) lub są to osoby ubiegające się o ochronę międzynarodową.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5577" y="6309360"/>
            <a:ext cx="9025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Źródło: http://www.cicpraha.org/en/pro-verejnost/zakladni-informace-o-imigraci-v-cr/otazky-a-odpovedi-o-cizincich-v-cr.html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70709" y="4480561"/>
            <a:ext cx="8242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W 2016 roku wpłynęło 1478 wniosków o ochronę międzynarodową, głównie od obywateli Ukrainy.</a:t>
            </a:r>
          </a:p>
          <a:p>
            <a:pPr algn="just"/>
            <a:r>
              <a:rPr lang="pl-PL" sz="2000" dirty="0"/>
              <a:t>Nadano 148 osobom status uchodźcy, najwięcej było wśród nich obywateli Iraku.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https://www.czso.cz/documents/10180/28532303/-552349591.png/35eb2086-7bd2-48f0-a6c8-57ef4a7ddadd?version=1.0&amp;t=152042050415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1" y="1149532"/>
            <a:ext cx="8059782" cy="491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849086" y="705393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Wnioski o ochronę międzynarodową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016137" y="705395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osób ze statusem uchodźcy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018903" y="6244046"/>
            <a:ext cx="2400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Źródło: Czech </a:t>
            </a:r>
            <a:r>
              <a:rPr lang="pl-PL" sz="1200" dirty="0" err="1">
                <a:solidFill>
                  <a:schemeClr val="bg1">
                    <a:lumMod val="65000"/>
                  </a:schemeClr>
                </a:solidFill>
              </a:rPr>
              <a:t>Statisttical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Polityka migracyjna a kryzys migracyjny w UE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8145" y="2160589"/>
            <a:ext cx="8596668" cy="3880773"/>
          </a:xfrm>
        </p:spPr>
        <p:txBody>
          <a:bodyPr/>
          <a:lstStyle/>
          <a:p>
            <a:r>
              <a:rPr lang="pl-PL" dirty="0"/>
              <a:t>Czechy prowadzą wspólną politykę migracyjną  razem z innymi państwami V4</a:t>
            </a:r>
          </a:p>
          <a:p>
            <a:r>
              <a:rPr lang="pl-PL" dirty="0"/>
              <a:t>W 2015 roku sprzeciwili się pomysłowi relokacji imigrantów </a:t>
            </a:r>
          </a:p>
          <a:p>
            <a:r>
              <a:rPr lang="pl-PL" dirty="0"/>
              <a:t>W  2016 roku tylko 15% Czechów było za przyjęciem uchodźców</a:t>
            </a:r>
          </a:p>
          <a:p>
            <a:r>
              <a:rPr lang="pl-PL" dirty="0"/>
              <a:t>Czechy pozostają we współpracy z Niemcami i nie prowadzą tak zdecydowanej polityki migracyjnej jak Węgry czy Polska</a:t>
            </a:r>
          </a:p>
          <a:p>
            <a:r>
              <a:rPr lang="pl-PL" dirty="0"/>
              <a:t>W małym stopniu uderzył ten kraj kryzys migracyjny, głównie jest to państwo tranzytowe (wnioski o azyl stanowią 0.1% wszystkich wniosków UE)</a:t>
            </a:r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40526" y="6165669"/>
            <a:ext cx="3584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>
                <a:solidFill>
                  <a:schemeClr val="bg1">
                    <a:lumMod val="65000"/>
                  </a:schemeClr>
                </a:solidFill>
              </a:rPr>
              <a:t>Źródło:https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pl-PL" sz="1200" dirty="0" err="1">
                <a:solidFill>
                  <a:schemeClr val="bg1">
                    <a:lumMod val="65000"/>
                  </a:schemeClr>
                </a:solidFill>
              </a:rPr>
              <a:t>www.pism.pl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pl-PL" sz="1200" dirty="0" err="1">
                <a:solidFill>
                  <a:schemeClr val="bg1">
                    <a:lumMod val="65000"/>
                  </a:schemeClr>
                </a:solidFill>
              </a:rPr>
              <a:t>files</a:t>
            </a:r>
            <a:r>
              <a:rPr lang="pl-PL" sz="1200" dirty="0">
                <a:solidFill>
                  <a:schemeClr val="bg1">
                    <a:lumMod val="65000"/>
                  </a:schemeClr>
                </a:solidFill>
              </a:rPr>
              <a:t>/?id_plik=22659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8957" y="178526"/>
            <a:ext cx="8596668" cy="1320800"/>
          </a:xfrm>
        </p:spPr>
        <p:txBody>
          <a:bodyPr/>
          <a:lstStyle/>
          <a:p>
            <a:r>
              <a:rPr lang="pl-PL" dirty="0"/>
              <a:t>Polityka imigracyjna Czech a </a:t>
            </a:r>
            <a:r>
              <a:rPr lang="pl-PL"/>
              <a:t>kryzys imigracyjny </a:t>
            </a:r>
            <a:r>
              <a:rPr lang="pl-PL" dirty="0"/>
              <a:t>UE</a:t>
            </a:r>
          </a:p>
        </p:txBody>
      </p:sp>
      <p:pic>
        <p:nvPicPr>
          <p:cNvPr id="4" name="Symbol zastępczy zawartości 3" descr="Screenshot_2019-01-13 Yearbook_04 indd - Pachocka YPES 2016 pdf(1)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8777" y="1386908"/>
            <a:ext cx="5591175" cy="2476500"/>
          </a:xfrm>
          <a:prstGeom prst="rect">
            <a:avLst/>
          </a:prstGeom>
        </p:spPr>
      </p:pic>
      <p:pic>
        <p:nvPicPr>
          <p:cNvPr id="5" name="Obraz 4" descr="Screenshot_2019-01-13 Yearbook_04 indd - Pachocka YPES 2016 pdf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953" y="3937499"/>
            <a:ext cx="5553619" cy="292050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18012" y="2220686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Wnioski o azyl w EU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570617" y="5029200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Wnioski o azyl w V4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165669" y="6027003"/>
            <a:ext cx="4614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Źródło: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Pachocka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 M.: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Understanding the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</a:rPr>
              <a:t>Visegrad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 Group States’ </a:t>
            </a:r>
          </a:p>
          <a:p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Response to the Migrant and Refugee Crises </a:t>
            </a:r>
          </a:p>
          <a:p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2014+ in the European Union</a:t>
            </a:r>
          </a:p>
          <a:p>
            <a:endParaRPr lang="pl-PL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Imigracja do Republiki Czeskiej w porównaniu do innych państw V4</a:t>
            </a:r>
          </a:p>
        </p:txBody>
      </p:sp>
      <p:pic>
        <p:nvPicPr>
          <p:cNvPr id="4" name="Symbol zastępczy zawartości 3" descr="Screenshot_2019-01-13 Yearbook_04 indd - Pachocka YPES 2016 pdf(4)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8457" y="1815737"/>
            <a:ext cx="7380514" cy="417968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62595" y="6126481"/>
            <a:ext cx="4624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Źródło: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Pachocka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 M.: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Understanding the </a:t>
            </a:r>
            <a:r>
              <a:rPr lang="en-US" sz="1200" i="1" dirty="0" err="1">
                <a:solidFill>
                  <a:schemeClr val="bg2">
                    <a:lumMod val="50000"/>
                  </a:schemeClr>
                </a:solidFill>
              </a:rPr>
              <a:t>Visegrad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 Group States’ </a:t>
            </a:r>
          </a:p>
          <a:p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Response to the Migrant and Refugee Crises </a:t>
            </a:r>
          </a:p>
          <a:p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2014+ in the European Union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5CDA77CC-9B12-44C8-AEF9-37EA93D67B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03"/>
            <a:ext cx="12192000" cy="683419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1BEE4AC-B96F-4A26-9EE2-1496C854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768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WĘGRY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D454559-722C-4A8A-AC76-CA25839EB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335372" cy="3880773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839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9A9940-3F19-4AE8-980C-786B37EB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Problemy migracyjne Węgier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287" y="1736346"/>
            <a:ext cx="6817748" cy="420725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10343" y="6335486"/>
            <a:ext cx="19239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maps.google.com</a:t>
            </a:r>
            <a:endParaRPr lang="pl-PL" sz="1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63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394" y="446366"/>
            <a:ext cx="6237552" cy="5700163"/>
          </a:xfrm>
        </p:spPr>
      </p:pic>
      <p:sp>
        <p:nvSpPr>
          <p:cNvPr id="5" name="pole tekstowe 4"/>
          <p:cNvSpPr txBox="1"/>
          <p:nvPr/>
        </p:nvSpPr>
        <p:spPr>
          <a:xfrm>
            <a:off x="1123406" y="6361611"/>
            <a:ext cx="408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Źródło: </a:t>
            </a:r>
            <a:r>
              <a:rPr lang="pl-PL" sz="1200" dirty="0" err="1">
                <a:solidFill>
                  <a:schemeClr val="bg2">
                    <a:lumMod val="50000"/>
                  </a:schemeClr>
                </a:solidFill>
              </a:rPr>
              <a:t>www.iom.hu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pl-PL" sz="1200" dirty="0" err="1">
                <a:solidFill>
                  <a:schemeClr val="bg2">
                    <a:lumMod val="50000"/>
                  </a:schemeClr>
                </a:solidFill>
              </a:rPr>
              <a:t>migration-issues-hungary</a:t>
            </a:r>
            <a:endParaRPr lang="pl-PL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942946" y="1600200"/>
            <a:ext cx="44272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dk1"/>
              </a:buClr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 Skrzyżowanie szlaku wschodniego jak i południowo wschodniego na terytorium Węgier.</a:t>
            </a:r>
            <a:endParaRPr lang="pl-PL" sz="2400" dirty="0"/>
          </a:p>
          <a:p>
            <a:pPr marL="285750" lvl="0" indent="-133350">
              <a:buClr>
                <a:schemeClr val="dk1"/>
              </a:buClr>
              <a:buSzPts val="2400"/>
            </a:pPr>
            <a:endParaRPr lang="pl-PL" sz="2400" dirty="0">
              <a:solidFill>
                <a:schemeClr val="dk1"/>
              </a:solidFill>
              <a:ea typeface="Trebuchet MS"/>
              <a:cs typeface="Trebuchet MS"/>
              <a:sym typeface="Trebuchet MS"/>
            </a:endParaRPr>
          </a:p>
          <a:p>
            <a:pPr marL="285750" lvl="0" indent="-285750">
              <a:buClr>
                <a:schemeClr val="dk1"/>
              </a:buClr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Tranzyt do krajów Europy Zachodniej</a:t>
            </a:r>
            <a:endParaRPr lang="pl-PL" sz="2400" dirty="0"/>
          </a:p>
          <a:p>
            <a:pPr marL="285750" lvl="0" indent="-133350">
              <a:buClr>
                <a:schemeClr val="dk1"/>
              </a:buClr>
              <a:buSzPts val="2400"/>
            </a:pPr>
            <a:endParaRPr lang="pl-PL" sz="2400" dirty="0">
              <a:solidFill>
                <a:schemeClr val="dk1"/>
              </a:solidFill>
              <a:ea typeface="Trebuchet MS"/>
              <a:cs typeface="Trebuchet MS"/>
              <a:sym typeface="Trebuchet MS"/>
            </a:endParaRPr>
          </a:p>
          <a:p>
            <a:pPr marL="285750" lvl="0" indent="-285750">
              <a:buClr>
                <a:schemeClr val="dk1"/>
              </a:buClr>
              <a:buSzPts val="2400"/>
              <a:buFont typeface="Arial"/>
              <a:buChar char="•"/>
            </a:pPr>
            <a:r>
              <a:rPr lang="pl-PL" sz="24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Bardzo wysoka aktywność szlaków </a:t>
            </a:r>
            <a:endParaRPr lang="pl-PL" sz="2400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533" y="444137"/>
            <a:ext cx="2877950" cy="585914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828" y="445820"/>
            <a:ext cx="2908663" cy="584394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031965" y="6304002"/>
            <a:ext cx="33791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Źródło: </a:t>
            </a:r>
            <a:r>
              <a:rPr lang="pl-PL" sz="1200" dirty="0" err="1">
                <a:solidFill>
                  <a:schemeClr val="bg2">
                    <a:lumMod val="50000"/>
                  </a:schemeClr>
                </a:solidFill>
              </a:rPr>
              <a:t>www.iom.hu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pl-PL" sz="1200" dirty="0" err="1">
                <a:solidFill>
                  <a:schemeClr val="bg2">
                    <a:lumMod val="50000"/>
                  </a:schemeClr>
                </a:solidFill>
              </a:rPr>
              <a:t>migration-issues-hungary</a:t>
            </a:r>
            <a:endParaRPr lang="pl-PL" sz="1200" dirty="0">
              <a:solidFill>
                <a:schemeClr val="bg2">
                  <a:lumMod val="50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511" y="1515292"/>
            <a:ext cx="9397216" cy="3575526"/>
          </a:xfrm>
        </p:spPr>
      </p:pic>
      <p:sp>
        <p:nvSpPr>
          <p:cNvPr id="5" name="pole tekstowe 4"/>
          <p:cNvSpPr txBox="1"/>
          <p:nvPr/>
        </p:nvSpPr>
        <p:spPr>
          <a:xfrm>
            <a:off x="4271555" y="5891349"/>
            <a:ext cx="29979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Źródło: </a:t>
            </a:r>
            <a:r>
              <a:rPr lang="pl-PL" sz="1200" dirty="0" err="1"/>
              <a:t>iom.hu</a:t>
            </a:r>
            <a:r>
              <a:rPr lang="pl-PL" sz="1200" dirty="0"/>
              <a:t>/</a:t>
            </a:r>
            <a:r>
              <a:rPr lang="pl-PL" sz="1200" dirty="0" err="1"/>
              <a:t>migration-issues-hungary</a:t>
            </a:r>
            <a:endParaRPr lang="pl-PL" sz="1200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badawcze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Analiza danych statystycznych</a:t>
            </a:r>
          </a:p>
          <a:p>
            <a:r>
              <a:rPr lang="pl-PL" dirty="0" smtClean="0"/>
              <a:t>Analiza literatury przedmiotu</a:t>
            </a:r>
          </a:p>
          <a:p>
            <a:r>
              <a:rPr lang="pl-PL" dirty="0" smtClean="0"/>
              <a:t>Analiza studium przypadku</a:t>
            </a:r>
          </a:p>
          <a:p>
            <a:r>
              <a:rPr lang="pl-PL" dirty="0" smtClean="0"/>
              <a:t>Analiza porównawcza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343" y="1306288"/>
            <a:ext cx="8890964" cy="3539438"/>
          </a:xfrm>
        </p:spPr>
      </p:pic>
      <p:sp>
        <p:nvSpPr>
          <p:cNvPr id="5" name="pole tekstowe 4"/>
          <p:cNvSpPr txBox="1"/>
          <p:nvPr/>
        </p:nvSpPr>
        <p:spPr>
          <a:xfrm>
            <a:off x="1685109" y="5995851"/>
            <a:ext cx="33791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Źródło: </a:t>
            </a:r>
            <a:r>
              <a:rPr lang="pl-PL" sz="1200" dirty="0" err="1">
                <a:solidFill>
                  <a:schemeClr val="bg2">
                    <a:lumMod val="50000"/>
                  </a:schemeClr>
                </a:solidFill>
              </a:rPr>
              <a:t>www.iom.hu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pl-PL" sz="1200" dirty="0" err="1">
                <a:solidFill>
                  <a:schemeClr val="bg2">
                    <a:lumMod val="50000"/>
                  </a:schemeClr>
                </a:solidFill>
              </a:rPr>
              <a:t>migration-issues-hungary</a:t>
            </a:r>
            <a:endParaRPr lang="pl-PL" sz="1200" dirty="0">
              <a:solidFill>
                <a:schemeClr val="bg2">
                  <a:lumMod val="50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154" y="1924050"/>
            <a:ext cx="5028143" cy="3016886"/>
          </a:xfrm>
        </p:spPr>
      </p:pic>
      <p:sp>
        <p:nvSpPr>
          <p:cNvPr id="5" name="pole tekstowe 4"/>
          <p:cNvSpPr txBox="1"/>
          <p:nvPr/>
        </p:nvSpPr>
        <p:spPr>
          <a:xfrm>
            <a:off x="1071154" y="6087291"/>
            <a:ext cx="3827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Źródło: </a:t>
            </a:r>
            <a:r>
              <a:rPr lang="pl-PL" sz="1200" dirty="0" err="1">
                <a:solidFill>
                  <a:schemeClr val="bg2">
                    <a:lumMod val="50000"/>
                  </a:schemeClr>
                </a:solidFill>
              </a:rPr>
              <a:t>www.iom.hu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pl-PL" sz="1200" dirty="0" err="1">
                <a:solidFill>
                  <a:schemeClr val="bg2">
                    <a:lumMod val="50000"/>
                  </a:schemeClr>
                </a:solidFill>
              </a:rPr>
              <a:t>migration-issues-hungary</a:t>
            </a:r>
            <a:endParaRPr lang="pl-PL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Google Shape;410;p54"/>
          <p:cNvSpPr txBox="1">
            <a:spLocks noGrp="1"/>
          </p:cNvSpPr>
          <p:nvPr>
            <p:ph type="title"/>
          </p:nvPr>
        </p:nvSpPr>
        <p:spPr>
          <a:xfrm>
            <a:off x="1" y="329511"/>
            <a:ext cx="876886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r>
              <a:rPr lang="pl-PL" sz="3200" dirty="0"/>
              <a:t>Restrykcyjna polityka migracyjna rzędu Viktora Orbana</a:t>
            </a:r>
            <a:endParaRPr sz="3200" dirty="0"/>
          </a:p>
        </p:txBody>
      </p:sp>
      <p:sp>
        <p:nvSpPr>
          <p:cNvPr id="7" name="Google Shape;409;p54"/>
          <p:cNvSpPr txBox="1"/>
          <p:nvPr/>
        </p:nvSpPr>
        <p:spPr>
          <a:xfrm>
            <a:off x="6729926" y="2022141"/>
            <a:ext cx="4417255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Bezwzględność wobec imigrantów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„Europa dla Europejczyków, Węgry krajem Węgrów”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Domniemany związek imigracji z terroryzmem, bezrobociem i przestępczości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Kampania medialna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l-PL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Ochrona granic UE przed napływem imigrantów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pl-PL"/>
              <a:t>Placówki dla imigrantów</a:t>
            </a:r>
            <a:endParaRPr/>
          </a:p>
        </p:txBody>
      </p:sp>
      <p:pic>
        <p:nvPicPr>
          <p:cNvPr id="416" name="Google Shape;416;p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18902" y="1312973"/>
            <a:ext cx="6466847" cy="4572297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5"/>
          <p:cNvSpPr txBox="1"/>
          <p:nvPr/>
        </p:nvSpPr>
        <p:spPr>
          <a:xfrm>
            <a:off x="1528354" y="6035040"/>
            <a:ext cx="33791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rgbClr val="757575"/>
                </a:solidFill>
                <a:latin typeface="Trebuchet MS"/>
                <a:ea typeface="Trebuchet MS"/>
                <a:cs typeface="Trebuchet MS"/>
                <a:sym typeface="Trebuchet MS"/>
              </a:rPr>
              <a:t>Źródło: www.iom.hu/migration-issues-hungary</a:t>
            </a:r>
            <a:endParaRPr sz="1200">
              <a:solidFill>
                <a:srgbClr val="75757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8" name="Google Shape;418;p55"/>
          <p:cNvSpPr txBox="1"/>
          <p:nvPr/>
        </p:nvSpPr>
        <p:spPr>
          <a:xfrm>
            <a:off x="7827317" y="1567795"/>
            <a:ext cx="3567514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l-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Strefy tranzytowe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l-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Strefy przyjęcia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l-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Zamknięte ośrodki dla poszukiwaczy ochrony międzynarodowej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l-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Ośrodki zatrzymań dla cudzoziemców 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l-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Ośrodki ochrony dzieci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2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Migracja zarobkowa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400" dirty="0"/>
              <a:t>42% obcokrajowców przebywa na Węgrzech aby pracować</a:t>
            </a:r>
          </a:p>
          <a:p>
            <a:pPr algn="just"/>
            <a:r>
              <a:rPr lang="pl-PL" sz="2400" dirty="0"/>
              <a:t>Około 50% firm ma trudności ze znalezieniem pracowników</a:t>
            </a:r>
          </a:p>
          <a:p>
            <a:pPr algn="just"/>
            <a:r>
              <a:rPr lang="pl-PL" sz="2400" dirty="0"/>
              <a:t>Węgierska strategia migracyjna dostrzega potrzebę sprowadzenie dodatkowej siły roboczej z zagranicy.</a:t>
            </a:r>
          </a:p>
          <a:p>
            <a:pPr algn="just"/>
            <a:r>
              <a:rPr lang="pl-PL" sz="2400" dirty="0"/>
              <a:t>Przyciąganie wysoko </a:t>
            </a:r>
            <a:r>
              <a:rPr lang="pl-PL" sz="2400" dirty="0" smtClean="0"/>
              <a:t>wykwalifikowanych </a:t>
            </a:r>
            <a:r>
              <a:rPr lang="pl-PL" sz="2400" dirty="0"/>
              <a:t>pracowników zostało ustawione jako cel strategiczny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227909" y="5995851"/>
            <a:ext cx="4284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Źródło: </a:t>
            </a:r>
            <a:r>
              <a:rPr lang="pl-PL" sz="1200" dirty="0" err="1">
                <a:solidFill>
                  <a:schemeClr val="bg2">
                    <a:lumMod val="50000"/>
                  </a:schemeClr>
                </a:solidFill>
              </a:rPr>
              <a:t>www.iom.hu</a:t>
            </a:r>
            <a:r>
              <a:rPr lang="pl-PL" sz="12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pl-PL" sz="1200" dirty="0" err="1">
                <a:solidFill>
                  <a:schemeClr val="bg2">
                    <a:lumMod val="50000"/>
                  </a:schemeClr>
                </a:solidFill>
              </a:rPr>
              <a:t>migration-issues-hungary</a:t>
            </a:r>
            <a:endParaRPr lang="pl-PL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Emigracja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350 000 Węgrów wyjechało za granicę od 1989</a:t>
            </a:r>
          </a:p>
          <a:p>
            <a:r>
              <a:rPr lang="pl-PL" sz="2400" dirty="0"/>
              <a:t>Wejście do Unii Europejskiej w 2004 roku nie spowodowało znaczonej zmiany wskaźnika emigracji</a:t>
            </a:r>
          </a:p>
          <a:p>
            <a:r>
              <a:rPr lang="pl-PL" sz="2400" dirty="0"/>
              <a:t>Znaczący wzrost emigracji po 2008 roku</a:t>
            </a:r>
          </a:p>
          <a:p>
            <a:r>
              <a:rPr lang="pl-PL" sz="2400" dirty="0"/>
              <a:t>Główne kierunki emigracji to Niemcy, UK i Austria</a:t>
            </a:r>
          </a:p>
          <a:p>
            <a:r>
              <a:rPr lang="pl-PL" sz="2400" dirty="0"/>
              <a:t>Wysokie przekazy pieniężne do Węgier</a:t>
            </a:r>
          </a:p>
          <a:p>
            <a:r>
              <a:rPr lang="pl-PL" sz="2400" dirty="0"/>
              <a:t>Zachęty rządowe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1208" y="2003835"/>
            <a:ext cx="8596668" cy="3880773"/>
          </a:xfrm>
        </p:spPr>
        <p:txBody>
          <a:bodyPr/>
          <a:lstStyle/>
          <a:p>
            <a:pPr algn="just"/>
            <a:r>
              <a:rPr lang="pl-PL" dirty="0" smtClean="0"/>
              <a:t>Polityka poszczególnych państw grupy </a:t>
            </a:r>
            <a:r>
              <a:rPr lang="pl-PL" dirty="0" err="1" smtClean="0"/>
              <a:t>Wyszehradzkiej</a:t>
            </a:r>
            <a:r>
              <a:rPr lang="pl-PL" dirty="0" smtClean="0"/>
              <a:t> </a:t>
            </a:r>
            <a:r>
              <a:rPr lang="pl-PL" dirty="0" smtClean="0"/>
              <a:t>wobec migracji wynika głównie z przeszłości historycznej i niechęci społeczeństwa</a:t>
            </a:r>
          </a:p>
          <a:p>
            <a:pPr algn="just"/>
            <a:r>
              <a:rPr lang="pl-PL" dirty="0" smtClean="0"/>
              <a:t>Kryzysem migracyjnym  zostały najbardziej objęte Węgry jako państwo tranzytowe i to tam rządzący prowadzą najbardziej restrykcyjną politykę migracyjną</a:t>
            </a:r>
          </a:p>
          <a:p>
            <a:pPr algn="just"/>
            <a:r>
              <a:rPr lang="pl-PL" dirty="0" smtClean="0"/>
              <a:t>W Czechach i Słowacji utrzymuje się bardzo niska liczba wniosków o ochronę międzynarodową i jeszcze niższa liczba ich przyjmowania</a:t>
            </a:r>
          </a:p>
          <a:p>
            <a:pPr algn="just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60259D4-D24F-43E1-B5E9-E1F8272F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8D1EA03-24C0-4800-AE72-D6646D148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14" y="1611949"/>
            <a:ext cx="9263500" cy="4423091"/>
          </a:xfrm>
        </p:spPr>
        <p:txBody>
          <a:bodyPr>
            <a:normAutofit fontScale="85000" lnSpcReduction="10000"/>
          </a:bodyPr>
          <a:lstStyle/>
          <a:p>
            <a:r>
              <a:rPr lang="pl-PL" dirty="0" err="1"/>
              <a:t>hhttp</a:t>
            </a:r>
            <a:r>
              <a:rPr lang="pl-PL" dirty="0"/>
              <a:t>://static.prsa.pl/images/83514de5-1490-41ea-a0b1-595f653d73bf.jpg</a:t>
            </a:r>
          </a:p>
          <a:p>
            <a:r>
              <a:rPr lang="pl-PL" dirty="0"/>
              <a:t>https://www.novinky.cz/domaci/426219-v-cesku-zije-pul-milionu-cizincu-nejvice-v-historii.html</a:t>
            </a:r>
          </a:p>
          <a:p>
            <a:r>
              <a:rPr lang="pl-PL" dirty="0"/>
              <a:t>https://zpravy.aktualne.cz/domaci/cizincu-v-cesku-pribyva-tvori-4-5-populace-nejvice-jich-pric/r~7595e2d0d3db11e5a8d7002590604f2e/?redirected=1542707801</a:t>
            </a:r>
          </a:p>
          <a:p>
            <a:r>
              <a:rPr lang="pl-PL" dirty="0"/>
              <a:t>https://www.czso.cz/csu/czso/cizinci_v_cr_vietnamci_u_nas_zakorenili20120214</a:t>
            </a:r>
          </a:p>
          <a:p>
            <a:r>
              <a:rPr lang="pl-PL" dirty="0"/>
              <a:t>http://www.migracje.uw.edu.pl/publikacje/migration-from-ukraine-to-the-czech-republic-with-respect-to-the-war-conflict-in-eastern-ukraine/ </a:t>
            </a:r>
          </a:p>
          <a:p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Źródło: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www.iom.hu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migration-issues-hungary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dirty="0"/>
              <a:t>http://www.geomigrace.cz/?q=en</a:t>
            </a:r>
          </a:p>
          <a:p>
            <a:r>
              <a:rPr lang="pl-PL" dirty="0"/>
              <a:t>Czyż A. Państwa grupy Wyszehradzkiej wobec kryzysu migracyjnego</a:t>
            </a:r>
          </a:p>
          <a:p>
            <a:r>
              <a:rPr lang="pl-PL" dirty="0" err="1"/>
              <a:t>Fehler</a:t>
            </a:r>
            <a:r>
              <a:rPr lang="pl-PL" dirty="0"/>
              <a:t> W., Cebul  K., </a:t>
            </a:r>
            <a:r>
              <a:rPr lang="pl-PL" dirty="0" err="1"/>
              <a:t>Podgórzańska</a:t>
            </a:r>
            <a:r>
              <a:rPr lang="pl-PL" dirty="0"/>
              <a:t>  R. Migracje jako wyzwanie dla Unii Europejskiej i wybranych państw członkowskich  </a:t>
            </a:r>
            <a:r>
              <a:rPr lang="pl-PL" dirty="0" err="1"/>
              <a:t>Difin</a:t>
            </a:r>
            <a:r>
              <a:rPr lang="pl-PL" dirty="0"/>
              <a:t> 2017</a:t>
            </a:r>
            <a:br>
              <a:rPr lang="pl-PL" dirty="0"/>
            </a:br>
            <a:r>
              <a:rPr lang="pl-PL" sz="1700" dirty="0"/>
              <a:t>rozdział 4 Praktyka państw w grupie </a:t>
            </a:r>
            <a:r>
              <a:rPr lang="pl-PL" sz="1700" dirty="0" err="1"/>
              <a:t>wyszechradzkiej</a:t>
            </a:r>
            <a:r>
              <a:rPr lang="pl-PL" sz="1700" dirty="0"/>
              <a:t> w </a:t>
            </a:r>
            <a:r>
              <a:rPr lang="pl-PL" sz="1700" dirty="0" err="1"/>
              <a:t>kontekscie</a:t>
            </a:r>
            <a:r>
              <a:rPr lang="pl-PL" sz="1700" dirty="0"/>
              <a:t> zjawiska m</a:t>
            </a:r>
            <a:r>
              <a:rPr lang="pl-PL" dirty="0"/>
              <a:t>igracji</a:t>
            </a:r>
          </a:p>
          <a:p>
            <a:r>
              <a:rPr lang="pl-PL" dirty="0"/>
              <a:t>https://cafebabel.com/pl/article/mniejszosc-wegierska-na-slowacji-konflikt-z-korzyscia-dla-obu-stron-5ae005cef723b35a145df952/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989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810" y="866986"/>
            <a:ext cx="8596668" cy="3880773"/>
          </a:xfrm>
        </p:spPr>
        <p:txBody>
          <a:bodyPr>
            <a:normAutofit fontScale="25000" lnSpcReduction="20000"/>
          </a:bodyPr>
          <a:lstStyle/>
          <a:p>
            <a:r>
              <a:rPr lang="pl-PL" sz="5600" dirty="0">
                <a:solidFill>
                  <a:schemeClr val="tx1"/>
                </a:solidFill>
                <a:latin typeface="+mj-lt"/>
              </a:rPr>
              <a:t>https://ec.europa.eu/eurostat/statistics-explained/index.php/Migration_and_migrant_population_statistics/pl</a:t>
            </a:r>
          </a:p>
          <a:p>
            <a:r>
              <a:rPr lang="pl-PL" sz="5600" dirty="0">
                <a:solidFill>
                  <a:schemeClr val="tx1"/>
                </a:solidFill>
                <a:latin typeface="+mj-lt"/>
              </a:rPr>
              <a:t>https://bdm.stat.gov.pl/</a:t>
            </a:r>
          </a:p>
          <a:p>
            <a:r>
              <a:rPr lang="pl-PL" sz="5600" dirty="0">
                <a:solidFill>
                  <a:schemeClr val="tx1"/>
                </a:solidFill>
                <a:latin typeface="+mj-lt"/>
              </a:rPr>
              <a:t>http://www.euroreg.uw.edu.pl/dane/web_euroreg_seminary_files/1071/grny_kaczmarczyk_imigranci_na_polskim_rynku_pracy_25.01.18.pdf</a:t>
            </a:r>
          </a:p>
          <a:p>
            <a:r>
              <a:rPr lang="pl-PL" sz="5600" dirty="0">
                <a:solidFill>
                  <a:schemeClr val="tx1"/>
                </a:solidFill>
                <a:latin typeface="+mj-lt"/>
              </a:rPr>
              <a:t>http://eumigro.eu/sites/default/files/2012._european_immigrations.pdf</a:t>
            </a:r>
          </a:p>
          <a:p>
            <a:r>
              <a:rPr lang="pl-PL" sz="5600" dirty="0">
                <a:solidFill>
                  <a:schemeClr val="tx1"/>
                </a:solidFill>
                <a:latin typeface="+mj-lt"/>
              </a:rPr>
              <a:t>Red. Górak- Sosnowska K. Łazor J.; Polityka migracyjna: Historia i współczesne wyzwania, Oficyna Wydawnicza SGH, Warszawa 2016</a:t>
            </a:r>
          </a:p>
          <a:p>
            <a:r>
              <a:rPr lang="en-US" sz="5600" dirty="0">
                <a:solidFill>
                  <a:schemeClr val="tx1"/>
                </a:solidFill>
                <a:latin typeface="+mj-lt"/>
              </a:rPr>
              <a:t>Marta </a:t>
            </a:r>
            <a:r>
              <a:rPr lang="en-US" sz="5600" dirty="0" err="1">
                <a:solidFill>
                  <a:schemeClr val="tx1"/>
                </a:solidFill>
                <a:latin typeface="+mj-lt"/>
              </a:rPr>
              <a:t>Pachocka</a:t>
            </a:r>
            <a:r>
              <a:rPr lang="pl-PL" sz="5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600" i="1" dirty="0">
                <a:solidFill>
                  <a:schemeClr val="tx1"/>
                </a:solidFill>
                <a:latin typeface="+mj-lt"/>
              </a:rPr>
              <a:t>Understanding the </a:t>
            </a:r>
            <a:r>
              <a:rPr lang="en-US" sz="5600" i="1" dirty="0" err="1">
                <a:solidFill>
                  <a:schemeClr val="tx1"/>
                </a:solidFill>
                <a:latin typeface="+mj-lt"/>
              </a:rPr>
              <a:t>Visegrad</a:t>
            </a:r>
            <a:r>
              <a:rPr lang="en-US" sz="5600" i="1" dirty="0">
                <a:solidFill>
                  <a:schemeClr val="tx1"/>
                </a:solidFill>
                <a:latin typeface="+mj-lt"/>
              </a:rPr>
              <a:t> Group States’ Response to the Migrant and Refugee Crises 2014+ in the European Union</a:t>
            </a:r>
          </a:p>
          <a:p>
            <a:r>
              <a:rPr lang="pl-PL" sz="5600" dirty="0">
                <a:solidFill>
                  <a:schemeClr val="tx1"/>
                </a:solidFill>
                <a:latin typeface="+mj-lt"/>
              </a:rPr>
              <a:t>https://www.pch24.pl/slowacja-kolejnym-krajem--ktory-rezygnuje-z-podpisania-paktu-o-imigracji,64371,i.html</a:t>
            </a:r>
          </a:p>
          <a:p>
            <a:r>
              <a:rPr lang="pl-PL" sz="5600" dirty="0">
                <a:solidFill>
                  <a:schemeClr val="tx1"/>
                </a:solidFill>
                <a:latin typeface="+mj-lt"/>
              </a:rPr>
              <a:t>http://www.sztab.com/publicystyka-sztabowa,Problem-mniejszo%C5%9Bci-romskiej-na-S%C5%82owacji,1675.html</a:t>
            </a:r>
          </a:p>
          <a:p>
            <a:r>
              <a:rPr lang="pl-PL" sz="5600" dirty="0">
                <a:solidFill>
                  <a:schemeClr val="tx1"/>
                </a:solidFill>
                <a:latin typeface="+mj-lt"/>
              </a:rPr>
              <a:t>https://roadtripbus.pl/lunik-9-cyganskie-getto/</a:t>
            </a:r>
          </a:p>
          <a:p>
            <a:r>
              <a:rPr lang="pl-PL" sz="5600" dirty="0">
                <a:solidFill>
                  <a:schemeClr val="tx1"/>
                </a:solidFill>
                <a:latin typeface="+mj-lt"/>
              </a:rPr>
              <a:t>https://www.pism.pl/files/?id_plik=22659</a:t>
            </a:r>
          </a:p>
          <a:p>
            <a:r>
              <a:rPr lang="pl-PL" sz="5600" dirty="0">
                <a:solidFill>
                  <a:schemeClr val="tx1"/>
                </a:solidFill>
                <a:latin typeface="+mj-lt"/>
              </a:rPr>
              <a:t>http://www.cicpraha.org/en/pro-verejnost/zakladni-informace-o-imigraci-v-cr/otazky-a-odpovedi-o-cizincich-v-cr.html</a:t>
            </a:r>
          </a:p>
          <a:p>
            <a:r>
              <a:rPr lang="pl-PL" sz="5600" dirty="0">
                <a:solidFill>
                  <a:schemeClr val="tx1"/>
                </a:solidFill>
                <a:latin typeface="+mj-lt"/>
              </a:rPr>
              <a:t>https://www.google.com/url?sa=t&amp;rct=j&amp;q=&amp;esrc=s&amp;source=web&amp;cd=1&amp;cad=rja&amp;uact=8&amp;ved=2ahUKEwi639P3pYHgAhXChKYKHVXPDpAQFjAAegQIABAB&amp;url=https%3A%2F%2Fwww.euractiv.pl%2Fsection%2Fgrupa-wyszehradzka%2Fnews%2Fgrupa-wyszehradzka-zjednoczona-przeciw-uchodzcom%2F&amp;usg=AOvVaw2zDaP4ec5XgS9xaod2dO1p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7A48AB7-47A8-4327-BD14-51A330EE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pl-PL" sz="6600" dirty="0"/>
              <a:t>Dziękujemy za uwagę </a:t>
            </a:r>
          </a:p>
        </p:txBody>
      </p:sp>
    </p:spTree>
    <p:extLst>
      <p:ext uri="{BB962C8B-B14F-4D97-AF65-F5344CB8AC3E}">
        <p14:creationId xmlns:p14="http://schemas.microsoft.com/office/powerpoint/2010/main" xmlns="" val="16805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3F2F03-DBBF-4FBF-8B71-A829C15B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PREZENTACJI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226F707-BE86-4575-B6F1-25895F9BA19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>
              <a:buFont typeface="+mj-lt"/>
              <a:buAutoNum type="arabicPeriod"/>
            </a:pPr>
            <a:r>
              <a:rPr lang="pl-PL" dirty="0"/>
              <a:t>Wyjaśnienie pojęcia </a:t>
            </a:r>
            <a:r>
              <a:rPr lang="pl-PL" i="1" dirty="0"/>
              <a:t>Grupa Wyszehradzka </a:t>
            </a:r>
          </a:p>
          <a:p>
            <a:pPr>
              <a:buFont typeface="+mj-lt"/>
              <a:buAutoNum type="arabicPeriod"/>
            </a:pPr>
            <a:r>
              <a:rPr lang="pl-PL" dirty="0"/>
              <a:t>Wyjaśnienie pojęcia </a:t>
            </a:r>
            <a:r>
              <a:rPr lang="pl-PL" i="1" dirty="0"/>
              <a:t>Cyklu migracyjnego </a:t>
            </a:r>
            <a:r>
              <a:rPr lang="pl-PL" dirty="0"/>
              <a:t>i jego następstw.</a:t>
            </a:r>
          </a:p>
          <a:p>
            <a:pPr>
              <a:buFont typeface="+mj-lt"/>
              <a:buAutoNum type="arabicPeriod"/>
            </a:pPr>
            <a:r>
              <a:rPr lang="pl-PL" dirty="0"/>
              <a:t>Przedstawienie </a:t>
            </a:r>
            <a:r>
              <a:rPr lang="pl-PL" dirty="0" smtClean="0"/>
              <a:t>sytuacji migracyjnych</a:t>
            </a:r>
            <a:r>
              <a:rPr lang="pl-PL" dirty="0" smtClean="0"/>
              <a:t> </a:t>
            </a:r>
            <a:r>
              <a:rPr lang="pl-PL" dirty="0"/>
              <a:t>poszczególnych państw Grupy    </a:t>
            </a:r>
            <a:r>
              <a:rPr lang="pl-PL" dirty="0" err="1"/>
              <a:t>Wyszehradzkiej</a:t>
            </a:r>
            <a:r>
              <a:rPr lang="pl-PL" dirty="0"/>
              <a:t> </a:t>
            </a:r>
            <a:r>
              <a:rPr lang="pl-PL" dirty="0" smtClean="0"/>
              <a:t>i komentarz polityki sektorowej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941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52BB597-E4A8-4E86-B8CF-D67CDFC1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4723"/>
            <a:ext cx="8596668" cy="1320800"/>
          </a:xfrm>
        </p:spPr>
        <p:txBody>
          <a:bodyPr/>
          <a:lstStyle/>
          <a:p>
            <a:r>
              <a:rPr lang="pl-PL" dirty="0"/>
              <a:t>Grupa Wyszehradzka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2A343E9-4029-422C-BC74-550D0714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87519"/>
            <a:ext cx="4089975" cy="5659510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Grupa Wyszehradzka</a:t>
            </a:r>
            <a:r>
              <a:rPr lang="pl-PL" dirty="0"/>
              <a:t> (V4) –) – zrzeszenie czterech państw Europy Środkowej – Polski, Czech, Słowacji i Węgier, którego celem jest pogłębianie współpracy między tymi krajami. Grupa została powołana w 1991 roku przez trzy państwa (Polskę, Węgry i Czechosłowację) tworzące tzw. </a:t>
            </a:r>
            <a:r>
              <a:rPr lang="pl-PL" b="1" dirty="0"/>
              <a:t>Trójkąt Wyszehradzki</a:t>
            </a:r>
            <a:r>
              <a:rPr lang="pl-PL" dirty="0"/>
              <a:t>. W późniejszym czasie, wskutek rozpadu Czechosłowacji (1 stycznia 1993 r.), członkami grupy stały się także Czechy i Słowacja. Jedyną instytucją Grupy jest Międzynarodowy Fundusz Wyszehradzki (</a:t>
            </a:r>
            <a:r>
              <a:rPr lang="pl-PL" i="1" dirty="0"/>
              <a:t>International </a:t>
            </a:r>
            <a:r>
              <a:rPr lang="pl-PL" i="1" dirty="0" err="1"/>
              <a:t>Visegrad</a:t>
            </a:r>
            <a:r>
              <a:rPr lang="pl-PL" i="1" dirty="0"/>
              <a:t> Fund</a:t>
            </a:r>
            <a:r>
              <a:rPr lang="pl-PL" dirty="0"/>
              <a:t>). Od 2016 roku w dniu 15 lutego obchodzony jest Międzynarodowy Dzień Wyszehradzki. 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787B6D72-2B04-459A-BD7A-9F21B9B235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309" y="2073725"/>
            <a:ext cx="5021169" cy="271055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xmlns="" val="32838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05E01F5-9606-4AFA-ACAD-0E843946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37" y="591844"/>
            <a:ext cx="8892262" cy="1320800"/>
          </a:xfrm>
        </p:spPr>
        <p:txBody>
          <a:bodyPr/>
          <a:lstStyle/>
          <a:p>
            <a:r>
              <a:rPr lang="pl-PL" dirty="0"/>
              <a:t>Grupa Wyszehradzka a kryzys migracyjny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8C41EA7-1EFC-4C31-81E5-613693823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Według państw Grupy rozwiązanie kryzysu migracyjnego może nastąpić przez skuteczne przeciwdziałanie prawdziwym przyczynom migracji, czyli poprzez dążenia do zakończenia konfliktu w Syrii, stabilizację sytuacji w Iraku oraz w państwach Afryki Północnej. </a:t>
            </a:r>
            <a:r>
              <a:rPr lang="pl-PL"/>
              <a:t>Przyjęcie </a:t>
            </a:r>
            <a:r>
              <a:rPr lang="pl-PL" dirty="0"/>
              <a:t>wspólnej deklaracji w sprawie migracji przez przywódców państw Grupy dało jasny sygnał o jedności V4, potwierdzając wspólny punkt widzenia i wyrażając nadzieję na podjęcie wspólnych działań w ramach całej Unii Europejskiej.</a:t>
            </a:r>
          </a:p>
        </p:txBody>
      </p:sp>
    </p:spTree>
    <p:extLst>
      <p:ext uri="{BB962C8B-B14F-4D97-AF65-F5344CB8AC3E}">
        <p14:creationId xmlns:p14="http://schemas.microsoft.com/office/powerpoint/2010/main" xmlns="" val="18032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9451" y="2704011"/>
            <a:ext cx="9757327" cy="2374537"/>
          </a:xfrm>
        </p:spPr>
        <p:txBody>
          <a:bodyPr>
            <a:normAutofit/>
          </a:bodyPr>
          <a:lstStyle/>
          <a:p>
            <a:pPr algn="ctr"/>
            <a:r>
              <a:rPr lang="pl-PL" sz="4800"/>
              <a:t>Cykl migracyjny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xmlns="" val="5242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cyklu migracyjnego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2203" y="1951584"/>
            <a:ext cx="5736528" cy="3880773"/>
          </a:xfrm>
        </p:spPr>
        <p:txBody>
          <a:bodyPr/>
          <a:lstStyle/>
          <a:p>
            <a:r>
              <a:rPr lang="pl-PL" sz="2800" dirty="0"/>
              <a:t>Przejście z państwa o statusie emigracyjnym lub o zerowym bilansie imigracyjnym do państwa imigracyjnego</a:t>
            </a:r>
          </a:p>
          <a:p>
            <a:r>
              <a:rPr lang="pl-PL" sz="2800" dirty="0"/>
              <a:t>Przejście z nowego państwa imigracyjnego do starego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711" y="2216173"/>
            <a:ext cx="4046537" cy="269769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05841" y="5799909"/>
            <a:ext cx="6914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chemeClr val="bg2">
                    <a:lumMod val="50000"/>
                  </a:schemeClr>
                </a:solidFill>
              </a:rPr>
              <a:t>Źródło: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European Immigrations: Trends, Structures and Policy Implications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, ed.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Marek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Okólski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, Amsterdam University Press, Amsterdam 2012</a:t>
            </a:r>
            <a:endParaRPr lang="pl-PL" sz="1200" dirty="0">
              <a:solidFill>
                <a:schemeClr val="bg2">
                  <a:lumMod val="50000"/>
                </a:schemeClr>
              </a:solidFill>
            </a:endParaRPr>
          </a:p>
          <a:p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2061</TotalTime>
  <Words>1714</Words>
  <Application>Microsoft Office PowerPoint</Application>
  <PresentationFormat>Niestandardowy</PresentationFormat>
  <Paragraphs>253</Paragraphs>
  <Slides>48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49" baseType="lpstr">
      <vt:lpstr>Faseta</vt:lpstr>
      <vt:lpstr>Imigracja do państw Grupy Wyszehradzkiej i ich polityka migracyjna – studia przypadku</vt:lpstr>
      <vt:lpstr>Cel projektu</vt:lpstr>
      <vt:lpstr>Uzasadnienie wyboru tematu</vt:lpstr>
      <vt:lpstr>Metody badawcze</vt:lpstr>
      <vt:lpstr>PLAN PREZENTACJI</vt:lpstr>
      <vt:lpstr>Grupa Wyszehradzka</vt:lpstr>
      <vt:lpstr>Grupa Wyszehradzka a kryzys migracyjny</vt:lpstr>
      <vt:lpstr>Cykl migracyjny</vt:lpstr>
      <vt:lpstr>Struktura cyklu migracyjnego</vt:lpstr>
      <vt:lpstr>Fazy cyklu migracyjnego</vt:lpstr>
      <vt:lpstr>Założenia</vt:lpstr>
      <vt:lpstr>Przykładowy podział państw ze względu na status migracyjny.</vt:lpstr>
      <vt:lpstr>Cechy charakterystyczne dla grupy Wyszehradzkiej </vt:lpstr>
      <vt:lpstr>SŁOWACJA</vt:lpstr>
      <vt:lpstr>Zmiany demograficzne na Słowacji według spisów ludności 1950–2011</vt:lpstr>
      <vt:lpstr>Rozmieszczenie mniejszości etnicznych na Słowacji (2011r.)</vt:lpstr>
      <vt:lpstr>Węgrzy na Słowacji</vt:lpstr>
      <vt:lpstr>Spory węgiersko- słowackie</vt:lpstr>
      <vt:lpstr>Romowie na Słowacji</vt:lpstr>
      <vt:lpstr>Lunik IX</vt:lpstr>
      <vt:lpstr>Imigracja na Słowację w porównaniu do innych państw V4</vt:lpstr>
      <vt:lpstr>Imigracja na Słowację w porównaniu do innych państw V4</vt:lpstr>
      <vt:lpstr>CZECHY</vt:lpstr>
      <vt:lpstr>Procent cudzoziemców w poszczególnych gminach RC</vt:lpstr>
      <vt:lpstr>Populacja cudzoziemców w Czechach </vt:lpstr>
      <vt:lpstr>Liczba cudzoziemców w Republice Czeskiej </vt:lpstr>
      <vt:lpstr>Ukraińcy-największa mniejszość </vt:lpstr>
      <vt:lpstr>Rozmieszczenie cudzoziemców z ukraińskim obywatelstwem</vt:lpstr>
      <vt:lpstr>Liczba Ukraińców objęta ochroną międzynarodową w Republice Czeskiej</vt:lpstr>
      <vt:lpstr>Polityka migracyjna Czech</vt:lpstr>
      <vt:lpstr>Slajd 31</vt:lpstr>
      <vt:lpstr>Polityka migracyjna a kryzys migracyjny w UE</vt:lpstr>
      <vt:lpstr>Polityka imigracyjna Czech a kryzys imigracyjny UE</vt:lpstr>
      <vt:lpstr>Imigracja do Republiki Czeskiej w porównaniu do innych państw V4</vt:lpstr>
      <vt:lpstr>WĘGRY</vt:lpstr>
      <vt:lpstr>Problemy migracyjne Węgier</vt:lpstr>
      <vt:lpstr>Slajd 37</vt:lpstr>
      <vt:lpstr>Slajd 38</vt:lpstr>
      <vt:lpstr>Slajd 39</vt:lpstr>
      <vt:lpstr>Slajd 40</vt:lpstr>
      <vt:lpstr>Restrykcyjna polityka migracyjna rzędu Viktora Orbana</vt:lpstr>
      <vt:lpstr>Placówki dla imigrantów</vt:lpstr>
      <vt:lpstr>Migracja zarobkowa </vt:lpstr>
      <vt:lpstr>Emigracja</vt:lpstr>
      <vt:lpstr>Podsumowanie </vt:lpstr>
      <vt:lpstr>BIBLIOGRAFIA</vt:lpstr>
      <vt:lpstr>Slajd 47</vt:lpstr>
      <vt:lpstr>Dziękujemy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Imigracja do państw Grupy Wyszehradzkiej</dc:title>
  <dc:creator>Marcin</dc:creator>
  <cp:lastModifiedBy>Julianna</cp:lastModifiedBy>
  <cp:revision>82</cp:revision>
  <dcterms:created xsi:type="dcterms:W3CDTF">2018-11-19T21:03:22Z</dcterms:created>
  <dcterms:modified xsi:type="dcterms:W3CDTF">2019-01-28T19:02:26Z</dcterms:modified>
</cp:coreProperties>
</file>