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88" r:id="rId4"/>
    <p:sldId id="293" r:id="rId5"/>
    <p:sldId id="257" r:id="rId6"/>
    <p:sldId id="258" r:id="rId7"/>
    <p:sldId id="259" r:id="rId8"/>
    <p:sldId id="260" r:id="rId9"/>
    <p:sldId id="261" r:id="rId10"/>
    <p:sldId id="262" r:id="rId11"/>
    <p:sldId id="263" r:id="rId12"/>
    <p:sldId id="264" r:id="rId13"/>
    <p:sldId id="265" r:id="rId14"/>
    <p:sldId id="266" r:id="rId15"/>
    <p:sldId id="269" r:id="rId16"/>
    <p:sldId id="270" r:id="rId17"/>
    <p:sldId id="281" r:id="rId18"/>
    <p:sldId id="282" r:id="rId19"/>
    <p:sldId id="283" r:id="rId20"/>
    <p:sldId id="284" r:id="rId21"/>
    <p:sldId id="271" r:id="rId22"/>
    <p:sldId id="272" r:id="rId23"/>
    <p:sldId id="273" r:id="rId24"/>
    <p:sldId id="277" r:id="rId25"/>
    <p:sldId id="274" r:id="rId26"/>
    <p:sldId id="275" r:id="rId27"/>
    <p:sldId id="278" r:id="rId28"/>
    <p:sldId id="279" r:id="rId29"/>
    <p:sldId id="289" r:id="rId30"/>
    <p:sldId id="290" r:id="rId31"/>
    <p:sldId id="292" r:id="rId32"/>
    <p:sldId id="291" r:id="rId33"/>
    <p:sldId id="280" r:id="rId34"/>
    <p:sldId id="285" r:id="rId35"/>
    <p:sldId id="286" r:id="rId36"/>
    <p:sldId id="294" r:id="rId37"/>
    <p:sldId id="295" r:id="rId38"/>
    <p:sldId id="296" r:id="rId39"/>
    <p:sldId id="297" r:id="rId40"/>
    <p:sldId id="298" r:id="rId4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09949D23-B518-4CBB-8C6E-E2EA8FF8EF91}">
          <p14:sldIdLst>
            <p14:sldId id="256"/>
            <p14:sldId id="287"/>
            <p14:sldId id="288"/>
            <p14:sldId id="293"/>
            <p14:sldId id="257"/>
            <p14:sldId id="258"/>
            <p14:sldId id="259"/>
            <p14:sldId id="260"/>
            <p14:sldId id="261"/>
            <p14:sldId id="262"/>
            <p14:sldId id="263"/>
            <p14:sldId id="264"/>
            <p14:sldId id="265"/>
            <p14:sldId id="266"/>
            <p14:sldId id="269"/>
            <p14:sldId id="270"/>
            <p14:sldId id="281"/>
            <p14:sldId id="282"/>
            <p14:sldId id="283"/>
            <p14:sldId id="284"/>
          </p14:sldIdLst>
        </p14:section>
        <p14:section name="Sekcja bez tytułu" id="{1CE9A841-6350-42A1-BB5D-8F06B5300533}">
          <p14:sldIdLst>
            <p14:sldId id="271"/>
            <p14:sldId id="272"/>
            <p14:sldId id="273"/>
            <p14:sldId id="277"/>
            <p14:sldId id="274"/>
            <p14:sldId id="275"/>
            <p14:sldId id="278"/>
            <p14:sldId id="279"/>
            <p14:sldId id="289"/>
            <p14:sldId id="290"/>
            <p14:sldId id="292"/>
            <p14:sldId id="291"/>
            <p14:sldId id="280"/>
            <p14:sldId id="285"/>
            <p14:sldId id="286"/>
            <p14:sldId id="294"/>
            <p14:sldId id="295"/>
            <p14:sldId id="296"/>
            <p14:sldId id="297"/>
            <p14:sldId id="2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p:cViewPr varScale="1">
        <p:scale>
          <a:sx n="87" d="100"/>
          <a:sy n="87" d="100"/>
        </p:scale>
        <p:origin x="38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C65E5D15-9712-43B6-9B25-A66C285F6E48}" type="datetimeFigureOut">
              <a:rPr lang="pl-PL" smtClean="0"/>
              <a:t>2017-05-17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89DCC93-B136-4DB8-BBB6-D9D66C26C966}" type="slidenum">
              <a:rPr lang="pl-PL" smtClean="0"/>
              <a:t>‹#›</a:t>
            </a:fld>
            <a:endParaRPr lang="pl-PL"/>
          </a:p>
        </p:txBody>
      </p:sp>
    </p:spTree>
    <p:extLst>
      <p:ext uri="{BB962C8B-B14F-4D97-AF65-F5344CB8AC3E}">
        <p14:creationId xmlns:p14="http://schemas.microsoft.com/office/powerpoint/2010/main" val="2517232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C65E5D15-9712-43B6-9B25-A66C285F6E48}" type="datetimeFigureOut">
              <a:rPr lang="pl-PL" smtClean="0"/>
              <a:t>2017-05-17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89DCC93-B136-4DB8-BBB6-D9D66C26C966}" type="slidenum">
              <a:rPr lang="pl-PL" smtClean="0"/>
              <a:t>‹#›</a:t>
            </a:fld>
            <a:endParaRPr lang="pl-PL"/>
          </a:p>
        </p:txBody>
      </p:sp>
    </p:spTree>
    <p:extLst>
      <p:ext uri="{BB962C8B-B14F-4D97-AF65-F5344CB8AC3E}">
        <p14:creationId xmlns:p14="http://schemas.microsoft.com/office/powerpoint/2010/main" val="22425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C65E5D15-9712-43B6-9B25-A66C285F6E48}" type="datetimeFigureOut">
              <a:rPr lang="pl-PL" smtClean="0"/>
              <a:t>2017-05-17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89DCC93-B136-4DB8-BBB6-D9D66C26C966}" type="slidenum">
              <a:rPr lang="pl-PL" smtClean="0"/>
              <a:t>‹#›</a:t>
            </a:fld>
            <a:endParaRPr lang="pl-PL"/>
          </a:p>
        </p:txBody>
      </p:sp>
    </p:spTree>
    <p:extLst>
      <p:ext uri="{BB962C8B-B14F-4D97-AF65-F5344CB8AC3E}">
        <p14:creationId xmlns:p14="http://schemas.microsoft.com/office/powerpoint/2010/main" val="207575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C65E5D15-9712-43B6-9B25-A66C285F6E48}" type="datetimeFigureOut">
              <a:rPr lang="pl-PL" smtClean="0"/>
              <a:t>2017-05-17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89DCC93-B136-4DB8-BBB6-D9D66C26C966}" type="slidenum">
              <a:rPr lang="pl-PL" smtClean="0"/>
              <a:t>‹#›</a:t>
            </a:fld>
            <a:endParaRPr lang="pl-PL"/>
          </a:p>
        </p:txBody>
      </p:sp>
    </p:spTree>
    <p:extLst>
      <p:ext uri="{BB962C8B-B14F-4D97-AF65-F5344CB8AC3E}">
        <p14:creationId xmlns:p14="http://schemas.microsoft.com/office/powerpoint/2010/main" val="2811420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C65E5D15-9712-43B6-9B25-A66C285F6E48}" type="datetimeFigureOut">
              <a:rPr lang="pl-PL" smtClean="0"/>
              <a:t>2017-05-17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89DCC93-B136-4DB8-BBB6-D9D66C26C966}" type="slidenum">
              <a:rPr lang="pl-PL" smtClean="0"/>
              <a:t>‹#›</a:t>
            </a:fld>
            <a:endParaRPr lang="pl-PL"/>
          </a:p>
        </p:txBody>
      </p:sp>
    </p:spTree>
    <p:extLst>
      <p:ext uri="{BB962C8B-B14F-4D97-AF65-F5344CB8AC3E}">
        <p14:creationId xmlns:p14="http://schemas.microsoft.com/office/powerpoint/2010/main" val="341273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C65E5D15-9712-43B6-9B25-A66C285F6E48}" type="datetimeFigureOut">
              <a:rPr lang="pl-PL" smtClean="0"/>
              <a:t>2017-05-17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89DCC93-B136-4DB8-BBB6-D9D66C26C966}" type="slidenum">
              <a:rPr lang="pl-PL" smtClean="0"/>
              <a:t>‹#›</a:t>
            </a:fld>
            <a:endParaRPr lang="pl-PL"/>
          </a:p>
        </p:txBody>
      </p:sp>
    </p:spTree>
    <p:extLst>
      <p:ext uri="{BB962C8B-B14F-4D97-AF65-F5344CB8AC3E}">
        <p14:creationId xmlns:p14="http://schemas.microsoft.com/office/powerpoint/2010/main" val="3265069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C65E5D15-9712-43B6-9B25-A66C285F6E48}" type="datetimeFigureOut">
              <a:rPr lang="pl-PL" smtClean="0"/>
              <a:t>2017-05-17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789DCC93-B136-4DB8-BBB6-D9D66C26C966}" type="slidenum">
              <a:rPr lang="pl-PL" smtClean="0"/>
              <a:t>‹#›</a:t>
            </a:fld>
            <a:endParaRPr lang="pl-PL"/>
          </a:p>
        </p:txBody>
      </p:sp>
    </p:spTree>
    <p:extLst>
      <p:ext uri="{BB962C8B-B14F-4D97-AF65-F5344CB8AC3E}">
        <p14:creationId xmlns:p14="http://schemas.microsoft.com/office/powerpoint/2010/main" val="1106451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C65E5D15-9712-43B6-9B25-A66C285F6E48}" type="datetimeFigureOut">
              <a:rPr lang="pl-PL" smtClean="0"/>
              <a:t>2017-05-17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789DCC93-B136-4DB8-BBB6-D9D66C26C966}" type="slidenum">
              <a:rPr lang="pl-PL" smtClean="0"/>
              <a:t>‹#›</a:t>
            </a:fld>
            <a:endParaRPr lang="pl-PL"/>
          </a:p>
        </p:txBody>
      </p:sp>
    </p:spTree>
    <p:extLst>
      <p:ext uri="{BB962C8B-B14F-4D97-AF65-F5344CB8AC3E}">
        <p14:creationId xmlns:p14="http://schemas.microsoft.com/office/powerpoint/2010/main" val="2167553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65E5D15-9712-43B6-9B25-A66C285F6E48}" type="datetimeFigureOut">
              <a:rPr lang="pl-PL" smtClean="0"/>
              <a:t>2017-05-17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789DCC93-B136-4DB8-BBB6-D9D66C26C966}" type="slidenum">
              <a:rPr lang="pl-PL" smtClean="0"/>
              <a:t>‹#›</a:t>
            </a:fld>
            <a:endParaRPr lang="pl-PL"/>
          </a:p>
        </p:txBody>
      </p:sp>
    </p:spTree>
    <p:extLst>
      <p:ext uri="{BB962C8B-B14F-4D97-AF65-F5344CB8AC3E}">
        <p14:creationId xmlns:p14="http://schemas.microsoft.com/office/powerpoint/2010/main" val="2043523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C65E5D15-9712-43B6-9B25-A66C285F6E48}" type="datetimeFigureOut">
              <a:rPr lang="pl-PL" smtClean="0"/>
              <a:t>2017-05-17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89DCC93-B136-4DB8-BBB6-D9D66C26C966}" type="slidenum">
              <a:rPr lang="pl-PL" smtClean="0"/>
              <a:t>‹#›</a:t>
            </a:fld>
            <a:endParaRPr lang="pl-PL"/>
          </a:p>
        </p:txBody>
      </p:sp>
    </p:spTree>
    <p:extLst>
      <p:ext uri="{BB962C8B-B14F-4D97-AF65-F5344CB8AC3E}">
        <p14:creationId xmlns:p14="http://schemas.microsoft.com/office/powerpoint/2010/main" val="843603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C65E5D15-9712-43B6-9B25-A66C285F6E48}" type="datetimeFigureOut">
              <a:rPr lang="pl-PL" smtClean="0"/>
              <a:t>2017-05-17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89DCC93-B136-4DB8-BBB6-D9D66C26C966}" type="slidenum">
              <a:rPr lang="pl-PL" smtClean="0"/>
              <a:t>‹#›</a:t>
            </a:fld>
            <a:endParaRPr lang="pl-PL"/>
          </a:p>
        </p:txBody>
      </p:sp>
    </p:spTree>
    <p:extLst>
      <p:ext uri="{BB962C8B-B14F-4D97-AF65-F5344CB8AC3E}">
        <p14:creationId xmlns:p14="http://schemas.microsoft.com/office/powerpoint/2010/main" val="1499557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alpha val="34000"/>
          </a:schemeClr>
        </a:soli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E5D15-9712-43B6-9B25-A66C285F6E48}" type="datetimeFigureOut">
              <a:rPr lang="pl-PL" smtClean="0"/>
              <a:t>2017-05-17</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9DCC93-B136-4DB8-BBB6-D9D66C26C966}" type="slidenum">
              <a:rPr lang="pl-PL" smtClean="0"/>
              <a:t>‹#›</a:t>
            </a:fld>
            <a:endParaRPr lang="pl-PL"/>
          </a:p>
        </p:txBody>
      </p:sp>
    </p:spTree>
    <p:extLst>
      <p:ext uri="{BB962C8B-B14F-4D97-AF65-F5344CB8AC3E}">
        <p14:creationId xmlns:p14="http://schemas.microsoft.com/office/powerpoint/2010/main" val="2698113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migrationpolicy.org/programs/data-hub/maps-immigrants-and-emigrants-around-world"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smithsonianeducation.org/migrations/start.html" TargetMode="External"/><Relationship Id="rId7" Type="http://schemas.openxmlformats.org/officeDocument/2006/relationships/hyperlink" Target="http://www.ceo.org.pl/pl/migracje/o-migracjach" TargetMode="External"/><Relationship Id="rId2" Type="http://schemas.openxmlformats.org/officeDocument/2006/relationships/hyperlink" Target="http://www.historyworld.net/wrldhis/PlainTextHistories.asp?ParagraphID=bbv" TargetMode="External"/><Relationship Id="rId1" Type="http://schemas.openxmlformats.org/officeDocument/2006/relationships/slideLayout" Target="../slideLayouts/slideLayout2.xml"/><Relationship Id="rId6" Type="http://schemas.openxmlformats.org/officeDocument/2006/relationships/hyperlink" Target="http://www.uj.edu.pl/c/document_library/get_file?uuid=5d8f4924-8524-46ea-87c6-8e10bebd9321&amp;groupId=1479490" TargetMode="External"/><Relationship Id="rId5" Type="http://schemas.openxmlformats.org/officeDocument/2006/relationships/hyperlink" Target="http://ec.europa.eu/eurostat/documents/3217494/5727749/KS-31-10-539-EN.PDF" TargetMode="External"/><Relationship Id="rId4" Type="http://schemas.openxmlformats.org/officeDocument/2006/relationships/hyperlink" Target="http://www.rcmvs.org/documentos/IOM_EMM/v1/V1S03_CM.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iom.int/" TargetMode="External"/><Relationship Id="rId7" Type="http://schemas.openxmlformats.org/officeDocument/2006/relationships/hyperlink" Target="https://pl.wikipedia.org/wiki/Thomas_Madden" TargetMode="External"/><Relationship Id="rId2" Type="http://schemas.openxmlformats.org/officeDocument/2006/relationships/hyperlink" Target="http://www.unfpa.org/migration" TargetMode="External"/><Relationship Id="rId1" Type="http://schemas.openxmlformats.org/officeDocument/2006/relationships/slideLayout" Target="../slideLayouts/slideLayout2.xml"/><Relationship Id="rId6" Type="http://schemas.openxmlformats.org/officeDocument/2006/relationships/hyperlink" Target="https://geographyas.info/population/mexico-to-usa-migration/" TargetMode="External"/><Relationship Id="rId5" Type="http://schemas.openxmlformats.org/officeDocument/2006/relationships/hyperlink" Target="https://www.cbo.gov/sites/default/files/110th-congress-2007-2008/reports/12-6-immigration.pdf" TargetMode="External"/><Relationship Id="rId4" Type="http://schemas.openxmlformats.org/officeDocument/2006/relationships/hyperlink" Target="http://www.budgetmodel.wharton.upenn.edu/issues/2016/1/27/the-effects-of-immigration-on-the-united-states-economy"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en.wikipedia.org/wiki/Roman_Empir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www.cbo.gov/sites/default/files/110th-congress-2007-2008/reports/12-6-immigration.pdf" TargetMode="External"/><Relationship Id="rId3" Type="http://schemas.openxmlformats.org/officeDocument/2006/relationships/hyperlink" Target="http://www.bbc.com/news/world-europe-34131911" TargetMode="External"/><Relationship Id="rId7" Type="http://schemas.openxmlformats.org/officeDocument/2006/relationships/hyperlink" Target="http://www.budgetmodel.wharton.upenn.edu/issues/2016/1/27/the-effects-of-immigration-on-the-united-states-economy" TargetMode="External"/><Relationship Id="rId2" Type="http://schemas.openxmlformats.org/officeDocument/2006/relationships/hyperlink" Target="http://migrationsmap.net/#/AFG/arrivals" TargetMode="External"/><Relationship Id="rId1" Type="http://schemas.openxmlformats.org/officeDocument/2006/relationships/slideLayout" Target="../slideLayouts/slideLayout2.xml"/><Relationship Id="rId6" Type="http://schemas.openxmlformats.org/officeDocument/2006/relationships/hyperlink" Target="https://www.iom.int/" TargetMode="External"/><Relationship Id="rId5" Type="http://schemas.openxmlformats.org/officeDocument/2006/relationships/hyperlink" Target="http://www.unfpa.org/migration" TargetMode="External"/><Relationship Id="rId4" Type="http://schemas.openxmlformats.org/officeDocument/2006/relationships/hyperlink" Target="http://www.prb.org/Publications/Articles/2010/environmentalmigrants.aspx" TargetMode="External"/><Relationship Id="rId9" Type="http://schemas.openxmlformats.org/officeDocument/2006/relationships/hyperlink" Target="http://eumigro.eu/pl/przydatne-zrodla"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tat.gov.pl/spisy-powszechne/nsp-2011/nsp-2011-wyniki/dojazdy-do-pracy-nsp-2011,7,1.html" TargetMode="External"/><Relationship Id="rId2" Type="http://schemas.openxmlformats.org/officeDocument/2006/relationships/hyperlink" Target="http://migration.iom.int/europe/" TargetMode="External"/><Relationship Id="rId1" Type="http://schemas.openxmlformats.org/officeDocument/2006/relationships/slideLayout" Target="../slideLayouts/slideLayout2.xml"/><Relationship Id="rId6" Type="http://schemas.openxmlformats.org/officeDocument/2006/relationships/hyperlink" Target="http://www.prb.org/Publications/Articles/2010/environmentalmigrants.aspx" TargetMode="External"/><Relationship Id="rId5" Type="http://schemas.openxmlformats.org/officeDocument/2006/relationships/hyperlink" Target="http://www.bbc.com/news/world-europe-34131911" TargetMode="External"/><Relationship Id="rId4" Type="http://schemas.openxmlformats.org/officeDocument/2006/relationships/hyperlink" Target="http://syrianrefugees.eu/asylu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un.org/en/index.html" TargetMode="External"/><Relationship Id="rId2" Type="http://schemas.openxmlformats.org/officeDocument/2006/relationships/hyperlink" Target="http://www.bbc.co.uk/schools/gcsebitesize/geography/migration/migration_trends_rev3.shtml" TargetMode="External"/><Relationship Id="rId1" Type="http://schemas.openxmlformats.org/officeDocument/2006/relationships/slideLayout" Target="../slideLayouts/slideLayout2.xml"/><Relationship Id="rId5" Type="http://schemas.openxmlformats.org/officeDocument/2006/relationships/hyperlink" Target="http://data.unhcr/" TargetMode="External"/><Relationship Id="rId4" Type="http://schemas.openxmlformats.org/officeDocument/2006/relationships/hyperlink" Target="https://www.weforum.org/agenda/2016/08/these-4-maps-might-change-how-you-think-about-migration-in-europ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2800554"/>
            <a:ext cx="9144000" cy="2309327"/>
          </a:xfrm>
        </p:spPr>
        <p:txBody>
          <a:bodyPr>
            <a:normAutofit fontScale="90000"/>
          </a:bodyPr>
          <a:lstStyle/>
          <a:p>
            <a:r>
              <a:rPr lang="pl-PL" sz="7300" b="1" dirty="0"/>
              <a:t>EUROPA I UNIA EUROPEJSKA NA ŚWIATOWEJ MAPIE MIGRACJI</a:t>
            </a:r>
            <a:br>
              <a:rPr lang="pl-PL" b="1" dirty="0"/>
            </a:br>
            <a:endParaRPr lang="pl-PL" dirty="0"/>
          </a:p>
        </p:txBody>
      </p:sp>
      <p:sp>
        <p:nvSpPr>
          <p:cNvPr id="3" name="Podtytuł 2"/>
          <p:cNvSpPr>
            <a:spLocks noGrp="1"/>
          </p:cNvSpPr>
          <p:nvPr>
            <p:ph type="subTitle" idx="1"/>
          </p:nvPr>
        </p:nvSpPr>
        <p:spPr>
          <a:xfrm>
            <a:off x="1524000" y="4677803"/>
            <a:ext cx="9144000" cy="1655762"/>
          </a:xfrm>
        </p:spPr>
        <p:txBody>
          <a:bodyPr>
            <a:normAutofit/>
          </a:bodyPr>
          <a:lstStyle/>
          <a:p>
            <a:r>
              <a:rPr lang="pl-PL" sz="3200" dirty="0"/>
              <a:t>GRZEGORZ ZALETAŃSKI</a:t>
            </a:r>
          </a:p>
          <a:p>
            <a:r>
              <a:rPr lang="pl-PL" sz="3200" dirty="0"/>
              <a:t>MICHAŁ TATAREK</a:t>
            </a:r>
          </a:p>
        </p:txBody>
      </p:sp>
    </p:spTree>
    <p:extLst>
      <p:ext uri="{BB962C8B-B14F-4D97-AF65-F5344CB8AC3E}">
        <p14:creationId xmlns:p14="http://schemas.microsoft.com/office/powerpoint/2010/main" val="4122879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POLITICAL MIGRATION (WAR) - SYRIA</a:t>
            </a:r>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07573"/>
            <a:ext cx="4369904" cy="5239218"/>
          </a:xfrm>
        </p:spPr>
      </p:pic>
      <p:pic>
        <p:nvPicPr>
          <p:cNvPr id="7" name="Obraz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952" y="1507573"/>
            <a:ext cx="4657777" cy="5239218"/>
          </a:xfrm>
          <a:prstGeom prst="rect">
            <a:avLst/>
          </a:prstGeom>
        </p:spPr>
      </p:pic>
    </p:spTree>
    <p:extLst>
      <p:ext uri="{BB962C8B-B14F-4D97-AF65-F5344CB8AC3E}">
        <p14:creationId xmlns:p14="http://schemas.microsoft.com/office/powerpoint/2010/main" val="3172006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41181" y="86830"/>
            <a:ext cx="6090193" cy="6626847"/>
          </a:xfrm>
        </p:spPr>
      </p:pic>
      <p:pic>
        <p:nvPicPr>
          <p:cNvPr id="7" name="Obraz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14" y="2957017"/>
            <a:ext cx="5684520" cy="3756660"/>
          </a:xfrm>
          <a:prstGeom prst="rect">
            <a:avLst/>
          </a:prstGeom>
        </p:spPr>
      </p:pic>
      <p:sp>
        <p:nvSpPr>
          <p:cNvPr id="8" name="pole tekstowe 7"/>
          <p:cNvSpPr txBox="1"/>
          <p:nvPr/>
        </p:nvSpPr>
        <p:spPr>
          <a:xfrm>
            <a:off x="350852" y="365125"/>
            <a:ext cx="5456582" cy="2123658"/>
          </a:xfrm>
          <a:prstGeom prst="rect">
            <a:avLst/>
          </a:prstGeom>
          <a:noFill/>
        </p:spPr>
        <p:txBody>
          <a:bodyPr wrap="square" rtlCol="0">
            <a:spAutoFit/>
          </a:bodyPr>
          <a:lstStyle/>
          <a:p>
            <a:r>
              <a:rPr lang="pl-PL" sz="4400" dirty="0">
                <a:latin typeface="+mj-lt"/>
              </a:rPr>
              <a:t>Z jakich krajów i jakimi drogami napływają imigranci do Europy:</a:t>
            </a:r>
          </a:p>
        </p:txBody>
      </p:sp>
    </p:spTree>
    <p:extLst>
      <p:ext uri="{BB962C8B-B14F-4D97-AF65-F5344CB8AC3E}">
        <p14:creationId xmlns:p14="http://schemas.microsoft.com/office/powerpoint/2010/main" val="3520583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6952" y="166342"/>
            <a:ext cx="10515600" cy="1325563"/>
          </a:xfrm>
        </p:spPr>
        <p:txBody>
          <a:bodyPr>
            <a:normAutofit/>
          </a:bodyPr>
          <a:lstStyle/>
          <a:p>
            <a:pPr algn="ctr"/>
            <a:r>
              <a:rPr lang="pl-PL" sz="4000" dirty="0"/>
              <a:t>KIERUNKI MIGRACJI – IMIGRACJA VS EMIGRACJA</a:t>
            </a:r>
          </a:p>
        </p:txBody>
      </p:sp>
      <p:pic>
        <p:nvPicPr>
          <p:cNvPr id="9" name="Symbol zastępczy zawartości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6452" y="1288911"/>
            <a:ext cx="7376600" cy="5569089"/>
          </a:xfrm>
        </p:spPr>
      </p:pic>
      <p:sp>
        <p:nvSpPr>
          <p:cNvPr id="10" name="pole tekstowe 9"/>
          <p:cNvSpPr txBox="1"/>
          <p:nvPr/>
        </p:nvSpPr>
        <p:spPr>
          <a:xfrm>
            <a:off x="9939130" y="6420678"/>
            <a:ext cx="2252870" cy="507831"/>
          </a:xfrm>
          <a:prstGeom prst="rect">
            <a:avLst/>
          </a:prstGeom>
          <a:noFill/>
        </p:spPr>
        <p:txBody>
          <a:bodyPr wrap="square" rtlCol="0">
            <a:spAutoFit/>
          </a:bodyPr>
          <a:lstStyle/>
          <a:p>
            <a:r>
              <a:rPr lang="pl-PL" sz="900" dirty="0"/>
              <a:t>http://www.migrationpolicy.org/programs/data-hub/maps-immigrants-and-emigrants-around-world</a:t>
            </a:r>
          </a:p>
        </p:txBody>
      </p:sp>
    </p:spTree>
    <p:extLst>
      <p:ext uri="{BB962C8B-B14F-4D97-AF65-F5344CB8AC3E}">
        <p14:creationId xmlns:p14="http://schemas.microsoft.com/office/powerpoint/2010/main" val="3983689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5" name="Symbol zastępczy zawartości 4">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15408" y="155850"/>
            <a:ext cx="7991061" cy="6540831"/>
          </a:xfrm>
        </p:spPr>
      </p:pic>
      <p:sp>
        <p:nvSpPr>
          <p:cNvPr id="6" name="pole tekstowe 5"/>
          <p:cNvSpPr txBox="1"/>
          <p:nvPr/>
        </p:nvSpPr>
        <p:spPr>
          <a:xfrm>
            <a:off x="139148" y="278296"/>
            <a:ext cx="3637722" cy="4832092"/>
          </a:xfrm>
          <a:prstGeom prst="rect">
            <a:avLst/>
          </a:prstGeom>
          <a:noFill/>
        </p:spPr>
        <p:txBody>
          <a:bodyPr wrap="square" rtlCol="0">
            <a:spAutoFit/>
          </a:bodyPr>
          <a:lstStyle/>
          <a:p>
            <a:r>
              <a:rPr lang="pl-PL" sz="4400" dirty="0"/>
              <a:t>Net </a:t>
            </a:r>
            <a:r>
              <a:rPr lang="pl-PL" sz="4400" dirty="0" err="1"/>
              <a:t>number</a:t>
            </a:r>
            <a:r>
              <a:rPr lang="pl-PL" sz="4400" dirty="0"/>
              <a:t> of </a:t>
            </a:r>
            <a:r>
              <a:rPr lang="pl-PL" sz="4400" dirty="0" err="1"/>
              <a:t>migrants</a:t>
            </a:r>
            <a:r>
              <a:rPr lang="pl-PL" sz="4400" dirty="0"/>
              <a:t> in UE, </a:t>
            </a:r>
            <a:r>
              <a:rPr lang="pl-PL" sz="4400" dirty="0" err="1"/>
              <a:t>Norway</a:t>
            </a:r>
            <a:r>
              <a:rPr lang="pl-PL" sz="4400" dirty="0"/>
              <a:t> and </a:t>
            </a:r>
            <a:r>
              <a:rPr lang="pl-PL" sz="4400" dirty="0" err="1"/>
              <a:t>Switzerland</a:t>
            </a:r>
            <a:r>
              <a:rPr lang="pl-PL" sz="4400" dirty="0"/>
              <a:t> </a:t>
            </a:r>
            <a:r>
              <a:rPr lang="pl-PL" sz="4400" dirty="0" err="1"/>
              <a:t>between</a:t>
            </a:r>
            <a:r>
              <a:rPr lang="pl-PL" sz="4400" dirty="0"/>
              <a:t> 1950-2015 in 5 </a:t>
            </a:r>
            <a:r>
              <a:rPr lang="pl-PL" sz="4400" dirty="0" err="1"/>
              <a:t>years</a:t>
            </a:r>
            <a:r>
              <a:rPr lang="pl-PL" sz="4400" dirty="0"/>
              <a:t> </a:t>
            </a:r>
            <a:r>
              <a:rPr lang="pl-PL" sz="4400" dirty="0" err="1"/>
              <a:t>periods</a:t>
            </a:r>
            <a:endParaRPr lang="pl-PL" sz="4400" dirty="0"/>
          </a:p>
        </p:txBody>
      </p:sp>
    </p:spTree>
    <p:extLst>
      <p:ext uri="{BB962C8B-B14F-4D97-AF65-F5344CB8AC3E}">
        <p14:creationId xmlns:p14="http://schemas.microsoft.com/office/powerpoint/2010/main" val="406935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838200" y="752751"/>
            <a:ext cx="10515600" cy="4351338"/>
          </a:xfrm>
        </p:spPr>
        <p:txBody>
          <a:bodyPr>
            <a:normAutofit/>
          </a:bodyPr>
          <a:lstStyle/>
          <a:p>
            <a:pPr marL="0" indent="0">
              <a:buNone/>
            </a:pPr>
            <a:r>
              <a:rPr lang="pl-PL" sz="2600" dirty="0"/>
              <a:t>Obecnie krajem przyjmującym najwięcej imigrantów są Stany Zjednoczone (ok. 5 mln w latach 2010-2015) i liderują na tej pozycji od niemal 70 lat</a:t>
            </a:r>
          </a:p>
          <a:p>
            <a:pPr marL="0" indent="0">
              <a:buNone/>
            </a:pPr>
            <a:r>
              <a:rPr lang="pl-PL" sz="2600" dirty="0"/>
              <a:t>Krajem z którego w latach 2010-2015 wyemigrowało najwięcej osób jest Syria (ok. 4 mln). Na przestrzeni ostatnich kilkudziesięciu lat kraje liderujące w tej statystyce dynamicznie się zmieniały, dla przykładu – jednymi z największych „fabryk” emigrantów w latach 50 były Hiszpania, Francja oraz Rosja, natomiast w latach 75-80 oraz 80-85 kolejno Etiopia i Afganistan</a:t>
            </a:r>
          </a:p>
          <a:p>
            <a:pPr marL="0" indent="0">
              <a:buNone/>
            </a:pPr>
            <a:r>
              <a:rPr lang="pl-PL" sz="2600" dirty="0"/>
              <a:t>W Polsce, pomimo masowych emigracji, bilans ten jest od kilku lat bliski zeru</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8340" y="4173595"/>
            <a:ext cx="8275320" cy="2377440"/>
          </a:xfrm>
          <a:prstGeom prst="rect">
            <a:avLst/>
          </a:prstGeom>
        </p:spPr>
      </p:pic>
    </p:spTree>
    <p:extLst>
      <p:ext uri="{BB962C8B-B14F-4D97-AF65-F5344CB8AC3E}">
        <p14:creationId xmlns:p14="http://schemas.microsoft.com/office/powerpoint/2010/main" val="3041700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br>
              <a:rPr lang="pl-PL" dirty="0"/>
            </a:br>
            <a:r>
              <a:rPr lang="pl-PL" dirty="0"/>
              <a:t>WIELKA WĘDRÓWKA LUDÓW – CASE STUDY</a:t>
            </a:r>
            <a:br>
              <a:rPr lang="pl-PL" dirty="0"/>
            </a:br>
            <a:endParaRPr lang="pl-PL" dirty="0"/>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9989" y="1536037"/>
            <a:ext cx="7312022" cy="5108066"/>
          </a:xfrm>
        </p:spPr>
      </p:pic>
    </p:spTree>
    <p:extLst>
      <p:ext uri="{BB962C8B-B14F-4D97-AF65-F5344CB8AC3E}">
        <p14:creationId xmlns:p14="http://schemas.microsoft.com/office/powerpoint/2010/main" val="1298971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GERMANIE</a:t>
            </a:r>
          </a:p>
        </p:txBody>
      </p:sp>
      <p:sp>
        <p:nvSpPr>
          <p:cNvPr id="3" name="Symbol zastępczy zawartości 2"/>
          <p:cNvSpPr>
            <a:spLocks noGrp="1"/>
          </p:cNvSpPr>
          <p:nvPr>
            <p:ph idx="1"/>
          </p:nvPr>
        </p:nvSpPr>
        <p:spPr/>
        <p:txBody>
          <a:bodyPr>
            <a:normAutofit lnSpcReduction="10000"/>
          </a:bodyPr>
          <a:lstStyle/>
          <a:p>
            <a:pPr marL="0" indent="0">
              <a:buNone/>
            </a:pPr>
            <a:r>
              <a:rPr lang="pl-PL" sz="2850" dirty="0"/>
              <a:t>W IV w n.e. Cesarstwo Rzymskie przechodziło liczne przeobrażenia. Humanitaryzacja stosunku panów do niewolników doprowadziła do wyłączenia części chłopów z obiegu towarów spoza włości pana oraz z powszechnego systemu podatkowego co doprowadziło do kryzysu ekonomicznego. </a:t>
            </a:r>
          </a:p>
          <a:p>
            <a:pPr marL="0" indent="0">
              <a:buNone/>
            </a:pPr>
            <a:r>
              <a:rPr lang="pl-PL" sz="2850" dirty="0"/>
              <a:t>Coraz intensywniej do armii wcielano ludy barbarzyńskie. W cesarstwie rozrosła się biurokracja, a w kulturze zapanował dekadentyzm, mistycyzm zaczął powoli wypierać realizm. Doprowadziło to do coraz bardziej śmiałych ruchów ludów germańskich w kierunku cesarstwa oraz tworzenia lepiej zorganizowanych i większych struktur na jego obrzeżach.</a:t>
            </a:r>
          </a:p>
          <a:p>
            <a:pPr marL="0" indent="0">
              <a:buNone/>
            </a:pPr>
            <a:endParaRPr lang="pl-PL" dirty="0"/>
          </a:p>
        </p:txBody>
      </p:sp>
    </p:spTree>
    <p:extLst>
      <p:ext uri="{BB962C8B-B14F-4D97-AF65-F5344CB8AC3E}">
        <p14:creationId xmlns:p14="http://schemas.microsoft.com/office/powerpoint/2010/main" val="343442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HUNOWIE</a:t>
            </a:r>
          </a:p>
        </p:txBody>
      </p:sp>
      <p:sp>
        <p:nvSpPr>
          <p:cNvPr id="3" name="Symbol zastępczy zawartości 2"/>
          <p:cNvSpPr>
            <a:spLocks noGrp="1"/>
          </p:cNvSpPr>
          <p:nvPr>
            <p:ph idx="1"/>
          </p:nvPr>
        </p:nvSpPr>
        <p:spPr/>
        <p:txBody>
          <a:bodyPr/>
          <a:lstStyle/>
          <a:p>
            <a:pPr marL="0" indent="0">
              <a:buNone/>
            </a:pPr>
            <a:r>
              <a:rPr lang="pl-PL" dirty="0"/>
              <a:t>Pustynnienie stepów i rozbicie struktury plemiennej Hunów przez lud </a:t>
            </a:r>
            <a:r>
              <a:rPr lang="pl-PL" dirty="0" err="1"/>
              <a:t>Rouran</a:t>
            </a:r>
            <a:r>
              <a:rPr lang="pl-PL" dirty="0"/>
              <a:t> (utożsamiany z Awarami) spowodował ich exodus na zachód. Część z nich, Hunowie Biali – </a:t>
            </a:r>
            <a:r>
              <a:rPr lang="pl-PL" dirty="0" err="1"/>
              <a:t>Heftalici</a:t>
            </a:r>
            <a:r>
              <a:rPr lang="pl-PL" dirty="0"/>
              <a:t>, utworzyli silną organizację na terenie dzisiejszego Afganistanu, zagrażając Persji i Indiom. Reszta ruszyła dalej, około 370 roku wkraczając na stepy czarnomorskie. Było to jedną z głównych przyczyn marszu Słowian i Scytów na zachód, co wymusiło również podobne ruchy Germanów.</a:t>
            </a:r>
          </a:p>
        </p:txBody>
      </p:sp>
    </p:spTree>
    <p:extLst>
      <p:ext uri="{BB962C8B-B14F-4D97-AF65-F5344CB8AC3E}">
        <p14:creationId xmlns:p14="http://schemas.microsoft.com/office/powerpoint/2010/main" val="947848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WIZYGOCI</a:t>
            </a:r>
          </a:p>
        </p:txBody>
      </p:sp>
      <p:sp>
        <p:nvSpPr>
          <p:cNvPr id="3" name="Symbol zastępczy zawartości 2"/>
          <p:cNvSpPr>
            <a:spLocks noGrp="1"/>
          </p:cNvSpPr>
          <p:nvPr>
            <p:ph idx="1"/>
          </p:nvPr>
        </p:nvSpPr>
        <p:spPr/>
        <p:txBody>
          <a:bodyPr>
            <a:normAutofit lnSpcReduction="10000"/>
          </a:bodyPr>
          <a:lstStyle/>
          <a:p>
            <a:pPr marL="0" indent="0">
              <a:buNone/>
            </a:pPr>
            <a:r>
              <a:rPr lang="pl-PL" dirty="0"/>
              <a:t>Rozbijając związek plemienny wschodniego odłamu Gotów, Ostrogotów, Hunowie w 375 r. wzbudzili wielką panikę wśród Germanów czarnomorskich. Część </a:t>
            </a:r>
            <a:r>
              <a:rPr lang="pl-PL" dirty="0" err="1"/>
              <a:t>Wizygotów</a:t>
            </a:r>
            <a:r>
              <a:rPr lang="pl-PL" dirty="0"/>
              <a:t>, pod wodzą </a:t>
            </a:r>
            <a:r>
              <a:rPr lang="pl-PL" dirty="0" err="1"/>
              <a:t>Fritigerna</a:t>
            </a:r>
            <a:r>
              <a:rPr lang="pl-PL" dirty="0"/>
              <a:t>, zwróciła się do cesarza Wschodu Walensa o azyl w granicach cesarstwa. Cesarz zgodził się, w zamian żądając kontyngentu gockich wojowników dla armii cesarstwa. Wizygoci osiedli w </a:t>
            </a:r>
            <a:r>
              <a:rPr lang="pl-PL" dirty="0" err="1"/>
              <a:t>Mezji</a:t>
            </a:r>
            <a:r>
              <a:rPr lang="pl-PL" dirty="0"/>
              <a:t>, dokąd miała zostać wysłana żywność. Rzymianie jednak nie wywiązali się z obietnicy i wśród uciekinierów wybuchł głód. Doszło do buntu </a:t>
            </a:r>
            <a:r>
              <a:rPr lang="pl-PL" dirty="0" err="1"/>
              <a:t>Wizygotów</a:t>
            </a:r>
            <a:r>
              <a:rPr lang="pl-PL" dirty="0"/>
              <a:t>, wspieranego przez miejscową ludność, ciemiężonych cesarskim fiskalizmem. Cesarz Walens, źle oceniając siły powstańcze, ruszył na nich, nie czekając na posiłki. </a:t>
            </a:r>
            <a:r>
              <a:rPr lang="pl-PL" dirty="0" err="1"/>
              <a:t>Wbitwie</a:t>
            </a:r>
            <a:r>
              <a:rPr lang="pl-PL" dirty="0"/>
              <a:t> pod Adrianopolem 9 sierpnia 378 roku wojska rzymskie poniosły sromotną klęskę, a sam cesarz poległ.</a:t>
            </a:r>
          </a:p>
        </p:txBody>
      </p:sp>
    </p:spTree>
    <p:extLst>
      <p:ext uri="{BB962C8B-B14F-4D97-AF65-F5344CB8AC3E}">
        <p14:creationId xmlns:p14="http://schemas.microsoft.com/office/powerpoint/2010/main" val="3425996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0"/>
            <a:ext cx="10515600" cy="1325563"/>
          </a:xfrm>
        </p:spPr>
        <p:txBody>
          <a:bodyPr/>
          <a:lstStyle/>
          <a:p>
            <a:r>
              <a:rPr lang="pl-PL" dirty="0"/>
              <a:t>KRUCJATY</a:t>
            </a:r>
          </a:p>
        </p:txBody>
      </p:sp>
      <p:sp>
        <p:nvSpPr>
          <p:cNvPr id="3" name="Symbol zastępczy zawartości 2"/>
          <p:cNvSpPr>
            <a:spLocks noGrp="1"/>
          </p:cNvSpPr>
          <p:nvPr>
            <p:ph idx="1"/>
          </p:nvPr>
        </p:nvSpPr>
        <p:spPr>
          <a:xfrm>
            <a:off x="838200" y="1825625"/>
            <a:ext cx="3226904" cy="4351338"/>
          </a:xfrm>
        </p:spPr>
        <p:txBody>
          <a:bodyPr/>
          <a:lstStyle/>
          <a:p>
            <a:pPr marL="0" indent="0">
              <a:buNone/>
            </a:pPr>
            <a:r>
              <a:rPr lang="pl-PL" b="1" i="1" dirty="0" err="1"/>
              <a:t>Crusades</a:t>
            </a:r>
            <a:endParaRPr lang="pl-PL" b="1" i="1" dirty="0"/>
          </a:p>
          <a:p>
            <a:pPr marL="0" indent="0">
              <a:buNone/>
            </a:pPr>
            <a:r>
              <a:rPr lang="en-US" dirty="0"/>
              <a:t>Each of a series of medieval military expeditions made by Europeans to recover the Holy Land from the Muslims in the 11th, 12th, and 13th centuries.</a:t>
            </a:r>
            <a:endParaRPr 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5266" y="1141500"/>
            <a:ext cx="8036734" cy="5189726"/>
          </a:xfrm>
          <a:prstGeom prst="rect">
            <a:avLst/>
          </a:prstGeom>
        </p:spPr>
      </p:pic>
    </p:spTree>
    <p:extLst>
      <p:ext uri="{BB962C8B-B14F-4D97-AF65-F5344CB8AC3E}">
        <p14:creationId xmlns:p14="http://schemas.microsoft.com/office/powerpoint/2010/main" val="2423425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CELE PROJEKTU</a:t>
            </a:r>
          </a:p>
        </p:txBody>
      </p:sp>
      <p:sp>
        <p:nvSpPr>
          <p:cNvPr id="3" name="Symbol zastępczy zawartości 2"/>
          <p:cNvSpPr>
            <a:spLocks noGrp="1"/>
          </p:cNvSpPr>
          <p:nvPr>
            <p:ph idx="1"/>
          </p:nvPr>
        </p:nvSpPr>
        <p:spPr/>
        <p:txBody>
          <a:bodyPr/>
          <a:lstStyle/>
          <a:p>
            <a:pPr marL="0" indent="0">
              <a:buNone/>
            </a:pPr>
            <a:r>
              <a:rPr lang="pl-PL" dirty="0"/>
              <a:t>PORÓWNANIE RUCHÓW MIGRACYJNYCH NA TERENIE EUROPY I UNI EUROPEJSKIEJ Z RUCHAMI MIGRACYJNYMI WYSTĘPUJĄCYMI W INNYCH REGIONACH ŚWIATA</a:t>
            </a:r>
          </a:p>
          <a:p>
            <a:pPr marL="0" indent="0">
              <a:buNone/>
            </a:pPr>
            <a:r>
              <a:rPr lang="pl-PL" dirty="0"/>
              <a:t>ZNALEZIENIE ANALOGII I RÓŻNIC POMIĘDZY MIGRACJAMI W EUROPIE I POZA NIĄ</a:t>
            </a:r>
          </a:p>
          <a:p>
            <a:pPr marL="0" indent="0">
              <a:buNone/>
            </a:pPr>
            <a:r>
              <a:rPr lang="pl-PL" dirty="0"/>
              <a:t>ZDIAGNOZOWANIE PRZYCZYN MIGRACJI NA RÓŻNYCH PŁASZCZYZNACH W EUROPIE I NA INNYCH KONTYNENTACH ORAZ MIGRACJI MIĘDZYKONTYNENTALNYCH</a:t>
            </a:r>
          </a:p>
          <a:p>
            <a:pPr marL="0" indent="0">
              <a:buNone/>
            </a:pPr>
            <a:r>
              <a:rPr lang="pl-PL" dirty="0"/>
              <a:t>PORÓWNANIE SKALI RUCHÓW MIGRACYJNYCH W EUROPIE I POZA EUROPĄ</a:t>
            </a:r>
          </a:p>
          <a:p>
            <a:endParaRPr lang="pl-PL" dirty="0"/>
          </a:p>
        </p:txBody>
      </p:sp>
    </p:spTree>
    <p:extLst>
      <p:ext uri="{BB962C8B-B14F-4D97-AF65-F5344CB8AC3E}">
        <p14:creationId xmlns:p14="http://schemas.microsoft.com/office/powerpoint/2010/main" val="3178153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PRZYCZYNY KRUCJAT</a:t>
            </a:r>
          </a:p>
        </p:txBody>
      </p:sp>
      <p:sp>
        <p:nvSpPr>
          <p:cNvPr id="3" name="Symbol zastępczy zawartości 2"/>
          <p:cNvSpPr>
            <a:spLocks noGrp="1"/>
          </p:cNvSpPr>
          <p:nvPr>
            <p:ph idx="1"/>
          </p:nvPr>
        </p:nvSpPr>
        <p:spPr/>
        <p:txBody>
          <a:bodyPr>
            <a:normAutofit/>
          </a:bodyPr>
          <a:lstStyle/>
          <a:p>
            <a:pPr marL="0" indent="0">
              <a:buNone/>
            </a:pPr>
            <a:r>
              <a:rPr lang="pl-PL" sz="4800" b="1" i="1" dirty="0"/>
              <a:t>Ekonomiczna </a:t>
            </a:r>
          </a:p>
          <a:p>
            <a:pPr marL="0" indent="0">
              <a:buNone/>
            </a:pPr>
            <a:endParaRPr lang="pl-PL" sz="4800" b="1" i="1" dirty="0"/>
          </a:p>
          <a:p>
            <a:pPr marL="0" indent="0">
              <a:buNone/>
            </a:pPr>
            <a:r>
              <a:rPr lang="pl-PL" sz="4800" b="1" i="1" dirty="0"/>
              <a:t>Społeczna</a:t>
            </a:r>
          </a:p>
          <a:p>
            <a:pPr marL="0" indent="0">
              <a:buNone/>
            </a:pPr>
            <a:endParaRPr lang="pl-PL" sz="4800" b="1" i="1" dirty="0"/>
          </a:p>
          <a:p>
            <a:pPr marL="0" indent="0">
              <a:buNone/>
            </a:pPr>
            <a:r>
              <a:rPr lang="pl-PL" sz="4800" b="1" i="1" dirty="0"/>
              <a:t>Polityczna (religijna)</a:t>
            </a:r>
          </a:p>
          <a:p>
            <a:pPr marL="0" indent="0">
              <a:buNone/>
            </a:pPr>
            <a:endParaRPr lang="pl-PL" sz="4800" b="1" i="1" dirty="0"/>
          </a:p>
          <a:p>
            <a:pPr marL="0" indent="0">
              <a:buNone/>
            </a:pPr>
            <a:endParaRPr lang="pl-PL" sz="4800" b="1" i="1" dirty="0"/>
          </a:p>
          <a:p>
            <a:pPr marL="0" indent="0">
              <a:buNone/>
            </a:pPr>
            <a:endParaRPr lang="pl-PL" sz="4800" b="1" i="1" dirty="0"/>
          </a:p>
        </p:txBody>
      </p:sp>
    </p:spTree>
    <p:extLst>
      <p:ext uri="{BB962C8B-B14F-4D97-AF65-F5344CB8AC3E}">
        <p14:creationId xmlns:p14="http://schemas.microsoft.com/office/powerpoint/2010/main" val="3210708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98354" y="-89452"/>
            <a:ext cx="10515600" cy="1325563"/>
          </a:xfrm>
        </p:spPr>
        <p:txBody>
          <a:bodyPr/>
          <a:lstStyle/>
          <a:p>
            <a:pPr algn="ctr"/>
            <a:r>
              <a:rPr lang="pl-PL" dirty="0"/>
              <a:t>MIGRACJE NA ŚWIECIE</a:t>
            </a:r>
          </a:p>
        </p:txBody>
      </p:sp>
      <p:pic>
        <p:nvPicPr>
          <p:cNvPr id="9" name="Symbol zastępczy zawartości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7421" y="809040"/>
            <a:ext cx="10257465" cy="6048960"/>
          </a:xfrm>
        </p:spPr>
      </p:pic>
    </p:spTree>
    <p:extLst>
      <p:ext uri="{BB962C8B-B14F-4D97-AF65-F5344CB8AC3E}">
        <p14:creationId xmlns:p14="http://schemas.microsoft.com/office/powerpoint/2010/main" val="1377090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WEWNĘTRZNE MIGRACJE W AZJI</a:t>
            </a:r>
          </a:p>
        </p:txBody>
      </p:sp>
      <p:sp>
        <p:nvSpPr>
          <p:cNvPr id="3" name="Symbol zastępczy zawartości 2"/>
          <p:cNvSpPr>
            <a:spLocks noGrp="1"/>
          </p:cNvSpPr>
          <p:nvPr>
            <p:ph idx="1"/>
          </p:nvPr>
        </p:nvSpPr>
        <p:spPr>
          <a:xfrm>
            <a:off x="838200" y="1633757"/>
            <a:ext cx="11204713" cy="1507429"/>
          </a:xfrm>
        </p:spPr>
        <p:txBody>
          <a:bodyPr>
            <a:normAutofit/>
          </a:bodyPr>
          <a:lstStyle/>
          <a:p>
            <a:pPr marL="0" indent="0">
              <a:buNone/>
            </a:pPr>
            <a:r>
              <a:rPr lang="pl-PL" sz="2500" b="1" i="1" dirty="0" err="1"/>
              <a:t>floating</a:t>
            </a:r>
            <a:r>
              <a:rPr lang="pl-PL" sz="2500" b="1" i="1" dirty="0"/>
              <a:t> </a:t>
            </a:r>
            <a:r>
              <a:rPr lang="pl-PL" sz="2500" b="1" i="1" dirty="0" err="1"/>
              <a:t>population</a:t>
            </a:r>
            <a:r>
              <a:rPr lang="pl-PL" sz="2500" b="1" dirty="0"/>
              <a:t> </a:t>
            </a:r>
          </a:p>
          <a:p>
            <a:pPr marL="0" indent="0">
              <a:buNone/>
            </a:pPr>
            <a:r>
              <a:rPr lang="pl-PL" sz="2500" dirty="0"/>
              <a:t>termin używany we współczesnych Chinach na oznaczenie osób, które mieszkają i pracują poza adresem zameldowania w okresie do 5 lat. Ze względu na ogromną</a:t>
            </a:r>
          </a:p>
        </p:txBody>
      </p:sp>
      <p:sp>
        <p:nvSpPr>
          <p:cNvPr id="6" name="pole tekstowe 5"/>
          <p:cNvSpPr txBox="1"/>
          <p:nvPr/>
        </p:nvSpPr>
        <p:spPr>
          <a:xfrm>
            <a:off x="838200" y="2764572"/>
            <a:ext cx="4618383" cy="3554819"/>
          </a:xfrm>
          <a:prstGeom prst="rect">
            <a:avLst/>
          </a:prstGeom>
          <a:noFill/>
        </p:spPr>
        <p:txBody>
          <a:bodyPr wrap="square" rtlCol="0">
            <a:spAutoFit/>
          </a:bodyPr>
          <a:lstStyle/>
          <a:p>
            <a:r>
              <a:rPr lang="pl-PL" sz="2500" dirty="0"/>
              <a:t>skalę zjawisko to - obejmujące ponad 100 mln osób - jest bezprecedensowe w historii ludzkości i powoduje rozmaite konsekwencje demograficzne, gospodarcze i polityczne, dlatego stanowi przedmiot zainteresowania chińskich władz i socjologów. </a:t>
            </a:r>
          </a:p>
        </p:txBody>
      </p:sp>
      <p:pic>
        <p:nvPicPr>
          <p:cNvPr id="9" name="Obraz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7496" y="2959320"/>
            <a:ext cx="6884504" cy="3561748"/>
          </a:xfrm>
          <a:prstGeom prst="rect">
            <a:avLst/>
          </a:prstGeom>
        </p:spPr>
      </p:pic>
    </p:spTree>
    <p:extLst>
      <p:ext uri="{BB962C8B-B14F-4D97-AF65-F5344CB8AC3E}">
        <p14:creationId xmlns:p14="http://schemas.microsoft.com/office/powerpoint/2010/main" val="2562692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a:xfrm>
            <a:off x="257908" y="365124"/>
            <a:ext cx="4577862" cy="6343407"/>
          </a:xfrm>
        </p:spPr>
        <p:txBody>
          <a:bodyPr>
            <a:normAutofit lnSpcReduction="10000"/>
          </a:bodyPr>
          <a:lstStyle/>
          <a:p>
            <a:pPr marL="0" indent="0">
              <a:buNone/>
            </a:pPr>
            <a:r>
              <a:rPr lang="en-US" b="1" i="1" dirty="0"/>
              <a:t>International Migration from Bangladesh</a:t>
            </a:r>
          </a:p>
          <a:p>
            <a:pPr marL="0" indent="0">
              <a:buNone/>
            </a:pPr>
            <a:br>
              <a:rPr lang="en-US" dirty="0"/>
            </a:br>
            <a:r>
              <a:rPr lang="en-US" dirty="0"/>
              <a:t>Bangladesh's history is a history of migration. People have been mobile in the Bengal delta region for centuries. Patterns of contemporary labor migration go back to colonial times. Every year, around 500.000 Bangladeshis leave the country to work abroad. Bangladesh's economy depends on the emigrants' remittances. </a:t>
            </a:r>
            <a:endParaRPr lang="pl-PL" dirty="0"/>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770" y="365123"/>
            <a:ext cx="7275219" cy="3752923"/>
          </a:xfrm>
          <a:prstGeom prst="rect">
            <a:avLst/>
          </a:prstGeom>
        </p:spPr>
      </p:pic>
      <p:pic>
        <p:nvPicPr>
          <p:cNvPr id="9" name="Obraz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770" y="4266747"/>
            <a:ext cx="7299908" cy="2441784"/>
          </a:xfrm>
          <a:prstGeom prst="rect">
            <a:avLst/>
          </a:prstGeom>
        </p:spPr>
      </p:pic>
    </p:spTree>
    <p:extLst>
      <p:ext uri="{BB962C8B-B14F-4D97-AF65-F5344CB8AC3E}">
        <p14:creationId xmlns:p14="http://schemas.microsoft.com/office/powerpoint/2010/main" val="2293182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5768" y="365125"/>
            <a:ext cx="10100463" cy="6353871"/>
          </a:xfrm>
        </p:spPr>
      </p:pic>
      <p:sp>
        <p:nvSpPr>
          <p:cNvPr id="6" name="pole tekstowe 5"/>
          <p:cNvSpPr txBox="1"/>
          <p:nvPr/>
        </p:nvSpPr>
        <p:spPr>
          <a:xfrm>
            <a:off x="9183757" y="6351104"/>
            <a:ext cx="1818860" cy="367892"/>
          </a:xfrm>
          <a:prstGeom prst="rect">
            <a:avLst/>
          </a:prstGeom>
          <a:noFill/>
        </p:spPr>
        <p:txBody>
          <a:bodyPr wrap="square" rtlCol="0">
            <a:spAutoFit/>
          </a:bodyPr>
          <a:lstStyle/>
          <a:p>
            <a:r>
              <a:rPr lang="pl-PL" dirty="0"/>
              <a:t>Źródło: UNHCR</a:t>
            </a:r>
          </a:p>
        </p:txBody>
      </p:sp>
    </p:spTree>
    <p:extLst>
      <p:ext uri="{BB962C8B-B14F-4D97-AF65-F5344CB8AC3E}">
        <p14:creationId xmlns:p14="http://schemas.microsoft.com/office/powerpoint/2010/main" val="1779953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WEWNĘTRZNE MIGRACJE W AMERYCE</a:t>
            </a:r>
          </a:p>
        </p:txBody>
      </p:sp>
      <p:sp>
        <p:nvSpPr>
          <p:cNvPr id="3" name="Symbol zastępczy zawartości 2"/>
          <p:cNvSpPr>
            <a:spLocks noGrp="1"/>
          </p:cNvSpPr>
          <p:nvPr>
            <p:ph idx="1"/>
          </p:nvPr>
        </p:nvSpPr>
        <p:spPr>
          <a:xfrm>
            <a:off x="838200" y="1535479"/>
            <a:ext cx="4402015" cy="4351338"/>
          </a:xfrm>
        </p:spPr>
        <p:txBody>
          <a:bodyPr>
            <a:noAutofit/>
          </a:bodyPr>
          <a:lstStyle/>
          <a:p>
            <a:pPr marL="0" indent="0">
              <a:buNone/>
            </a:pPr>
            <a:r>
              <a:rPr lang="en-US" sz="2100" dirty="0"/>
              <a:t>Migration from Mexico to the United States Of America primarily involves the movement of Mexicans from Mexico to the southern states of America which border Mexico. In order to gain access to America, Mexicans must cross the “Unites States-Mexico Border”, a border which spans four US states &amp; six Mexican states. In America, it starts in California and ends in Texas (east to west). Due to their proximity to the border &amp; the high availability of work in these states, the majority of Mexicans move to California followed by </a:t>
            </a:r>
            <a:r>
              <a:rPr lang="en-US" sz="2100" b="1" i="1" dirty="0"/>
              <a:t>Texas. California currently houses 11,423,000 immigrants with </a:t>
            </a:r>
            <a:r>
              <a:rPr lang="en-US" sz="2100" dirty="0"/>
              <a:t>Texas holding 7,951,000.</a:t>
            </a:r>
            <a:endParaRPr lang="pl-PL" sz="2100"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0215" y="1877336"/>
            <a:ext cx="6675120" cy="4335780"/>
          </a:xfrm>
          <a:prstGeom prst="rect">
            <a:avLst/>
          </a:prstGeom>
        </p:spPr>
      </p:pic>
      <p:sp>
        <p:nvSpPr>
          <p:cNvPr id="6" name="pole tekstowe 5"/>
          <p:cNvSpPr txBox="1"/>
          <p:nvPr/>
        </p:nvSpPr>
        <p:spPr>
          <a:xfrm>
            <a:off x="8472854" y="5782229"/>
            <a:ext cx="3587261" cy="430887"/>
          </a:xfrm>
          <a:prstGeom prst="rect">
            <a:avLst/>
          </a:prstGeom>
          <a:noFill/>
        </p:spPr>
        <p:txBody>
          <a:bodyPr wrap="square" rtlCol="0">
            <a:spAutoFit/>
          </a:bodyPr>
          <a:lstStyle/>
          <a:p>
            <a:r>
              <a:rPr lang="en-US" sz="1100" i="1" dirty="0"/>
              <a:t>Source:</a:t>
            </a:r>
            <a:r>
              <a:rPr lang="en-US" sz="1100" dirty="0"/>
              <a:t> Migration Policy Institute (MPI) tabulation of data from U.S. Census Bureau pooled 2010-14 ACS.</a:t>
            </a:r>
            <a:endParaRPr lang="pl-PL" sz="1100" dirty="0"/>
          </a:p>
        </p:txBody>
      </p:sp>
    </p:spTree>
    <p:extLst>
      <p:ext uri="{BB962C8B-B14F-4D97-AF65-F5344CB8AC3E}">
        <p14:creationId xmlns:p14="http://schemas.microsoft.com/office/powerpoint/2010/main" val="823792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WEWNĘTRZNE MIGRACJE W AFRYCE</a:t>
            </a:r>
          </a:p>
        </p:txBody>
      </p:sp>
      <p:sp>
        <p:nvSpPr>
          <p:cNvPr id="3" name="Symbol zastępczy zawartości 2"/>
          <p:cNvSpPr>
            <a:spLocks noGrp="1"/>
          </p:cNvSpPr>
          <p:nvPr>
            <p:ph idx="1"/>
          </p:nvPr>
        </p:nvSpPr>
        <p:spPr>
          <a:xfrm>
            <a:off x="838200" y="1825625"/>
            <a:ext cx="5316415" cy="4351338"/>
          </a:xfrm>
        </p:spPr>
        <p:txBody>
          <a:bodyPr>
            <a:normAutofit fontScale="92500" lnSpcReduction="20000"/>
          </a:bodyPr>
          <a:lstStyle/>
          <a:p>
            <a:pPr marL="0" indent="0">
              <a:buNone/>
            </a:pPr>
            <a:r>
              <a:rPr lang="pl-PL" sz="2500" b="1" i="1" dirty="0"/>
              <a:t>II wojna domowa w Sudanie </a:t>
            </a:r>
          </a:p>
          <a:p>
            <a:pPr marL="0" indent="0">
              <a:buNone/>
            </a:pPr>
            <a:r>
              <a:rPr lang="pl-PL" sz="2500" dirty="0"/>
              <a:t>konflikt, który rozpoczął się w 1983 roku, choć był w dużej mierze kontynuacją I wojny domowej w Sudanie, trwającej od 1955 do 1972 roku. Walki trwały w przeważającej części w południowym Sudanie; sam konflikt był                            jedną z najdłużej trwających i śmiercionośnych                                              wojen XX wieku. Około 1,5                                          miliona cywilów                                             zginęło w południowym                                  Sudanie, a                                                ponad 4 miliony zostało                   zmuszonych do opuszczenia                            swoich domów.</a:t>
            </a:r>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4451" y="1690688"/>
            <a:ext cx="5933662" cy="3994601"/>
          </a:xfrm>
          <a:prstGeom prst="rect">
            <a:avLst/>
          </a:prstGeom>
        </p:spPr>
      </p:pic>
      <p:sp>
        <p:nvSpPr>
          <p:cNvPr id="8" name="pole tekstowe 7"/>
          <p:cNvSpPr txBox="1"/>
          <p:nvPr/>
        </p:nvSpPr>
        <p:spPr>
          <a:xfrm>
            <a:off x="5943600" y="5854148"/>
            <a:ext cx="5410200" cy="923330"/>
          </a:xfrm>
          <a:prstGeom prst="rect">
            <a:avLst/>
          </a:prstGeom>
          <a:noFill/>
        </p:spPr>
        <p:txBody>
          <a:bodyPr wrap="square" rtlCol="0">
            <a:spAutoFit/>
          </a:bodyPr>
          <a:lstStyle/>
          <a:p>
            <a:r>
              <a:rPr lang="pl-PL" dirty="0"/>
              <a:t>Sudan – Sudan Południowy – 550 tys.</a:t>
            </a:r>
          </a:p>
          <a:p>
            <a:r>
              <a:rPr lang="pl-PL" dirty="0"/>
              <a:t>Sudan – Czad – 360 tys. </a:t>
            </a:r>
          </a:p>
          <a:p>
            <a:r>
              <a:rPr lang="pl-PL" dirty="0"/>
              <a:t>Sudan – Uganda – 160 tys.</a:t>
            </a:r>
          </a:p>
        </p:txBody>
      </p:sp>
    </p:spTree>
    <p:extLst>
      <p:ext uri="{BB962C8B-B14F-4D97-AF65-F5344CB8AC3E}">
        <p14:creationId xmlns:p14="http://schemas.microsoft.com/office/powerpoint/2010/main" val="1222482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697523" y="461841"/>
            <a:ext cx="10515600" cy="6290651"/>
          </a:xfrm>
        </p:spPr>
        <p:txBody>
          <a:bodyPr>
            <a:normAutofit/>
          </a:bodyPr>
          <a:lstStyle/>
          <a:p>
            <a:pPr marL="0" indent="0">
              <a:buNone/>
            </a:pPr>
            <a:r>
              <a:rPr lang="pl-PL" b="1" dirty="0">
                <a:latin typeface="+mj-lt"/>
              </a:rPr>
              <a:t>MIGRACJE POLITYCZNE:</a:t>
            </a:r>
          </a:p>
          <a:p>
            <a:pPr marL="0" indent="0">
              <a:buNone/>
            </a:pPr>
            <a:r>
              <a:rPr lang="pl-PL" dirty="0">
                <a:latin typeface="+mj-lt"/>
              </a:rPr>
              <a:t>Syria         Kraje Bliskiego Wschodu/Europa</a:t>
            </a:r>
          </a:p>
          <a:p>
            <a:pPr marL="0" indent="0">
              <a:buNone/>
            </a:pPr>
            <a:r>
              <a:rPr lang="pl-PL" dirty="0">
                <a:latin typeface="+mj-lt"/>
              </a:rPr>
              <a:t>Sudan         </a:t>
            </a:r>
            <a:r>
              <a:rPr lang="pl-PL" dirty="0" err="1">
                <a:latin typeface="+mj-lt"/>
              </a:rPr>
              <a:t>Sudan</a:t>
            </a:r>
            <a:r>
              <a:rPr lang="pl-PL" dirty="0">
                <a:latin typeface="+mj-lt"/>
              </a:rPr>
              <a:t> Południowy/Czad</a:t>
            </a:r>
          </a:p>
          <a:p>
            <a:pPr marL="0" indent="0">
              <a:buNone/>
            </a:pPr>
            <a:r>
              <a:rPr lang="pl-PL" dirty="0">
                <a:latin typeface="+mj-lt"/>
              </a:rPr>
              <a:t>Afganistan          Iran/Pakistan</a:t>
            </a:r>
          </a:p>
          <a:p>
            <a:pPr marL="0" indent="0">
              <a:buNone/>
            </a:pPr>
            <a:r>
              <a:rPr lang="pl-PL" b="1" dirty="0">
                <a:latin typeface="+mj-lt"/>
              </a:rPr>
              <a:t>MIGRACJE EKONOMICZNE:</a:t>
            </a:r>
          </a:p>
          <a:p>
            <a:pPr marL="0" indent="0">
              <a:buNone/>
            </a:pPr>
            <a:r>
              <a:rPr lang="pl-PL" dirty="0">
                <a:latin typeface="+mj-lt"/>
              </a:rPr>
              <a:t>Kraje Europy Środkowo-Wschodniej          Kraje Europy Zachodniej </a:t>
            </a:r>
          </a:p>
          <a:p>
            <a:pPr marL="0" indent="0">
              <a:buNone/>
            </a:pPr>
            <a:r>
              <a:rPr lang="pl-PL" dirty="0">
                <a:latin typeface="+mj-lt"/>
              </a:rPr>
              <a:t>Meksyk         USA</a:t>
            </a:r>
          </a:p>
          <a:p>
            <a:pPr marL="0" indent="0">
              <a:buNone/>
            </a:pPr>
            <a:r>
              <a:rPr lang="pl-PL" b="1" dirty="0">
                <a:latin typeface="+mj-lt"/>
              </a:rPr>
              <a:t>MIGRACJE SPOŁECZNE:</a:t>
            </a:r>
          </a:p>
          <a:p>
            <a:pPr marL="0" indent="0">
              <a:buNone/>
            </a:pPr>
            <a:r>
              <a:rPr lang="pl-PL" dirty="0">
                <a:latin typeface="+mj-lt"/>
              </a:rPr>
              <a:t>Bangladesz         Bliski Wschód </a:t>
            </a:r>
          </a:p>
          <a:p>
            <a:pPr marL="0" indent="0">
              <a:buNone/>
            </a:pPr>
            <a:r>
              <a:rPr lang="pl-PL" dirty="0">
                <a:latin typeface="+mj-lt"/>
              </a:rPr>
              <a:t>Kraje Bliskiego Wschodu         Europa Zachodnia</a:t>
            </a:r>
          </a:p>
          <a:p>
            <a:pPr marL="0" indent="0">
              <a:buNone/>
            </a:pPr>
            <a:r>
              <a:rPr lang="pl-PL" dirty="0">
                <a:latin typeface="+mj-lt"/>
              </a:rPr>
              <a:t>Afryka         Europa (również ekonomiczne)</a:t>
            </a:r>
          </a:p>
          <a:p>
            <a:pPr marL="0" indent="0">
              <a:buNone/>
            </a:pPr>
            <a:r>
              <a:rPr lang="pl-PL" dirty="0">
                <a:latin typeface="+mj-lt"/>
              </a:rPr>
              <a:t> </a:t>
            </a:r>
          </a:p>
        </p:txBody>
      </p:sp>
      <p:sp>
        <p:nvSpPr>
          <p:cNvPr id="10" name="Strzałka: w prawo 9"/>
          <p:cNvSpPr/>
          <p:nvPr/>
        </p:nvSpPr>
        <p:spPr>
          <a:xfrm>
            <a:off x="1512277" y="1099038"/>
            <a:ext cx="615461" cy="2549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trzałka: w prawo 10"/>
          <p:cNvSpPr/>
          <p:nvPr/>
        </p:nvSpPr>
        <p:spPr>
          <a:xfrm>
            <a:off x="1717431" y="1594338"/>
            <a:ext cx="615461" cy="2549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trzałka: w prawo 11"/>
          <p:cNvSpPr/>
          <p:nvPr/>
        </p:nvSpPr>
        <p:spPr>
          <a:xfrm>
            <a:off x="2332892" y="2089638"/>
            <a:ext cx="615461" cy="2549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trzałka: w prawo 12"/>
          <p:cNvSpPr/>
          <p:nvPr/>
        </p:nvSpPr>
        <p:spPr>
          <a:xfrm>
            <a:off x="5955323" y="3150576"/>
            <a:ext cx="615461" cy="2549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Strzałka: w prawo 13"/>
          <p:cNvSpPr/>
          <p:nvPr/>
        </p:nvSpPr>
        <p:spPr>
          <a:xfrm>
            <a:off x="2438400" y="4680438"/>
            <a:ext cx="615461" cy="2549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5" name="Strzałka: w prawo 14"/>
          <p:cNvSpPr/>
          <p:nvPr/>
        </p:nvSpPr>
        <p:spPr>
          <a:xfrm>
            <a:off x="1937239" y="3635619"/>
            <a:ext cx="615461" cy="2549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6" name="Strzałka: w prawo 15"/>
          <p:cNvSpPr/>
          <p:nvPr/>
        </p:nvSpPr>
        <p:spPr>
          <a:xfrm>
            <a:off x="4275992" y="5181599"/>
            <a:ext cx="615461" cy="2549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trzałka: w prawo 18"/>
          <p:cNvSpPr/>
          <p:nvPr/>
        </p:nvSpPr>
        <p:spPr>
          <a:xfrm>
            <a:off x="1717430" y="5676900"/>
            <a:ext cx="615461" cy="2549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pole tekstowe 20"/>
          <p:cNvSpPr txBox="1"/>
          <p:nvPr/>
        </p:nvSpPr>
        <p:spPr>
          <a:xfrm>
            <a:off x="7315201" y="3393775"/>
            <a:ext cx="2857500" cy="369332"/>
          </a:xfrm>
          <a:prstGeom prst="rect">
            <a:avLst/>
          </a:prstGeom>
          <a:noFill/>
        </p:spPr>
        <p:txBody>
          <a:bodyPr wrap="square" rtlCol="0">
            <a:spAutoFit/>
          </a:bodyPr>
          <a:lstStyle/>
          <a:p>
            <a:r>
              <a:rPr lang="pl-PL" dirty="0">
                <a:latin typeface="+mj-lt"/>
              </a:rPr>
              <a:t>(również społeczne)</a:t>
            </a:r>
          </a:p>
        </p:txBody>
      </p:sp>
    </p:spTree>
    <p:extLst>
      <p:ext uri="{BB962C8B-B14F-4D97-AF65-F5344CB8AC3E}">
        <p14:creationId xmlns:p14="http://schemas.microsoft.com/office/powerpoint/2010/main" val="3752341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0"/>
            <a:ext cx="10515600" cy="1325563"/>
          </a:xfrm>
        </p:spPr>
        <p:txBody>
          <a:bodyPr>
            <a:normAutofit/>
          </a:bodyPr>
          <a:lstStyle/>
          <a:p>
            <a:r>
              <a:rPr lang="pl-PL" sz="4200" dirty="0"/>
              <a:t>MIGRACJE W EUROPIE W LATACH 1950 -2000</a:t>
            </a:r>
          </a:p>
        </p:txBody>
      </p:sp>
      <p:sp>
        <p:nvSpPr>
          <p:cNvPr id="3" name="Symbol zastępczy zawartości 2"/>
          <p:cNvSpPr>
            <a:spLocks noGrp="1"/>
          </p:cNvSpPr>
          <p:nvPr>
            <p:ph idx="1"/>
          </p:nvPr>
        </p:nvSpPr>
        <p:spPr>
          <a:xfrm>
            <a:off x="838200" y="1037491"/>
            <a:ext cx="10515600" cy="5196253"/>
          </a:xfrm>
        </p:spPr>
        <p:txBody>
          <a:bodyPr/>
          <a:lstStyle/>
          <a:p>
            <a:pPr marL="0" indent="0">
              <a:buNone/>
            </a:pPr>
            <a:r>
              <a:rPr lang="pl-PL" sz="2000" b="1" i="1" dirty="0"/>
              <a:t>50’ – 60’ </a:t>
            </a:r>
            <a:r>
              <a:rPr lang="pl-PL" sz="2000" b="1" i="1" dirty="0">
                <a:solidFill>
                  <a:srgbClr val="C00000"/>
                </a:solidFill>
              </a:rPr>
              <a:t>Wlk. Brytania, Włochy, Hiszpania </a:t>
            </a:r>
            <a:r>
              <a:rPr lang="pl-PL" sz="2000" b="1" i="1" dirty="0"/>
              <a:t>– </a:t>
            </a:r>
            <a:r>
              <a:rPr lang="pl-PL" sz="2000" b="1" i="1" dirty="0">
                <a:solidFill>
                  <a:srgbClr val="0070C0"/>
                </a:solidFill>
              </a:rPr>
              <a:t>Francja</a:t>
            </a:r>
          </a:p>
          <a:p>
            <a:pPr marL="0" indent="0">
              <a:buNone/>
            </a:pPr>
            <a:r>
              <a:rPr lang="pl-PL" sz="2000" b="1" i="1" dirty="0"/>
              <a:t>60’ – 70’ </a:t>
            </a:r>
            <a:r>
              <a:rPr lang="pl-PL" sz="2000" b="1" i="1" dirty="0">
                <a:solidFill>
                  <a:srgbClr val="C00000"/>
                </a:solidFill>
              </a:rPr>
              <a:t>Włochy, Hiszpania, Portugalia </a:t>
            </a:r>
            <a:r>
              <a:rPr lang="pl-PL" sz="2000" b="1" i="1" dirty="0"/>
              <a:t>– </a:t>
            </a:r>
            <a:r>
              <a:rPr lang="pl-PL" sz="2000" b="1" i="1" dirty="0">
                <a:solidFill>
                  <a:srgbClr val="0070C0"/>
                </a:solidFill>
              </a:rPr>
              <a:t>Francja, Niemcy, Ukraina</a:t>
            </a:r>
          </a:p>
          <a:p>
            <a:pPr marL="0" indent="0">
              <a:buNone/>
            </a:pPr>
            <a:r>
              <a:rPr lang="pl-PL" sz="2000" b="1" i="1" dirty="0"/>
              <a:t>70’ – 80’ </a:t>
            </a:r>
            <a:r>
              <a:rPr lang="pl-PL" sz="2000" b="1" i="1" dirty="0">
                <a:solidFill>
                  <a:srgbClr val="C00000"/>
                </a:solidFill>
              </a:rPr>
              <a:t>Polska, Włochy, Hiszpania, Portugalia, Grecja </a:t>
            </a:r>
            <a:r>
              <a:rPr lang="pl-PL" sz="2000" b="1" i="1" dirty="0"/>
              <a:t>– </a:t>
            </a:r>
            <a:r>
              <a:rPr lang="pl-PL" sz="2000" b="1" i="1" dirty="0">
                <a:solidFill>
                  <a:srgbClr val="0070C0"/>
                </a:solidFill>
              </a:rPr>
              <a:t>Niemcy, Francja</a:t>
            </a:r>
          </a:p>
          <a:p>
            <a:pPr marL="0" indent="0">
              <a:buNone/>
            </a:pPr>
            <a:r>
              <a:rPr lang="pl-PL" sz="2000" b="1" i="1" dirty="0"/>
              <a:t>80’ – 90’ </a:t>
            </a:r>
            <a:r>
              <a:rPr lang="pl-PL" sz="2000" b="1" i="1" dirty="0">
                <a:solidFill>
                  <a:srgbClr val="C00000"/>
                </a:solidFill>
              </a:rPr>
              <a:t>Polska, Rumunia, Bułgaria </a:t>
            </a:r>
            <a:r>
              <a:rPr lang="pl-PL" sz="2000" b="1" i="1" dirty="0"/>
              <a:t>– </a:t>
            </a:r>
            <a:r>
              <a:rPr lang="pl-PL" sz="2000" b="1" i="1" dirty="0">
                <a:solidFill>
                  <a:srgbClr val="0070C0"/>
                </a:solidFill>
              </a:rPr>
              <a:t>Niemcy, Francja, Wlk. Brytania</a:t>
            </a:r>
          </a:p>
          <a:p>
            <a:pPr marL="0" indent="0">
              <a:buNone/>
            </a:pPr>
            <a:r>
              <a:rPr lang="pl-PL" sz="2000" b="1" i="1" dirty="0"/>
              <a:t>90’ – 00’ </a:t>
            </a:r>
            <a:r>
              <a:rPr lang="pl-PL" sz="2000" b="1" i="1" dirty="0">
                <a:solidFill>
                  <a:srgbClr val="C00000"/>
                </a:solidFill>
              </a:rPr>
              <a:t>Europa Środkowo-Wschodnia </a:t>
            </a:r>
            <a:r>
              <a:rPr lang="pl-PL" sz="2000" b="1" i="1" dirty="0"/>
              <a:t>– </a:t>
            </a:r>
            <a:r>
              <a:rPr lang="pl-PL" sz="2000" b="1" i="1" dirty="0">
                <a:solidFill>
                  <a:srgbClr val="0070C0"/>
                </a:solidFill>
              </a:rPr>
              <a:t>Europa Zachodnia</a:t>
            </a:r>
          </a:p>
          <a:p>
            <a:pPr marL="0" indent="0">
              <a:buNone/>
            </a:pPr>
            <a:endParaRPr lang="pl-PL" dirty="0"/>
          </a:p>
          <a:p>
            <a:pPr marL="0" indent="0">
              <a:buNone/>
            </a:pPr>
            <a:endParaRPr 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9465" y="3305143"/>
            <a:ext cx="9189977" cy="3040985"/>
          </a:xfrm>
          <a:prstGeom prst="rect">
            <a:avLst/>
          </a:prstGeom>
        </p:spPr>
      </p:pic>
    </p:spTree>
    <p:extLst>
      <p:ext uri="{BB962C8B-B14F-4D97-AF65-F5344CB8AC3E}">
        <p14:creationId xmlns:p14="http://schemas.microsoft.com/office/powerpoint/2010/main" val="3495416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MIGRACJE W EUROPIE</a:t>
            </a:r>
          </a:p>
        </p:txBody>
      </p:sp>
      <p:sp>
        <p:nvSpPr>
          <p:cNvPr id="3" name="Symbol zastępczy zawartości 2"/>
          <p:cNvSpPr>
            <a:spLocks noGrp="1"/>
          </p:cNvSpPr>
          <p:nvPr>
            <p:ph idx="1"/>
          </p:nvPr>
        </p:nvSpPr>
        <p:spPr>
          <a:xfrm>
            <a:off x="838200" y="1429971"/>
            <a:ext cx="10515600" cy="4351338"/>
          </a:xfrm>
        </p:spPr>
        <p:txBody>
          <a:bodyPr/>
          <a:lstStyle/>
          <a:p>
            <a:pPr marL="0" indent="0">
              <a:buNone/>
            </a:pPr>
            <a:r>
              <a:rPr lang="pl-PL" dirty="0"/>
              <a:t>2014 - 3,8mln imigrantów do UE-28; 2,8mln emigrantów</a:t>
            </a:r>
          </a:p>
          <a:p>
            <a:endParaRPr lang="pl-PL" dirty="0"/>
          </a:p>
        </p:txBody>
      </p:sp>
      <p:pic>
        <p:nvPicPr>
          <p:cNvPr id="4" name="Picture 2" descr="File:Immigration by citizenship, 2014 (¹) YB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7278" y="1884059"/>
            <a:ext cx="8038693" cy="4973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930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STRUKTURA PREZENTACJI</a:t>
            </a:r>
          </a:p>
        </p:txBody>
      </p:sp>
      <p:sp>
        <p:nvSpPr>
          <p:cNvPr id="3" name="Symbol zastępczy zawartości 2"/>
          <p:cNvSpPr>
            <a:spLocks noGrp="1"/>
          </p:cNvSpPr>
          <p:nvPr>
            <p:ph idx="1"/>
          </p:nvPr>
        </p:nvSpPr>
        <p:spPr/>
        <p:txBody>
          <a:bodyPr>
            <a:normAutofit/>
          </a:bodyPr>
          <a:lstStyle/>
          <a:p>
            <a:pPr marL="0" lvl="0" indent="0">
              <a:buNone/>
            </a:pPr>
            <a:r>
              <a:rPr lang="pl-PL" sz="1200" dirty="0"/>
              <a:t>1. </a:t>
            </a:r>
            <a:r>
              <a:rPr lang="pl-PL" sz="1300" dirty="0"/>
              <a:t>CZYM SĄ MIGRACJE?</a:t>
            </a:r>
          </a:p>
          <a:p>
            <a:pPr marL="457200" lvl="1" indent="0">
              <a:buNone/>
            </a:pPr>
            <a:r>
              <a:rPr lang="pl-PL" sz="1300" dirty="0"/>
              <a:t>DEFINICJE</a:t>
            </a:r>
          </a:p>
          <a:p>
            <a:pPr marL="457200" lvl="1" indent="0">
              <a:buNone/>
            </a:pPr>
            <a:r>
              <a:rPr lang="pl-PL" sz="1300" dirty="0"/>
              <a:t>PODZIAŁ MIGRACJI ZE WZGLĘDU NA</a:t>
            </a:r>
          </a:p>
          <a:p>
            <a:pPr marL="914400" lvl="2" indent="0">
              <a:buNone/>
            </a:pPr>
            <a:r>
              <a:rPr lang="pl-PL" sz="1300" dirty="0"/>
              <a:t>CZAS TRWANIA</a:t>
            </a:r>
          </a:p>
          <a:p>
            <a:pPr marL="914400" lvl="2" indent="0">
              <a:buNone/>
            </a:pPr>
            <a:r>
              <a:rPr lang="pl-PL" sz="1300" dirty="0"/>
              <a:t>PRZYCZYNĘ</a:t>
            </a:r>
          </a:p>
          <a:p>
            <a:pPr marL="914400" lvl="2" indent="0">
              <a:buNone/>
            </a:pPr>
            <a:r>
              <a:rPr lang="pl-PL" sz="1300" dirty="0"/>
              <a:t>KIERUNEK</a:t>
            </a:r>
          </a:p>
          <a:p>
            <a:pPr marL="0" lvl="0" indent="0">
              <a:buNone/>
            </a:pPr>
            <a:r>
              <a:rPr lang="pl-PL" sz="1300" dirty="0"/>
              <a:t>2. HISTORIA MIGRACJI</a:t>
            </a:r>
          </a:p>
          <a:p>
            <a:pPr marL="457200" lvl="1" indent="0">
              <a:buNone/>
            </a:pPr>
            <a:r>
              <a:rPr lang="pl-PL" sz="1300" dirty="0"/>
              <a:t>CASE STUDIES – SZCZEGÓLNE MIGRACJE HISTORYCZNE W EUROPIE I NA ŚWIECIE</a:t>
            </a:r>
          </a:p>
          <a:p>
            <a:pPr marL="457200" lvl="1" indent="0">
              <a:buNone/>
            </a:pPr>
            <a:r>
              <a:rPr lang="pl-PL" sz="1300" dirty="0"/>
              <a:t>            WIELKA WĘDRÓWKA LUDÓW</a:t>
            </a:r>
          </a:p>
          <a:p>
            <a:pPr marL="914400" lvl="2" indent="0">
              <a:buNone/>
            </a:pPr>
            <a:r>
              <a:rPr lang="pl-PL" sz="1300" dirty="0"/>
              <a:t>KRUCJATY JAKO HISTORCZNY PRZYKŁAD MIGRACJI CZASOWYCH</a:t>
            </a:r>
          </a:p>
          <a:p>
            <a:pPr marL="0" lvl="0" indent="0">
              <a:buNone/>
            </a:pPr>
            <a:r>
              <a:rPr lang="pl-PL" sz="1300" b="1" dirty="0"/>
              <a:t>3. MIGRACJE NA ŚWIECIE</a:t>
            </a:r>
          </a:p>
          <a:p>
            <a:pPr marL="457200" lvl="1" indent="0">
              <a:buNone/>
            </a:pPr>
            <a:r>
              <a:rPr lang="pl-PL" sz="1300" dirty="0"/>
              <a:t>OGÓLNE STATYTYKI</a:t>
            </a:r>
          </a:p>
          <a:p>
            <a:pPr marL="457200" lvl="1" indent="0">
              <a:buNone/>
            </a:pPr>
            <a:r>
              <a:rPr lang="pl-PL" sz="1300" dirty="0"/>
              <a:t>MIGRACJE WEWNĘTRZNE W DANYCH KONTYNENTACH</a:t>
            </a:r>
          </a:p>
          <a:p>
            <a:pPr marL="457200" lvl="1" indent="0">
              <a:buNone/>
            </a:pPr>
            <a:r>
              <a:rPr lang="pl-PL" sz="1300" dirty="0"/>
              <a:t>PRZYCZYNY MIGRACJI NA ŚWIECIE</a:t>
            </a:r>
          </a:p>
          <a:p>
            <a:pPr marL="457200" lvl="1" indent="0">
              <a:buNone/>
            </a:pPr>
            <a:r>
              <a:rPr lang="pl-PL" sz="1300" dirty="0"/>
              <a:t>MIGRACJE W EUROPIE W DRUGIEJ POŁOWI XX W.</a:t>
            </a:r>
          </a:p>
          <a:p>
            <a:endParaRPr lang="pl-PL" dirty="0"/>
          </a:p>
        </p:txBody>
      </p:sp>
    </p:spTree>
    <p:extLst>
      <p:ext uri="{BB962C8B-B14F-4D97-AF65-F5344CB8AC3E}">
        <p14:creationId xmlns:p14="http://schemas.microsoft.com/office/powerpoint/2010/main" val="1767397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47631"/>
            <a:ext cx="10515600" cy="1325563"/>
          </a:xfrm>
        </p:spPr>
        <p:txBody>
          <a:bodyPr/>
          <a:lstStyle/>
          <a:p>
            <a:pPr algn="ctr"/>
            <a:r>
              <a:rPr lang="pl-PL" dirty="0"/>
              <a:t>IMIGRANCI WEDŁUG KRAJU URODZENIA</a:t>
            </a:r>
          </a:p>
        </p:txBody>
      </p:sp>
      <p:sp>
        <p:nvSpPr>
          <p:cNvPr id="6" name="Symbol zastępczy zawartości 5"/>
          <p:cNvSpPr>
            <a:spLocks noGrp="1"/>
          </p:cNvSpPr>
          <p:nvPr>
            <p:ph idx="1"/>
          </p:nvPr>
        </p:nvSpPr>
        <p:spPr/>
        <p:txBody>
          <a:bodyPr/>
          <a:lstStyle/>
          <a:p>
            <a:endParaRPr lang="pl-PL"/>
          </a:p>
        </p:txBody>
      </p:sp>
      <p:pic>
        <p:nvPicPr>
          <p:cNvPr id="7" name="Picture 2" descr="File:Immigration by country of birth, 2014 (¹) YB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223" y="920764"/>
            <a:ext cx="9373553" cy="5811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10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PRZYCZYNI I KONSEKWENCJE MIGRACJI EUROPEJSKICH</a:t>
            </a:r>
          </a:p>
        </p:txBody>
      </p:sp>
      <p:sp>
        <p:nvSpPr>
          <p:cNvPr id="3" name="Symbol zastępczy zawartości 2"/>
          <p:cNvSpPr>
            <a:spLocks noGrp="1"/>
          </p:cNvSpPr>
          <p:nvPr>
            <p:ph idx="1"/>
          </p:nvPr>
        </p:nvSpPr>
        <p:spPr/>
        <p:txBody>
          <a:bodyPr/>
          <a:lstStyle/>
          <a:p>
            <a:pPr marL="0" indent="0">
              <a:buNone/>
            </a:pPr>
            <a:r>
              <a:rPr lang="pl-PL" sz="4400" b="1" i="1" dirty="0"/>
              <a:t>Poszerzenie granic UE i strefy </a:t>
            </a:r>
            <a:r>
              <a:rPr lang="pl-PL" sz="4400" b="1" i="1" dirty="0" err="1"/>
              <a:t>Schengen</a:t>
            </a:r>
            <a:endParaRPr lang="pl-PL" sz="4400" b="1" i="1" dirty="0"/>
          </a:p>
          <a:p>
            <a:pPr marL="0" indent="0">
              <a:buNone/>
            </a:pPr>
            <a:r>
              <a:rPr lang="pl-PL" sz="4400" b="1" i="1" dirty="0"/>
              <a:t>Kryzys gospodarczy</a:t>
            </a:r>
          </a:p>
          <a:p>
            <a:pPr marL="0" indent="0">
              <a:buNone/>
            </a:pPr>
            <a:r>
              <a:rPr lang="pl-PL" sz="4400" b="1" i="1" dirty="0"/>
              <a:t>Otwarcie rynków pracy</a:t>
            </a:r>
          </a:p>
          <a:p>
            <a:endParaRPr lang="pl-PL" dirty="0"/>
          </a:p>
        </p:txBody>
      </p:sp>
    </p:spTree>
    <p:extLst>
      <p:ext uri="{BB962C8B-B14F-4D97-AF65-F5344CB8AC3E}">
        <p14:creationId xmlns:p14="http://schemas.microsoft.com/office/powerpoint/2010/main" val="889877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0"/>
            <a:ext cx="10515600" cy="1325563"/>
          </a:xfrm>
        </p:spPr>
        <p:txBody>
          <a:bodyPr/>
          <a:lstStyle/>
          <a:p>
            <a:pPr algn="ctr"/>
            <a:r>
              <a:rPr lang="pl-PL" dirty="0"/>
              <a:t>KRYZYS MIGRACYJNY</a:t>
            </a:r>
          </a:p>
        </p:txBody>
      </p:sp>
      <p:sp>
        <p:nvSpPr>
          <p:cNvPr id="3" name="Symbol zastępczy zawartości 2"/>
          <p:cNvSpPr>
            <a:spLocks noGrp="1"/>
          </p:cNvSpPr>
          <p:nvPr>
            <p:ph idx="1"/>
          </p:nvPr>
        </p:nvSpPr>
        <p:spPr/>
        <p:txBody>
          <a:bodyPr/>
          <a:lstStyle/>
          <a:p>
            <a:endParaRPr lang="pl-PL"/>
          </a:p>
        </p:txBody>
      </p:sp>
      <p:pic>
        <p:nvPicPr>
          <p:cNvPr id="4" name="Picture 2" descr="https://upload.wikimedia.org/wikipedia/commons/thumb/8/80/Map_of_the_European_Migrant_Crisis_2015.png/800px-Map_of_the_European_Migrant_Crisis_2015.png"/>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704" y="1180142"/>
            <a:ext cx="6448591" cy="5642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657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PODSUMOWANIE I WNIOSKI</a:t>
            </a:r>
          </a:p>
        </p:txBody>
      </p:sp>
      <p:sp>
        <p:nvSpPr>
          <p:cNvPr id="3" name="Symbol zastępczy zawartości 2"/>
          <p:cNvSpPr>
            <a:spLocks noGrp="1"/>
          </p:cNvSpPr>
          <p:nvPr>
            <p:ph idx="1"/>
          </p:nvPr>
        </p:nvSpPr>
        <p:spPr/>
        <p:txBody>
          <a:bodyPr/>
          <a:lstStyle/>
          <a:p>
            <a:pPr marL="0" indent="0">
              <a:buNone/>
            </a:pPr>
            <a:r>
              <a:rPr lang="pl-PL" i="1" dirty="0"/>
              <a:t>Migracje wewnętrzne w Europie oraz UE występują głównie z przyczyn ekonomicznych. Imigracja do Europy oraz największe ruchy migracyjne na innych kontynentach mają podłoże polityczne lub socjalne.</a:t>
            </a:r>
          </a:p>
          <a:p>
            <a:pPr marL="0" indent="0">
              <a:buNone/>
            </a:pPr>
            <a:endParaRPr lang="pl-PL" i="1" dirty="0"/>
          </a:p>
          <a:p>
            <a:pPr marL="0" indent="0">
              <a:buNone/>
            </a:pPr>
            <a:r>
              <a:rPr lang="pl-PL" i="1" dirty="0"/>
              <a:t>Migracje wewnętrzne w Europie w porównaniu do migracji na innych kontynentach występują na mniejszą skalę.</a:t>
            </a:r>
          </a:p>
          <a:p>
            <a:pPr marL="0" indent="0">
              <a:buNone/>
            </a:pPr>
            <a:endParaRPr lang="pl-PL" i="1" dirty="0"/>
          </a:p>
        </p:txBody>
      </p:sp>
    </p:spTree>
    <p:extLst>
      <p:ext uri="{BB962C8B-B14F-4D97-AF65-F5344CB8AC3E}">
        <p14:creationId xmlns:p14="http://schemas.microsoft.com/office/powerpoint/2010/main" val="2007874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44827" y="116647"/>
            <a:ext cx="10515600" cy="1325563"/>
          </a:xfrm>
        </p:spPr>
        <p:txBody>
          <a:bodyPr/>
          <a:lstStyle/>
          <a:p>
            <a:r>
              <a:rPr lang="pl-PL" dirty="0"/>
              <a:t>UDZIAŁ KRAJÓW EUROPEJSKICH W OGÓLE ŚWIAOWYCH RUCHÓW MIGRACYJNYCH</a:t>
            </a:r>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6327" y="1330857"/>
            <a:ext cx="9372599" cy="5527143"/>
          </a:xfrm>
        </p:spPr>
      </p:pic>
    </p:spTree>
    <p:extLst>
      <p:ext uri="{BB962C8B-B14F-4D97-AF65-F5344CB8AC3E}">
        <p14:creationId xmlns:p14="http://schemas.microsoft.com/office/powerpoint/2010/main" val="3552919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BIBLIOGRAFIA</a:t>
            </a:r>
          </a:p>
        </p:txBody>
      </p:sp>
      <p:sp>
        <p:nvSpPr>
          <p:cNvPr id="3" name="Symbol zastępczy zawartości 2"/>
          <p:cNvSpPr>
            <a:spLocks noGrp="1"/>
          </p:cNvSpPr>
          <p:nvPr>
            <p:ph idx="1"/>
          </p:nvPr>
        </p:nvSpPr>
        <p:spPr/>
        <p:txBody>
          <a:bodyPr/>
          <a:lstStyle/>
          <a:p>
            <a:r>
              <a:rPr lang="pl-PL" dirty="0">
                <a:hlinkClick r:id="rId2"/>
              </a:rPr>
              <a:t>http://www.historyworld.net/wrldhis/PlainTextHistories.asp?ParagraphID=bbv</a:t>
            </a:r>
            <a:endParaRPr lang="pl-PL" dirty="0"/>
          </a:p>
          <a:p>
            <a:r>
              <a:rPr lang="pl-PL" dirty="0">
                <a:hlinkClick r:id="rId3"/>
              </a:rPr>
              <a:t>http://www.smithsonianeducation.org/migrations/start.html</a:t>
            </a:r>
            <a:endParaRPr lang="pl-PL" dirty="0"/>
          </a:p>
          <a:p>
            <a:r>
              <a:rPr lang="pl-PL" dirty="0">
                <a:hlinkClick r:id="rId4"/>
              </a:rPr>
              <a:t>http://www.rcmvs.org/documentos/IOM_EMM/v1/V1S03_CM.pdf</a:t>
            </a:r>
            <a:endParaRPr lang="pl-PL" dirty="0"/>
          </a:p>
          <a:p>
            <a:r>
              <a:rPr lang="pl-PL" dirty="0">
                <a:hlinkClick r:id="rId5"/>
              </a:rPr>
              <a:t>http://ec.europa.eu/eurostat/documents/3217494/5727749/KS-31-10-539-EN.PDF</a:t>
            </a:r>
            <a:endParaRPr lang="pl-PL" dirty="0"/>
          </a:p>
          <a:p>
            <a:r>
              <a:rPr lang="pl-PL" dirty="0">
                <a:hlinkClick r:id="rId6"/>
              </a:rPr>
              <a:t>http://www.uj.edu.pl/c/document_library/get_file?uuid=5d8f4924-8524-46ea-87c6-8e10bebd9321&amp;groupId=1479490</a:t>
            </a:r>
            <a:endParaRPr lang="pl-PL" dirty="0"/>
          </a:p>
          <a:p>
            <a:r>
              <a:rPr lang="pl-PL" dirty="0">
                <a:hlinkClick r:id="rId7"/>
              </a:rPr>
              <a:t>http://www.ceo.org.pl/pl/migracje/o-migracjach</a:t>
            </a:r>
            <a:endParaRPr lang="pl-PL" dirty="0"/>
          </a:p>
          <a:p>
            <a:endParaRPr lang="pl-PL" dirty="0"/>
          </a:p>
        </p:txBody>
      </p:sp>
    </p:spTree>
    <p:extLst>
      <p:ext uri="{BB962C8B-B14F-4D97-AF65-F5344CB8AC3E}">
        <p14:creationId xmlns:p14="http://schemas.microsoft.com/office/powerpoint/2010/main" val="1289731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lnSpcReduction="10000"/>
          </a:bodyPr>
          <a:lstStyle/>
          <a:p>
            <a:r>
              <a:rPr lang="pl-PL" dirty="0">
                <a:hlinkClick r:id="rId2"/>
              </a:rPr>
              <a:t>http://www.unfpa.org/migration</a:t>
            </a:r>
            <a:endParaRPr lang="pl-PL" dirty="0"/>
          </a:p>
          <a:p>
            <a:r>
              <a:rPr lang="pl-PL" dirty="0">
                <a:hlinkClick r:id="rId3"/>
              </a:rPr>
              <a:t>https://www.iom.int/</a:t>
            </a:r>
            <a:endParaRPr lang="pl-PL" dirty="0"/>
          </a:p>
          <a:p>
            <a:r>
              <a:rPr lang="pl-PL" dirty="0">
                <a:hlinkClick r:id="rId4"/>
              </a:rPr>
              <a:t>http://www.budgetmodel.wharton.upenn.edu/issues/2016/1/27/the-effects-of-immigration-on-the-united-states-economy</a:t>
            </a:r>
            <a:endParaRPr lang="pl-PL" dirty="0"/>
          </a:p>
          <a:p>
            <a:r>
              <a:rPr lang="pl-PL" dirty="0">
                <a:hlinkClick r:id="rId5"/>
              </a:rPr>
              <a:t>https://www.cbo.gov/sites/default/files/110th-congress-2007-2008/reports/12-6-immigration.pdf</a:t>
            </a:r>
            <a:endParaRPr lang="pl-PL" dirty="0"/>
          </a:p>
          <a:p>
            <a:r>
              <a:rPr lang="pl-PL" u="sng" dirty="0">
                <a:hlinkClick r:id="rId6"/>
              </a:rPr>
              <a:t>https://geographyas.info/population/mexico-to-usa-migration/</a:t>
            </a:r>
            <a:endParaRPr lang="pl-PL" dirty="0"/>
          </a:p>
          <a:p>
            <a:pPr lvl="0"/>
            <a:r>
              <a:rPr lang="pl-PL" u="sng" dirty="0">
                <a:hlinkClick r:id="rId7" tooltip="Thomas Madden"/>
              </a:rPr>
              <a:t>Thomas </a:t>
            </a:r>
            <a:r>
              <a:rPr lang="pl-PL" u="sng" dirty="0" err="1">
                <a:hlinkClick r:id="rId7" tooltip="Thomas Madden"/>
              </a:rPr>
              <a:t>Madden</a:t>
            </a:r>
            <a:r>
              <a:rPr lang="pl-PL" dirty="0"/>
              <a:t>, </a:t>
            </a:r>
            <a:r>
              <a:rPr lang="pl-PL" i="1" dirty="0"/>
              <a:t>The New Concise </a:t>
            </a:r>
            <a:r>
              <a:rPr lang="pl-PL" i="1" dirty="0" err="1"/>
              <a:t>History</a:t>
            </a:r>
            <a:r>
              <a:rPr lang="pl-PL" i="1" dirty="0"/>
              <a:t> of the </a:t>
            </a:r>
            <a:r>
              <a:rPr lang="pl-PL" i="1" dirty="0" err="1"/>
              <a:t>Crusades</a:t>
            </a:r>
            <a:r>
              <a:rPr lang="pl-PL" dirty="0"/>
              <a:t>, </a:t>
            </a:r>
            <a:r>
              <a:rPr lang="pl-PL" dirty="0" err="1"/>
              <a:t>Rowman</a:t>
            </a:r>
            <a:r>
              <a:rPr lang="pl-PL" dirty="0"/>
              <a:t> and </a:t>
            </a:r>
            <a:r>
              <a:rPr lang="pl-PL" dirty="0" err="1"/>
              <a:t>Littlefield</a:t>
            </a:r>
            <a:r>
              <a:rPr lang="pl-PL" dirty="0"/>
              <a:t>, </a:t>
            </a:r>
            <a:r>
              <a:rPr lang="pl-PL" dirty="0" err="1"/>
              <a:t>Lanham</a:t>
            </a:r>
            <a:r>
              <a:rPr lang="pl-PL" dirty="0"/>
              <a:t> 2005.</a:t>
            </a:r>
          </a:p>
          <a:p>
            <a:r>
              <a:rPr lang="pl-PL" dirty="0"/>
              <a:t> </a:t>
            </a:r>
          </a:p>
          <a:p>
            <a:endParaRPr lang="pl-PL" dirty="0"/>
          </a:p>
        </p:txBody>
      </p:sp>
    </p:spTree>
    <p:extLst>
      <p:ext uri="{BB962C8B-B14F-4D97-AF65-F5344CB8AC3E}">
        <p14:creationId xmlns:p14="http://schemas.microsoft.com/office/powerpoint/2010/main" val="984469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85000" lnSpcReduction="10000"/>
          </a:bodyPr>
          <a:lstStyle/>
          <a:p>
            <a:r>
              <a:rPr lang="pl-PL" dirty="0"/>
              <a:t>Map of the "</a:t>
            </a:r>
            <a:r>
              <a:rPr lang="pl-PL" dirty="0" err="1"/>
              <a:t>barbarian</a:t>
            </a:r>
            <a:r>
              <a:rPr lang="pl-PL" dirty="0"/>
              <a:t>" </a:t>
            </a:r>
            <a:r>
              <a:rPr lang="pl-PL" dirty="0" err="1"/>
              <a:t>invasions</a:t>
            </a:r>
            <a:r>
              <a:rPr lang="pl-PL" dirty="0"/>
              <a:t> of the </a:t>
            </a:r>
            <a:r>
              <a:rPr lang="pl-PL" dirty="0">
                <a:hlinkClick r:id="rId2" tooltip="en:Roman Empire"/>
              </a:rPr>
              <a:t>Roman </a:t>
            </a:r>
            <a:r>
              <a:rPr lang="pl-PL" dirty="0" err="1">
                <a:hlinkClick r:id="rId2" tooltip="en:Roman Empire"/>
              </a:rPr>
              <a:t>Empire</a:t>
            </a:r>
            <a:r>
              <a:rPr lang="pl-PL" dirty="0"/>
              <a:t> </a:t>
            </a:r>
            <a:r>
              <a:rPr lang="pl-PL" dirty="0" err="1"/>
              <a:t>showing</a:t>
            </a:r>
            <a:r>
              <a:rPr lang="pl-PL" dirty="0"/>
              <a:t> the major </a:t>
            </a:r>
            <a:r>
              <a:rPr lang="pl-PL" dirty="0" err="1"/>
              <a:t>incursions</a:t>
            </a:r>
            <a:r>
              <a:rPr lang="pl-PL" dirty="0"/>
              <a:t> from 100 to 500 CE. </a:t>
            </a:r>
            <a:r>
              <a:rPr lang="pl-PL" dirty="0" err="1"/>
              <a:t>References</a:t>
            </a:r>
            <a:r>
              <a:rPr lang="pl-PL" dirty="0"/>
              <a:t> </a:t>
            </a:r>
            <a:r>
              <a:rPr lang="pl-PL" dirty="0" err="1"/>
              <a:t>Cornell</a:t>
            </a:r>
            <a:r>
              <a:rPr lang="pl-PL" dirty="0"/>
              <a:t>, Tim; </a:t>
            </a:r>
            <a:r>
              <a:rPr lang="pl-PL" dirty="0" err="1"/>
              <a:t>Matthews</a:t>
            </a:r>
            <a:r>
              <a:rPr lang="pl-PL" dirty="0"/>
              <a:t>, John (1982), </a:t>
            </a:r>
            <a:r>
              <a:rPr lang="pl-PL" i="1" dirty="0"/>
              <a:t>Atlas of the Roman World</a:t>
            </a:r>
            <a:r>
              <a:rPr lang="pl-PL" dirty="0"/>
              <a:t>, </a:t>
            </a:r>
            <a:r>
              <a:rPr lang="pl-PL" dirty="0" err="1"/>
              <a:t>Facts</a:t>
            </a:r>
            <a:r>
              <a:rPr lang="pl-PL" dirty="0"/>
              <a:t> on File, NY, ISBN: 0871966522. </a:t>
            </a:r>
            <a:r>
              <a:rPr lang="pl-PL" dirty="0" err="1"/>
              <a:t>Ermatinger</a:t>
            </a:r>
            <a:r>
              <a:rPr lang="pl-PL" dirty="0"/>
              <a:t>, James W; (2004) </a:t>
            </a:r>
            <a:r>
              <a:rPr lang="pl-PL" i="1" dirty="0" err="1"/>
              <a:t>Decline</a:t>
            </a:r>
            <a:r>
              <a:rPr lang="pl-PL" i="1" dirty="0"/>
              <a:t> and Fall of the Roman </a:t>
            </a:r>
            <a:r>
              <a:rPr lang="pl-PL" i="1" dirty="0" err="1"/>
              <a:t>Empire</a:t>
            </a:r>
            <a:r>
              <a:rPr lang="pl-PL" dirty="0"/>
              <a:t>, </a:t>
            </a:r>
            <a:r>
              <a:rPr lang="pl-PL" dirty="0" err="1"/>
              <a:t>Greenwood</a:t>
            </a:r>
            <a:r>
              <a:rPr lang="pl-PL" dirty="0"/>
              <a:t> Pub </a:t>
            </a:r>
            <a:r>
              <a:rPr lang="pl-PL" dirty="0" err="1"/>
              <a:t>Group</a:t>
            </a:r>
            <a:r>
              <a:rPr lang="pl-PL" dirty="0"/>
              <a:t>, NY, ISBN: 0313326924. </a:t>
            </a:r>
            <a:r>
              <a:rPr lang="pl-PL" dirty="0" err="1"/>
              <a:t>Various</a:t>
            </a:r>
            <a:r>
              <a:rPr lang="pl-PL" dirty="0"/>
              <a:t>, </a:t>
            </a:r>
            <a:r>
              <a:rPr lang="pl-PL" i="1" dirty="0" err="1"/>
              <a:t>Historical</a:t>
            </a:r>
            <a:r>
              <a:rPr lang="pl-PL" i="1" dirty="0"/>
              <a:t> Atlas of the World</a:t>
            </a:r>
            <a:r>
              <a:rPr lang="pl-PL" dirty="0"/>
              <a:t>, 1970, </a:t>
            </a:r>
            <a:r>
              <a:rPr lang="pl-PL" dirty="0" err="1"/>
              <a:t>Barnes</a:t>
            </a:r>
            <a:r>
              <a:rPr lang="pl-PL" dirty="0"/>
              <a:t> &amp; Noble, NY. </a:t>
            </a:r>
            <a:r>
              <a:rPr lang="pl-PL" dirty="0" err="1"/>
              <a:t>Ancona,Francis</a:t>
            </a:r>
            <a:r>
              <a:rPr lang="pl-PL" dirty="0"/>
              <a:t> Atlas Of The World,1999,Barnes e </a:t>
            </a:r>
            <a:r>
              <a:rPr lang="pl-PL" dirty="0" err="1"/>
              <a:t>Noble,NY</a:t>
            </a:r>
            <a:endParaRPr lang="pl-PL" dirty="0"/>
          </a:p>
          <a:p>
            <a:r>
              <a:rPr lang="pl-PL" dirty="0"/>
              <a:t> </a:t>
            </a:r>
          </a:p>
          <a:p>
            <a:pPr lvl="0"/>
            <a:r>
              <a:rPr lang="pl-PL" dirty="0"/>
              <a:t>Peter </a:t>
            </a:r>
            <a:r>
              <a:rPr lang="pl-PL" dirty="0" err="1"/>
              <a:t>Heather</a:t>
            </a:r>
            <a:r>
              <a:rPr lang="pl-PL" dirty="0"/>
              <a:t>, </a:t>
            </a:r>
            <a:r>
              <a:rPr lang="pl-PL" i="1" dirty="0"/>
              <a:t>Upadek Cesarstwa Rzymskiego</a:t>
            </a:r>
            <a:r>
              <a:rPr lang="pl-PL" dirty="0"/>
              <a:t>, Poznań 2007</a:t>
            </a:r>
          </a:p>
          <a:p>
            <a:pPr lvl="0"/>
            <a:r>
              <a:rPr lang="pl-PL" dirty="0"/>
              <a:t>Maria </a:t>
            </a:r>
            <a:r>
              <a:rPr lang="pl-PL" dirty="0" err="1"/>
              <a:t>Jaczynowska</a:t>
            </a:r>
            <a:r>
              <a:rPr lang="pl-PL" dirty="0"/>
              <a:t>, Marcin Pawlak, </a:t>
            </a:r>
            <a:r>
              <a:rPr lang="pl-PL" i="1" dirty="0"/>
              <a:t>Starożytny Rzym. Wyd. 2</a:t>
            </a:r>
            <a:r>
              <a:rPr lang="pl-PL" dirty="0"/>
              <a:t>, Warszawa2011</a:t>
            </a:r>
          </a:p>
          <a:p>
            <a:r>
              <a:rPr lang="pl-PL" dirty="0"/>
              <a:t> </a:t>
            </a:r>
          </a:p>
          <a:p>
            <a:r>
              <a:rPr lang="pl-PL" dirty="0"/>
              <a:t>P. Eberhard – Polska granica wschodnia 1939-1945</a:t>
            </a:r>
            <a:br>
              <a:rPr lang="pl-PL" dirty="0"/>
            </a:br>
            <a:r>
              <a:rPr lang="pl-PL" dirty="0"/>
              <a:t>M. </a:t>
            </a:r>
            <a:r>
              <a:rPr lang="pl-PL" dirty="0" err="1"/>
              <a:t>Wojecki</a:t>
            </a:r>
            <a:r>
              <a:rPr lang="pl-PL" dirty="0"/>
              <a:t> – Uchodźcy polityczni z Grecji w Polsce 1948-1975</a:t>
            </a:r>
          </a:p>
          <a:p>
            <a:endParaRPr lang="pl-PL" dirty="0"/>
          </a:p>
          <a:p>
            <a:endParaRPr lang="pl-PL" dirty="0"/>
          </a:p>
        </p:txBody>
      </p:sp>
    </p:spTree>
    <p:extLst>
      <p:ext uri="{BB962C8B-B14F-4D97-AF65-F5344CB8AC3E}">
        <p14:creationId xmlns:p14="http://schemas.microsoft.com/office/powerpoint/2010/main" val="4131645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85000" lnSpcReduction="20000"/>
          </a:bodyPr>
          <a:lstStyle/>
          <a:p>
            <a:r>
              <a:rPr lang="pl-PL" dirty="0">
                <a:hlinkClick r:id="rId2"/>
              </a:rPr>
              <a:t>http://migrationsmap.net/#/AFG/arrivals</a:t>
            </a:r>
            <a:endParaRPr lang="pl-PL" dirty="0"/>
          </a:p>
          <a:p>
            <a:r>
              <a:rPr lang="pl-PL" dirty="0">
                <a:hlinkClick r:id="rId3"/>
              </a:rPr>
              <a:t>http://www.bbc.com/news/world-europe-34131911</a:t>
            </a:r>
            <a:endParaRPr lang="pl-PL" dirty="0"/>
          </a:p>
          <a:p>
            <a:r>
              <a:rPr lang="pl-PL" dirty="0">
                <a:hlinkClick r:id="rId4"/>
              </a:rPr>
              <a:t>http://www.prb.org/Publications/Articles/2010/environmentalmigrants.aspx</a:t>
            </a:r>
            <a:endParaRPr lang="pl-PL" dirty="0"/>
          </a:p>
          <a:p>
            <a:r>
              <a:rPr lang="pl-PL" dirty="0">
                <a:hlinkClick r:id="rId5"/>
              </a:rPr>
              <a:t>http://www.unfpa.org/migration</a:t>
            </a:r>
            <a:endParaRPr lang="pl-PL" dirty="0"/>
          </a:p>
          <a:p>
            <a:r>
              <a:rPr lang="pl-PL" dirty="0">
                <a:hlinkClick r:id="rId6"/>
              </a:rPr>
              <a:t>https://www.iom.int/</a:t>
            </a:r>
            <a:endParaRPr lang="pl-PL" dirty="0"/>
          </a:p>
          <a:p>
            <a:r>
              <a:rPr lang="pl-PL" dirty="0">
                <a:hlinkClick r:id="rId7"/>
              </a:rPr>
              <a:t>http://www.budgetmodel.wharton.upenn.edu/issues/2016/1/27/the-effects-of-immigration-on-the-united-states-economy</a:t>
            </a:r>
            <a:endParaRPr lang="pl-PL" dirty="0"/>
          </a:p>
          <a:p>
            <a:r>
              <a:rPr lang="pl-PL" dirty="0">
                <a:hlinkClick r:id="rId8"/>
              </a:rPr>
              <a:t>https://www.cbo.gov/sites/default/files/110th-congress-2007-2008/reports/12-6-immigration.pdf</a:t>
            </a:r>
            <a:endParaRPr lang="pl-PL" dirty="0"/>
          </a:p>
          <a:p>
            <a:r>
              <a:rPr lang="pl-PL" dirty="0"/>
              <a:t>źródła podane na stronie: </a:t>
            </a:r>
            <a:r>
              <a:rPr lang="pl-PL" dirty="0">
                <a:hlinkClick r:id="rId9"/>
              </a:rPr>
              <a:t>http://eumigro.eu/pl/przydatne-zrodla</a:t>
            </a:r>
            <a:endParaRPr lang="pl-PL" dirty="0"/>
          </a:p>
          <a:p>
            <a:r>
              <a:rPr lang="pl-PL" dirty="0"/>
              <a:t>http://ec.europa.eu/eurostat/documents/3217494/5727749/KS-31-10-539-EN.PDF</a:t>
            </a:r>
          </a:p>
          <a:p>
            <a:endParaRPr lang="pl-PL" dirty="0"/>
          </a:p>
        </p:txBody>
      </p:sp>
    </p:spTree>
    <p:extLst>
      <p:ext uri="{BB962C8B-B14F-4D97-AF65-F5344CB8AC3E}">
        <p14:creationId xmlns:p14="http://schemas.microsoft.com/office/powerpoint/2010/main" val="1092898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dirty="0">
                <a:hlinkClick r:id="rId2"/>
              </a:rPr>
              <a:t>http://migration.iom.int/europe/</a:t>
            </a:r>
            <a:endParaRPr lang="pl-PL" dirty="0"/>
          </a:p>
          <a:p>
            <a:r>
              <a:rPr lang="pl-PL" dirty="0">
                <a:hlinkClick r:id="rId3"/>
              </a:rPr>
              <a:t>http://stat.gov.pl/spisy-powszechne/nsp-2011/nsp-2011-wyniki/dojazdy-do-pracy-nsp-2011,7,1.html</a:t>
            </a:r>
            <a:endParaRPr lang="pl-PL" dirty="0"/>
          </a:p>
          <a:p>
            <a:r>
              <a:rPr lang="pl-PL" dirty="0">
                <a:hlinkClick r:id="rId4"/>
              </a:rPr>
              <a:t>http://syrianrefugees.eu/asylum/</a:t>
            </a:r>
            <a:endParaRPr lang="pl-PL" dirty="0"/>
          </a:p>
          <a:p>
            <a:r>
              <a:rPr lang="pl-PL" dirty="0">
                <a:hlinkClick r:id="rId5"/>
              </a:rPr>
              <a:t>http://www.bbc.com/news/world-europe-34131911</a:t>
            </a:r>
            <a:endParaRPr lang="pl-PL" dirty="0"/>
          </a:p>
          <a:p>
            <a:r>
              <a:rPr lang="pl-PL" dirty="0">
                <a:hlinkClick r:id="rId6"/>
              </a:rPr>
              <a:t>http://www.prb.org/Publications/Articles/2010/environmentalmigrants.aspx</a:t>
            </a:r>
            <a:endParaRPr lang="pl-PL" dirty="0"/>
          </a:p>
          <a:p>
            <a:r>
              <a:rPr lang="pl-PL" dirty="0">
                <a:hlinkClick r:id="rId5"/>
              </a:rPr>
              <a:t>http://www.bbc.com/news/world-europe-34131911</a:t>
            </a:r>
            <a:endParaRPr lang="pl-PL" dirty="0"/>
          </a:p>
          <a:p>
            <a:endParaRPr lang="pl-PL" dirty="0"/>
          </a:p>
        </p:txBody>
      </p:sp>
    </p:spTree>
    <p:extLst>
      <p:ext uri="{BB962C8B-B14F-4D97-AF65-F5344CB8AC3E}">
        <p14:creationId xmlns:p14="http://schemas.microsoft.com/office/powerpoint/2010/main" val="158862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pPr marL="0" lvl="0" indent="0">
              <a:buNone/>
            </a:pPr>
            <a:r>
              <a:rPr lang="pl-PL" sz="1400" dirty="0"/>
              <a:t>4. MIGRACJE W EUROPIE</a:t>
            </a:r>
          </a:p>
          <a:p>
            <a:pPr marL="457200" lvl="1" indent="0">
              <a:buNone/>
            </a:pPr>
            <a:r>
              <a:rPr lang="pl-PL" sz="1400" dirty="0"/>
              <a:t>OGÓLNE STATYSTYKI</a:t>
            </a:r>
          </a:p>
          <a:p>
            <a:pPr marL="457200" lvl="1" indent="0">
              <a:buNone/>
            </a:pPr>
            <a:r>
              <a:rPr lang="pl-PL" sz="1400" dirty="0"/>
              <a:t>MIGRACJE WEWNĘTRZNE W EUROPIE I UNII EUROPEJSKIEJ</a:t>
            </a:r>
          </a:p>
          <a:p>
            <a:pPr marL="457200" lvl="1" indent="0">
              <a:buNone/>
            </a:pPr>
            <a:r>
              <a:rPr lang="pl-PL" sz="1400" dirty="0"/>
              <a:t>CASE STUDY – WYBRANY PRZYPADEK MASOWEJ MIGRACJI W EUROPIE</a:t>
            </a:r>
          </a:p>
          <a:p>
            <a:pPr marL="457200" lvl="1" indent="0">
              <a:buNone/>
            </a:pPr>
            <a:r>
              <a:rPr lang="pl-PL" sz="1400" dirty="0"/>
              <a:t>PRZYCZYNY MIGRACJI W EUROPIE</a:t>
            </a:r>
          </a:p>
          <a:p>
            <a:pPr marL="457200" lvl="1" indent="0">
              <a:buNone/>
            </a:pPr>
            <a:r>
              <a:rPr lang="pl-PL" sz="1400" dirty="0"/>
              <a:t>OBECNY KRYZYS MIGRACYJNY</a:t>
            </a:r>
          </a:p>
          <a:p>
            <a:pPr marL="0" lvl="0" indent="0">
              <a:buNone/>
            </a:pPr>
            <a:r>
              <a:rPr lang="pl-PL" sz="1400" dirty="0"/>
              <a:t>5. PORÓWNANIE MOTYWÓW, TRENDÓW I TENDENCJI MIGRACYJNYCH MIĘDZY EUROPĄ A RESZTĄ ŚWIATA</a:t>
            </a:r>
          </a:p>
          <a:p>
            <a:pPr marL="457200" lvl="1" indent="0">
              <a:buNone/>
            </a:pPr>
            <a:r>
              <a:rPr lang="pl-PL" sz="1400" dirty="0"/>
              <a:t>PODŁOŻE MIGRACJI W EUROPIE I NA ŚWIECIE</a:t>
            </a:r>
          </a:p>
          <a:p>
            <a:pPr marL="457200" lvl="1" indent="0">
              <a:buNone/>
            </a:pPr>
            <a:r>
              <a:rPr lang="pl-PL" sz="1400" dirty="0"/>
              <a:t>PORÓWNANIE SKALI MIGRACJI W EUROPIE I NA ŚWIECIE</a:t>
            </a:r>
          </a:p>
          <a:p>
            <a:pPr marL="457200" lvl="1" indent="0">
              <a:buNone/>
            </a:pPr>
            <a:r>
              <a:rPr lang="pl-PL" sz="1400" dirty="0"/>
              <a:t>UDZIAŁ KRAJÓW EUROPEJSKICH W OGÓLE ŚWIATOWYCH RUCHÓW MIGRACYJNYCH</a:t>
            </a:r>
          </a:p>
          <a:p>
            <a:pPr marL="457200" lvl="1" indent="0">
              <a:buNone/>
            </a:pPr>
            <a:r>
              <a:rPr lang="pl-PL" sz="1400" dirty="0"/>
              <a:t>PORÓWNANIE KRYZYSU MIGRACYJNEGO W EUROPIE Z INNYMI PRZYPADKAMI</a:t>
            </a:r>
          </a:p>
          <a:p>
            <a:endParaRPr lang="pl-PL" dirty="0"/>
          </a:p>
        </p:txBody>
      </p:sp>
    </p:spTree>
    <p:extLst>
      <p:ext uri="{BB962C8B-B14F-4D97-AF65-F5344CB8AC3E}">
        <p14:creationId xmlns:p14="http://schemas.microsoft.com/office/powerpoint/2010/main" val="2506894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dirty="0">
                <a:hlinkClick r:id="rId2"/>
              </a:rPr>
              <a:t>http://www.bbc.co.uk/schools/gcsebitesize/geography/migration/migration_trends_rev3.shtml</a:t>
            </a:r>
            <a:endParaRPr lang="pl-PL" dirty="0"/>
          </a:p>
          <a:p>
            <a:r>
              <a:rPr lang="pl-PL" dirty="0">
                <a:hlinkClick r:id="rId3"/>
              </a:rPr>
              <a:t>http://www.un.org/en/index.html</a:t>
            </a:r>
            <a:endParaRPr lang="pl-PL" dirty="0"/>
          </a:p>
          <a:p>
            <a:r>
              <a:rPr lang="pl-PL" dirty="0">
                <a:hlinkClick r:id="rId4"/>
              </a:rPr>
              <a:t>https://www.weforum.org/agenda/2016/08/these-4-maps-might-change-how-you-think-about-migration-in-europe/</a:t>
            </a:r>
            <a:endParaRPr lang="pl-PL" dirty="0"/>
          </a:p>
          <a:p>
            <a:r>
              <a:rPr lang="pl-PL" dirty="0">
                <a:hlinkClick r:id="rId5"/>
              </a:rPr>
              <a:t>http://data.unhcr</a:t>
            </a:r>
            <a:r>
              <a:rPr lang="pl-PL" dirty="0"/>
              <a:t>.</a:t>
            </a:r>
          </a:p>
          <a:p>
            <a:r>
              <a:rPr lang="pl-PL" dirty="0"/>
              <a:t>org/</a:t>
            </a:r>
            <a:r>
              <a:rPr lang="pl-PL" dirty="0" err="1"/>
              <a:t>syrianrefugees</a:t>
            </a:r>
            <a:r>
              <a:rPr lang="pl-PL" dirty="0"/>
              <a:t>/</a:t>
            </a:r>
            <a:r>
              <a:rPr lang="pl-PL" dirty="0" err="1"/>
              <a:t>asylum.php</a:t>
            </a:r>
            <a:endParaRPr lang="pl-PL" dirty="0"/>
          </a:p>
        </p:txBody>
      </p:sp>
    </p:spTree>
    <p:extLst>
      <p:ext uri="{BB962C8B-B14F-4D97-AF65-F5344CB8AC3E}">
        <p14:creationId xmlns:p14="http://schemas.microsoft.com/office/powerpoint/2010/main" val="376126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DEFINICJA MIGRACJI</a:t>
            </a:r>
          </a:p>
        </p:txBody>
      </p:sp>
      <p:sp>
        <p:nvSpPr>
          <p:cNvPr id="3" name="Symbol zastępczy zawartości 2"/>
          <p:cNvSpPr>
            <a:spLocks noGrp="1"/>
          </p:cNvSpPr>
          <p:nvPr>
            <p:ph idx="1"/>
          </p:nvPr>
        </p:nvSpPr>
        <p:spPr/>
        <p:txBody>
          <a:bodyPr>
            <a:normAutofit/>
          </a:bodyPr>
          <a:lstStyle/>
          <a:p>
            <a:pPr marL="0" indent="0">
              <a:buNone/>
            </a:pPr>
            <a:r>
              <a:rPr lang="pl-PL" b="1" i="1" dirty="0"/>
              <a:t>migracja</a:t>
            </a:r>
            <a:endParaRPr lang="pl-PL" dirty="0"/>
          </a:p>
          <a:p>
            <a:pPr marL="0" indent="0">
              <a:buNone/>
            </a:pPr>
            <a:r>
              <a:rPr lang="pl-PL" i="1" dirty="0"/>
              <a:t>[łac. </a:t>
            </a:r>
            <a:r>
              <a:rPr lang="pl-PL" i="1" dirty="0" err="1"/>
              <a:t>migratio</a:t>
            </a:r>
            <a:r>
              <a:rPr lang="pl-PL" i="1" dirty="0"/>
              <a:t> ‘przesiedlenie’],wędrówka albo ruch mechaniczny (fizyczny) ludności; element i podstawowa (obok cyrkulacji) forma mobilności przestrzennej; oznaczają przemieszczenia terytorialne związane ze względnie trwałą zmianą miejsca zamieszkania. </a:t>
            </a:r>
          </a:p>
          <a:p>
            <a:pPr marL="0" indent="0">
              <a:buNone/>
            </a:pPr>
            <a:r>
              <a:rPr lang="pl-PL" b="1" i="1" dirty="0" err="1"/>
              <a:t>migration</a:t>
            </a:r>
            <a:endParaRPr lang="pl-PL" b="1" dirty="0"/>
          </a:p>
          <a:p>
            <a:pPr marL="0" indent="0">
              <a:buNone/>
            </a:pPr>
            <a:r>
              <a:rPr lang="pl-PL" i="1" dirty="0" err="1"/>
              <a:t>Movement</a:t>
            </a:r>
            <a:r>
              <a:rPr lang="pl-PL" i="1" dirty="0"/>
              <a:t> of </a:t>
            </a:r>
            <a:r>
              <a:rPr lang="pl-PL" i="1" dirty="0" err="1"/>
              <a:t>people</a:t>
            </a:r>
            <a:r>
              <a:rPr lang="pl-PL" i="1" dirty="0"/>
              <a:t> to a </a:t>
            </a:r>
            <a:r>
              <a:rPr lang="pl-PL" i="1" dirty="0" err="1"/>
              <a:t>new</a:t>
            </a:r>
            <a:r>
              <a:rPr lang="pl-PL" i="1" dirty="0"/>
              <a:t> </a:t>
            </a:r>
            <a:r>
              <a:rPr lang="pl-PL" i="1" dirty="0" err="1"/>
              <a:t>area</a:t>
            </a:r>
            <a:r>
              <a:rPr lang="pl-PL" i="1" dirty="0"/>
              <a:t> </a:t>
            </a:r>
            <a:r>
              <a:rPr lang="pl-PL" i="1" dirty="0" err="1"/>
              <a:t>or</a:t>
            </a:r>
            <a:r>
              <a:rPr lang="pl-PL" i="1" dirty="0"/>
              <a:t> country in order to </a:t>
            </a:r>
            <a:r>
              <a:rPr lang="pl-PL" i="1" dirty="0" err="1"/>
              <a:t>find</a:t>
            </a:r>
            <a:r>
              <a:rPr lang="pl-PL" i="1" dirty="0"/>
              <a:t> </a:t>
            </a:r>
            <a:r>
              <a:rPr lang="pl-PL" i="1" dirty="0" err="1"/>
              <a:t>work</a:t>
            </a:r>
            <a:r>
              <a:rPr lang="pl-PL" i="1" dirty="0"/>
              <a:t> </a:t>
            </a:r>
            <a:r>
              <a:rPr lang="pl-PL" i="1" dirty="0" err="1"/>
              <a:t>or</a:t>
            </a:r>
            <a:r>
              <a:rPr lang="pl-PL" i="1" dirty="0"/>
              <a:t> </a:t>
            </a:r>
            <a:r>
              <a:rPr lang="pl-PL" i="1" dirty="0" err="1"/>
              <a:t>better</a:t>
            </a:r>
            <a:r>
              <a:rPr lang="pl-PL" i="1" dirty="0"/>
              <a:t> </a:t>
            </a:r>
            <a:r>
              <a:rPr lang="pl-PL" i="1" dirty="0" err="1"/>
              <a:t>living</a:t>
            </a:r>
            <a:r>
              <a:rPr lang="pl-PL" i="1" dirty="0"/>
              <a:t> </a:t>
            </a:r>
            <a:r>
              <a:rPr lang="pl-PL" i="1" dirty="0" err="1"/>
              <a:t>conditions</a:t>
            </a:r>
            <a:r>
              <a:rPr lang="pl-PL" i="1" dirty="0"/>
              <a:t>.</a:t>
            </a:r>
          </a:p>
        </p:txBody>
      </p:sp>
    </p:spTree>
    <p:extLst>
      <p:ext uri="{BB962C8B-B14F-4D97-AF65-F5344CB8AC3E}">
        <p14:creationId xmlns:p14="http://schemas.microsoft.com/office/powerpoint/2010/main" val="1652153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PODZIAŁ MIGRACJI</a:t>
            </a:r>
          </a:p>
        </p:txBody>
      </p:sp>
      <p:sp>
        <p:nvSpPr>
          <p:cNvPr id="3" name="Symbol zastępczy zawartości 2"/>
          <p:cNvSpPr>
            <a:spLocks noGrp="1"/>
          </p:cNvSpPr>
          <p:nvPr>
            <p:ph idx="1"/>
          </p:nvPr>
        </p:nvSpPr>
        <p:spPr/>
        <p:txBody>
          <a:bodyPr>
            <a:normAutofit/>
          </a:bodyPr>
          <a:lstStyle/>
          <a:p>
            <a:pPr marL="0" indent="0">
              <a:buNone/>
            </a:pPr>
            <a:r>
              <a:rPr lang="pl-PL" sz="2600" b="1" dirty="0"/>
              <a:t>czas</a:t>
            </a:r>
          </a:p>
          <a:p>
            <a:pPr marL="0" indent="0">
              <a:buNone/>
            </a:pPr>
            <a:r>
              <a:rPr lang="pl-PL" sz="2600" dirty="0"/>
              <a:t>Migracje </a:t>
            </a:r>
            <a:r>
              <a:rPr lang="pl-PL" sz="2600" i="1" dirty="0"/>
              <a:t>stałe, czasowe (okresowe), wahadłowe</a:t>
            </a:r>
          </a:p>
          <a:p>
            <a:pPr marL="0" indent="0">
              <a:buNone/>
            </a:pPr>
            <a:r>
              <a:rPr lang="pl-PL" sz="2600" b="1" dirty="0"/>
              <a:t>przyczyny</a:t>
            </a:r>
          </a:p>
          <a:p>
            <a:pPr marL="0" lvl="0" indent="0">
              <a:buNone/>
            </a:pPr>
            <a:r>
              <a:rPr lang="pl-PL" sz="2600" i="1" dirty="0" err="1"/>
              <a:t>economic</a:t>
            </a:r>
            <a:r>
              <a:rPr lang="pl-PL" sz="2600" i="1" dirty="0"/>
              <a:t> </a:t>
            </a:r>
            <a:r>
              <a:rPr lang="pl-PL" sz="2600" i="1" dirty="0" err="1"/>
              <a:t>migration</a:t>
            </a:r>
            <a:r>
              <a:rPr lang="pl-PL" sz="2600" dirty="0"/>
              <a:t> - </a:t>
            </a:r>
            <a:r>
              <a:rPr lang="pl-PL" sz="2600" dirty="0" err="1"/>
              <a:t>moving</a:t>
            </a:r>
            <a:r>
              <a:rPr lang="pl-PL" sz="2600" dirty="0"/>
              <a:t> to </a:t>
            </a:r>
            <a:r>
              <a:rPr lang="pl-PL" sz="2600" dirty="0" err="1"/>
              <a:t>find</a:t>
            </a:r>
            <a:r>
              <a:rPr lang="pl-PL" sz="2600" dirty="0"/>
              <a:t> </a:t>
            </a:r>
            <a:r>
              <a:rPr lang="pl-PL" sz="2600" dirty="0" err="1"/>
              <a:t>work</a:t>
            </a:r>
            <a:r>
              <a:rPr lang="pl-PL" sz="2600" dirty="0"/>
              <a:t> </a:t>
            </a:r>
            <a:r>
              <a:rPr lang="pl-PL" sz="2600" dirty="0" err="1"/>
              <a:t>or</a:t>
            </a:r>
            <a:r>
              <a:rPr lang="pl-PL" sz="2600" dirty="0"/>
              <a:t> </a:t>
            </a:r>
            <a:r>
              <a:rPr lang="pl-PL" sz="2600" dirty="0" err="1"/>
              <a:t>follow</a:t>
            </a:r>
            <a:r>
              <a:rPr lang="pl-PL" sz="2600" dirty="0"/>
              <a:t> a </a:t>
            </a:r>
            <a:r>
              <a:rPr lang="pl-PL" sz="2600" dirty="0" err="1"/>
              <a:t>particular</a:t>
            </a:r>
            <a:r>
              <a:rPr lang="pl-PL" sz="2600" dirty="0"/>
              <a:t> </a:t>
            </a:r>
            <a:r>
              <a:rPr lang="pl-PL" sz="2600" dirty="0" err="1"/>
              <a:t>career</a:t>
            </a:r>
            <a:r>
              <a:rPr lang="pl-PL" sz="2600" dirty="0"/>
              <a:t> </a:t>
            </a:r>
            <a:r>
              <a:rPr lang="pl-PL" sz="2600" dirty="0" err="1"/>
              <a:t>path</a:t>
            </a:r>
            <a:r>
              <a:rPr lang="pl-PL" sz="2600" dirty="0"/>
              <a:t> </a:t>
            </a:r>
          </a:p>
          <a:p>
            <a:pPr marL="0" indent="0">
              <a:buNone/>
            </a:pPr>
            <a:r>
              <a:rPr lang="pl-PL" sz="2600" i="1" dirty="0" err="1"/>
              <a:t>social</a:t>
            </a:r>
            <a:r>
              <a:rPr lang="pl-PL" sz="2600" i="1" dirty="0"/>
              <a:t> </a:t>
            </a:r>
            <a:r>
              <a:rPr lang="pl-PL" sz="2600" i="1" dirty="0" err="1"/>
              <a:t>migration</a:t>
            </a:r>
            <a:r>
              <a:rPr lang="pl-PL" sz="2600" dirty="0"/>
              <a:t> - </a:t>
            </a:r>
            <a:r>
              <a:rPr lang="pl-PL" sz="2600" dirty="0" err="1"/>
              <a:t>moving</a:t>
            </a:r>
            <a:r>
              <a:rPr lang="pl-PL" sz="2600" dirty="0"/>
              <a:t> </a:t>
            </a:r>
            <a:r>
              <a:rPr lang="pl-PL" sz="2600" dirty="0" err="1"/>
              <a:t>somewhere</a:t>
            </a:r>
            <a:r>
              <a:rPr lang="pl-PL" sz="2600" dirty="0"/>
              <a:t> for a </a:t>
            </a:r>
            <a:r>
              <a:rPr lang="pl-PL" sz="2600" dirty="0" err="1"/>
              <a:t>better</a:t>
            </a:r>
            <a:r>
              <a:rPr lang="pl-PL" sz="2600" dirty="0"/>
              <a:t> </a:t>
            </a:r>
            <a:r>
              <a:rPr lang="pl-PL" sz="2600" dirty="0" err="1"/>
              <a:t>quality</a:t>
            </a:r>
            <a:r>
              <a:rPr lang="pl-PL" sz="2600" dirty="0"/>
              <a:t> of life </a:t>
            </a:r>
            <a:r>
              <a:rPr lang="pl-PL" sz="2600" dirty="0" err="1"/>
              <a:t>or</a:t>
            </a:r>
            <a:r>
              <a:rPr lang="pl-PL" sz="2600" dirty="0"/>
              <a:t> to be </a:t>
            </a:r>
            <a:r>
              <a:rPr lang="pl-PL" sz="2600" dirty="0" err="1"/>
              <a:t>closer</a:t>
            </a:r>
            <a:r>
              <a:rPr lang="pl-PL" sz="2600" dirty="0"/>
              <a:t> to family </a:t>
            </a:r>
            <a:r>
              <a:rPr lang="pl-PL" sz="2600" dirty="0" err="1"/>
              <a:t>or</a:t>
            </a:r>
            <a:r>
              <a:rPr lang="pl-PL" sz="2600" dirty="0"/>
              <a:t> </a:t>
            </a:r>
            <a:r>
              <a:rPr lang="pl-PL" sz="2600" dirty="0" err="1"/>
              <a:t>friends</a:t>
            </a:r>
            <a:r>
              <a:rPr lang="pl-PL" sz="2600" dirty="0"/>
              <a:t> </a:t>
            </a:r>
          </a:p>
          <a:p>
            <a:pPr marL="0" indent="0">
              <a:buNone/>
            </a:pPr>
            <a:r>
              <a:rPr lang="pl-PL" sz="2600" i="1" dirty="0" err="1"/>
              <a:t>political</a:t>
            </a:r>
            <a:r>
              <a:rPr lang="pl-PL" sz="2600" i="1" dirty="0"/>
              <a:t> </a:t>
            </a:r>
            <a:r>
              <a:rPr lang="pl-PL" sz="2600" i="1" dirty="0" err="1"/>
              <a:t>migration</a:t>
            </a:r>
            <a:r>
              <a:rPr lang="pl-PL" sz="2600" dirty="0"/>
              <a:t> - </a:t>
            </a:r>
            <a:r>
              <a:rPr lang="pl-PL" sz="2600" dirty="0" err="1"/>
              <a:t>moving</a:t>
            </a:r>
            <a:r>
              <a:rPr lang="pl-PL" sz="2600" dirty="0"/>
              <a:t> to </a:t>
            </a:r>
            <a:r>
              <a:rPr lang="pl-PL" sz="2600" dirty="0" err="1"/>
              <a:t>escape</a:t>
            </a:r>
            <a:r>
              <a:rPr lang="pl-PL" sz="2600" dirty="0"/>
              <a:t> </a:t>
            </a:r>
            <a:r>
              <a:rPr lang="pl-PL" sz="2600" dirty="0" err="1"/>
              <a:t>political</a:t>
            </a:r>
            <a:r>
              <a:rPr lang="pl-PL" sz="2600" dirty="0"/>
              <a:t> </a:t>
            </a:r>
            <a:r>
              <a:rPr lang="pl-PL" sz="2600" dirty="0" err="1"/>
              <a:t>persecution</a:t>
            </a:r>
            <a:r>
              <a:rPr lang="pl-PL" sz="2600" dirty="0"/>
              <a:t> </a:t>
            </a:r>
            <a:r>
              <a:rPr lang="pl-PL" sz="2600" dirty="0" err="1"/>
              <a:t>or</a:t>
            </a:r>
            <a:r>
              <a:rPr lang="pl-PL" sz="2600" dirty="0"/>
              <a:t> war </a:t>
            </a:r>
          </a:p>
          <a:p>
            <a:pPr marL="0" indent="0">
              <a:buNone/>
            </a:pPr>
            <a:r>
              <a:rPr lang="pl-PL" sz="2600" b="1" dirty="0"/>
              <a:t>kierunek</a:t>
            </a:r>
          </a:p>
          <a:p>
            <a:pPr marL="0" indent="0">
              <a:buNone/>
            </a:pPr>
            <a:r>
              <a:rPr lang="pl-PL" sz="2600" i="1" dirty="0"/>
              <a:t>imigracja i emigracja</a:t>
            </a:r>
          </a:p>
        </p:txBody>
      </p:sp>
    </p:spTree>
    <p:extLst>
      <p:ext uri="{BB962C8B-B14F-4D97-AF65-F5344CB8AC3E}">
        <p14:creationId xmlns:p14="http://schemas.microsoft.com/office/powerpoint/2010/main" val="3634584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64576" y="127815"/>
            <a:ext cx="10515600" cy="1325563"/>
          </a:xfrm>
        </p:spPr>
        <p:txBody>
          <a:bodyPr/>
          <a:lstStyle/>
          <a:p>
            <a:pPr algn="ctr"/>
            <a:r>
              <a:rPr lang="pl-PL" dirty="0"/>
              <a:t>Emigracja Litwinów do Wielkiej Brytanii – przykład migracji stałych oraz okresowych</a:t>
            </a:r>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9465" y="1453378"/>
            <a:ext cx="8377621" cy="5056899"/>
          </a:xfrm>
        </p:spPr>
      </p:pic>
      <p:sp>
        <p:nvSpPr>
          <p:cNvPr id="9" name="Strzałka: zakrzywiona w prawo 8"/>
          <p:cNvSpPr/>
          <p:nvPr/>
        </p:nvSpPr>
        <p:spPr>
          <a:xfrm rot="4839714">
            <a:off x="6211608" y="2192505"/>
            <a:ext cx="1024578" cy="260686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11" name="pole tekstowe 10"/>
          <p:cNvSpPr txBox="1"/>
          <p:nvPr/>
        </p:nvSpPr>
        <p:spPr>
          <a:xfrm>
            <a:off x="6330831" y="6514246"/>
            <a:ext cx="10932510" cy="400110"/>
          </a:xfrm>
          <a:prstGeom prst="rect">
            <a:avLst/>
          </a:prstGeom>
          <a:noFill/>
        </p:spPr>
        <p:txBody>
          <a:bodyPr wrap="square" rtlCol="0">
            <a:spAutoFit/>
          </a:bodyPr>
          <a:lstStyle/>
          <a:p>
            <a:r>
              <a:rPr lang="pl-PL" sz="1200" dirty="0"/>
              <a:t>Migration Policy </a:t>
            </a:r>
            <a:r>
              <a:rPr lang="pl-PL" sz="1200" dirty="0" err="1"/>
              <a:t>Institute</a:t>
            </a:r>
            <a:r>
              <a:rPr lang="pl-PL" sz="1200" dirty="0"/>
              <a:t> (MPI) Data Hub http://migrationpolicy.org/programs/data-hub</a:t>
            </a:r>
          </a:p>
          <a:p>
            <a:endParaRPr lang="pl-PL" sz="800" dirty="0"/>
          </a:p>
        </p:txBody>
      </p:sp>
      <p:sp>
        <p:nvSpPr>
          <p:cNvPr id="12" name="pole tekstowe 11"/>
          <p:cNvSpPr txBox="1"/>
          <p:nvPr/>
        </p:nvSpPr>
        <p:spPr>
          <a:xfrm>
            <a:off x="201168" y="2373695"/>
            <a:ext cx="3035808" cy="3216265"/>
          </a:xfrm>
          <a:prstGeom prst="rect">
            <a:avLst/>
          </a:prstGeom>
          <a:noFill/>
        </p:spPr>
        <p:txBody>
          <a:bodyPr wrap="square" rtlCol="0">
            <a:spAutoFit/>
          </a:bodyPr>
          <a:lstStyle/>
          <a:p>
            <a:r>
              <a:rPr lang="pl-PL" sz="2500" dirty="0"/>
              <a:t>Do roku 2015 z Litwy do Wielkiej Brytanii wyemigrowało niemal 120 tys. osób (4,2% populacji). Dla porównania z Polski nieco ponad 700 tys. (1,8% populacji</a:t>
            </a:r>
            <a:r>
              <a:rPr lang="pl-PL" sz="2800" dirty="0"/>
              <a:t>)</a:t>
            </a:r>
          </a:p>
        </p:txBody>
      </p:sp>
    </p:spTree>
    <p:extLst>
      <p:ext uri="{BB962C8B-B14F-4D97-AF65-F5344CB8AC3E}">
        <p14:creationId xmlns:p14="http://schemas.microsoft.com/office/powerpoint/2010/main" val="3704035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PRZYKŁAD MIGRACJI WAHADŁOWYCH</a:t>
            </a:r>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0809" y="1843533"/>
            <a:ext cx="8935418" cy="4781029"/>
          </a:xfrm>
        </p:spPr>
      </p:pic>
      <p:sp>
        <p:nvSpPr>
          <p:cNvPr id="7" name="pole tekstowe 6"/>
          <p:cNvSpPr txBox="1"/>
          <p:nvPr/>
        </p:nvSpPr>
        <p:spPr>
          <a:xfrm>
            <a:off x="9222888" y="6321670"/>
            <a:ext cx="1679573" cy="369332"/>
          </a:xfrm>
          <a:prstGeom prst="rect">
            <a:avLst/>
          </a:prstGeom>
          <a:noFill/>
        </p:spPr>
        <p:txBody>
          <a:bodyPr wrap="square" rtlCol="0">
            <a:spAutoFit/>
          </a:bodyPr>
          <a:lstStyle/>
          <a:p>
            <a:r>
              <a:rPr lang="pl-PL" dirty="0"/>
              <a:t>Źródło: GUS</a:t>
            </a:r>
          </a:p>
        </p:txBody>
      </p:sp>
    </p:spTree>
    <p:extLst>
      <p:ext uri="{BB962C8B-B14F-4D97-AF65-F5344CB8AC3E}">
        <p14:creationId xmlns:p14="http://schemas.microsoft.com/office/powerpoint/2010/main" val="317373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dirty="0"/>
              <a:t>ECONOMIC AND SOCIAL MIGRATION - LUXEMBURG</a:t>
            </a:r>
          </a:p>
        </p:txBody>
      </p:sp>
      <p:sp>
        <p:nvSpPr>
          <p:cNvPr id="3" name="Symbol zastępczy zawartości 2"/>
          <p:cNvSpPr>
            <a:spLocks noGrp="1"/>
          </p:cNvSpPr>
          <p:nvPr>
            <p:ph idx="1"/>
          </p:nvPr>
        </p:nvSpPr>
        <p:spPr>
          <a:xfrm>
            <a:off x="838200" y="1825625"/>
            <a:ext cx="10515600" cy="4351338"/>
          </a:xfrm>
        </p:spPr>
        <p:txBody>
          <a:bodyPr>
            <a:normAutofit/>
          </a:bodyPr>
          <a:lstStyle/>
          <a:p>
            <a:pPr marL="0" indent="0">
              <a:buNone/>
            </a:pPr>
            <a:endParaRPr lang="pl-PL" sz="2400"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8331" y="2414953"/>
            <a:ext cx="6765226" cy="4082464"/>
          </a:xfrm>
          <a:prstGeom prst="rect">
            <a:avLst/>
          </a:prstGeom>
        </p:spPr>
      </p:pic>
      <p:sp>
        <p:nvSpPr>
          <p:cNvPr id="8" name="pole tekstowe 7"/>
          <p:cNvSpPr txBox="1"/>
          <p:nvPr/>
        </p:nvSpPr>
        <p:spPr>
          <a:xfrm>
            <a:off x="838200" y="1633685"/>
            <a:ext cx="10330961" cy="646331"/>
          </a:xfrm>
          <a:prstGeom prst="rect">
            <a:avLst/>
          </a:prstGeom>
          <a:noFill/>
        </p:spPr>
        <p:txBody>
          <a:bodyPr wrap="square" rtlCol="0">
            <a:spAutoFit/>
          </a:bodyPr>
          <a:lstStyle/>
          <a:p>
            <a:r>
              <a:rPr lang="en-US" dirty="0"/>
              <a:t>The foreign population resident in Luxembourg currently numbers </a:t>
            </a:r>
            <a:r>
              <a:rPr lang="en-US" b="1" dirty="0"/>
              <a:t>over 238,800</a:t>
            </a:r>
            <a:r>
              <a:rPr lang="en-US" dirty="0"/>
              <a:t>, corresponding to </a:t>
            </a:r>
            <a:r>
              <a:rPr lang="en-US" b="1" dirty="0"/>
              <a:t>44,5% of the total population </a:t>
            </a:r>
            <a:r>
              <a:rPr lang="en-US" dirty="0"/>
              <a:t>(compared to 17% in the 1960s).</a:t>
            </a:r>
            <a:r>
              <a:rPr lang="pl-PL" dirty="0"/>
              <a:t> </a:t>
            </a:r>
            <a:r>
              <a:rPr lang="en-US" dirty="0"/>
              <a:t>These immigrants are overwhelmingly nationals</a:t>
            </a:r>
            <a:endParaRPr lang="pl-PL" dirty="0"/>
          </a:p>
        </p:txBody>
      </p:sp>
      <p:sp>
        <p:nvSpPr>
          <p:cNvPr id="9" name="pole tekstowe 8"/>
          <p:cNvSpPr txBox="1"/>
          <p:nvPr/>
        </p:nvSpPr>
        <p:spPr>
          <a:xfrm>
            <a:off x="838200" y="2154634"/>
            <a:ext cx="4270131" cy="3416320"/>
          </a:xfrm>
          <a:prstGeom prst="rect">
            <a:avLst/>
          </a:prstGeom>
          <a:noFill/>
        </p:spPr>
        <p:txBody>
          <a:bodyPr wrap="square" rtlCol="0">
            <a:spAutoFit/>
          </a:bodyPr>
          <a:lstStyle/>
          <a:p>
            <a:r>
              <a:rPr lang="en-US" dirty="0"/>
              <a:t>of EU countries (accounting for over 90%), by far the greater part of whom originally come from Portugal, Italy and the two </a:t>
            </a:r>
            <a:r>
              <a:rPr lang="en-US" dirty="0" err="1"/>
              <a:t>neighbouring</a:t>
            </a:r>
            <a:r>
              <a:rPr lang="en-US" dirty="0"/>
              <a:t> countries, France and Belgium. For some years, there has also been a big increase in the number of immigrants and asylum seekers from the countries of Eastern Europe, and especially the new republics to have emerged from the former Yugoslavia (Bosnia and Herzegovina, Serbia and Montenegro). </a:t>
            </a:r>
            <a:endParaRPr lang="pl-PL" dirty="0"/>
          </a:p>
          <a:p>
            <a:endParaRPr lang="pl-PL" dirty="0"/>
          </a:p>
        </p:txBody>
      </p:sp>
    </p:spTree>
    <p:extLst>
      <p:ext uri="{BB962C8B-B14F-4D97-AF65-F5344CB8AC3E}">
        <p14:creationId xmlns:p14="http://schemas.microsoft.com/office/powerpoint/2010/main" val="3234934411"/>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1860</TotalTime>
  <Words>1771</Words>
  <Application>Microsoft Office PowerPoint</Application>
  <PresentationFormat>Panoramiczny</PresentationFormat>
  <Paragraphs>172</Paragraphs>
  <Slides>40</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40</vt:i4>
      </vt:variant>
    </vt:vector>
  </HeadingPairs>
  <TitlesOfParts>
    <vt:vector size="44" baseType="lpstr">
      <vt:lpstr>Arial</vt:lpstr>
      <vt:lpstr>Calibri</vt:lpstr>
      <vt:lpstr>Calibri Light</vt:lpstr>
      <vt:lpstr>Motyw pakietu Office</vt:lpstr>
      <vt:lpstr>EUROPA I UNIA EUROPEJSKA NA ŚWIATOWEJ MAPIE MIGRACJI </vt:lpstr>
      <vt:lpstr>CELE PROJEKTU</vt:lpstr>
      <vt:lpstr>STRUKTURA PREZENTACJI</vt:lpstr>
      <vt:lpstr>Prezentacja programu PowerPoint</vt:lpstr>
      <vt:lpstr>DEFINICJA MIGRACJI</vt:lpstr>
      <vt:lpstr>PODZIAŁ MIGRACJI</vt:lpstr>
      <vt:lpstr>Emigracja Litwinów do Wielkiej Brytanii – przykład migracji stałych oraz okresowych</vt:lpstr>
      <vt:lpstr>PRZYKŁAD MIGRACJI WAHADŁOWYCH</vt:lpstr>
      <vt:lpstr>ECONOMIC AND SOCIAL MIGRATION - LUXEMBURG</vt:lpstr>
      <vt:lpstr>POLITICAL MIGRATION (WAR) - SYRIA</vt:lpstr>
      <vt:lpstr>Prezentacja programu PowerPoint</vt:lpstr>
      <vt:lpstr>KIERUNKI MIGRACJI – IMIGRACJA VS EMIGRACJA</vt:lpstr>
      <vt:lpstr>Prezentacja programu PowerPoint</vt:lpstr>
      <vt:lpstr>Prezentacja programu PowerPoint</vt:lpstr>
      <vt:lpstr> WIELKA WĘDRÓWKA LUDÓW – CASE STUDY </vt:lpstr>
      <vt:lpstr>GERMANIE</vt:lpstr>
      <vt:lpstr>HUNOWIE</vt:lpstr>
      <vt:lpstr>WIZYGOCI</vt:lpstr>
      <vt:lpstr>KRUCJATY</vt:lpstr>
      <vt:lpstr>PRZYCZYNY KRUCJAT</vt:lpstr>
      <vt:lpstr>MIGRACJE NA ŚWIECIE</vt:lpstr>
      <vt:lpstr>WEWNĘTRZNE MIGRACJE W AZJI</vt:lpstr>
      <vt:lpstr>Prezentacja programu PowerPoint</vt:lpstr>
      <vt:lpstr>Prezentacja programu PowerPoint</vt:lpstr>
      <vt:lpstr>WEWNĘTRZNE MIGRACJE W AMERYCE</vt:lpstr>
      <vt:lpstr>WEWNĘTRZNE MIGRACJE W AFRYCE</vt:lpstr>
      <vt:lpstr>Prezentacja programu PowerPoint</vt:lpstr>
      <vt:lpstr>MIGRACJE W EUROPIE W LATACH 1950 -2000</vt:lpstr>
      <vt:lpstr>MIGRACJE W EUROPIE</vt:lpstr>
      <vt:lpstr>IMIGRANCI WEDŁUG KRAJU URODZENIA</vt:lpstr>
      <vt:lpstr>PRZYCZYNI I KONSEKWENCJE MIGRACJI EUROPEJSKICH</vt:lpstr>
      <vt:lpstr>KRYZYS MIGRACYJNY</vt:lpstr>
      <vt:lpstr>PODSUMOWANIE I WNIOSKI</vt:lpstr>
      <vt:lpstr>UDZIAŁ KRAJÓW EUROPEJSKICH W OGÓLE ŚWIAOWYCH RUCHÓW MIGRACYJNYCH</vt:lpstr>
      <vt:lpstr>BIBLIOGRAFIA</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EUROPA I UNIA EUROPEJSKA NA ŚWIATOWEJ MAPIE MIGRACJI</dc:title>
  <dc:creator>Grzegorz Zaletański</dc:creator>
  <cp:lastModifiedBy>Grzegorz Zaletański</cp:lastModifiedBy>
  <cp:revision>47</cp:revision>
  <dcterms:created xsi:type="dcterms:W3CDTF">2017-05-08T02:44:45Z</dcterms:created>
  <dcterms:modified xsi:type="dcterms:W3CDTF">2017-05-17T04:27:39Z</dcterms:modified>
</cp:coreProperties>
</file>