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73" r:id="rId4"/>
    <p:sldId id="274" r:id="rId5"/>
    <p:sldId id="275" r:id="rId6"/>
    <p:sldId id="277" r:id="rId7"/>
    <p:sldId id="284" r:id="rId8"/>
    <p:sldId id="280" r:id="rId9"/>
    <p:sldId id="279" r:id="rId10"/>
    <p:sldId id="281" r:id="rId11"/>
    <p:sldId id="285" r:id="rId12"/>
    <p:sldId id="282" r:id="rId13"/>
    <p:sldId id="283" r:id="rId14"/>
    <p:sldId id="272" r:id="rId15"/>
  </p:sldIdLst>
  <p:sldSz cx="12192000" cy="6858000"/>
  <p:notesSz cx="6858000" cy="9144000"/>
  <p:embeddedFontLst>
    <p:embeddedFont>
      <p:font typeface="Century Gothic" pitchFamily="34" charset="0"/>
      <p:regular r:id="rId17"/>
      <p:bold r:id="rId18"/>
      <p:italic r:id="rId19"/>
      <p:boldItalic r:id="rId20"/>
    </p:embeddedFont>
    <p:embeddedFont>
      <p:font typeface="PT Sans Narrow" charset="-18"/>
      <p:regular r:id="rId21"/>
      <p:bold r:id="rId22"/>
    </p:embeddedFont>
    <p:embeddedFont>
      <p:font typeface="Open Sans" charset="0"/>
      <p:regular r:id="rId23"/>
      <p:bold r:id="rId24"/>
      <p:italic r:id="rId25"/>
      <p:boldItalic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48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font" Target="fonts/font10.fntdata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8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7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9343646" y="4235850"/>
            <a:ext cx="7497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" name="Shape 11"/>
          <p:cNvCxnSpPr/>
          <p:nvPr/>
        </p:nvCxnSpPr>
        <p:spPr>
          <a:xfrm>
            <a:off x="2100046" y="4211002"/>
            <a:ext cx="7497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2" name="Shape 12"/>
          <p:cNvGrpSpPr/>
          <p:nvPr/>
        </p:nvGrpSpPr>
        <p:grpSpPr>
          <a:xfrm>
            <a:off x="1338858" y="1362666"/>
            <a:ext cx="9515557" cy="203194"/>
            <a:chOff x="1346428" y="1011300"/>
            <a:chExt cx="6452100" cy="152400"/>
          </a:xfrm>
        </p:grpSpPr>
        <p:cxnSp>
          <p:nvCxnSpPr>
            <p:cNvPr id="13" name="Shape 13"/>
            <p:cNvCxnSpPr/>
            <p:nvPr/>
          </p:nvCxnSpPr>
          <p:spPr>
            <a:xfrm rot="10800000">
              <a:off x="1346428" y="1011300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" name="Shape 14"/>
            <p:cNvCxnSpPr/>
            <p:nvPr/>
          </p:nvCxnSpPr>
          <p:spPr>
            <a:xfrm rot="10800000">
              <a:off x="1346428" y="1163700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5" name="Shape 15"/>
          <p:cNvGrpSpPr/>
          <p:nvPr/>
        </p:nvGrpSpPr>
        <p:grpSpPr>
          <a:xfrm>
            <a:off x="1338868" y="5292001"/>
            <a:ext cx="9515557" cy="203194"/>
            <a:chOff x="1346435" y="3969087"/>
            <a:chExt cx="6452100" cy="152400"/>
          </a:xfrm>
        </p:grpSpPr>
        <p:cxnSp>
          <p:nvCxnSpPr>
            <p:cNvPr id="16" name="Shape 16"/>
            <p:cNvCxnSpPr/>
            <p:nvPr/>
          </p:nvCxnSpPr>
          <p:spPr>
            <a:xfrm>
              <a:off x="1346435" y="4121487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" name="Shape 17"/>
            <p:cNvCxnSpPr/>
            <p:nvPr/>
          </p:nvCxnSpPr>
          <p:spPr>
            <a:xfrm>
              <a:off x="1346435" y="3969087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8" name="Shape 18"/>
          <p:cNvSpPr txBox="1">
            <a:spLocks noGrp="1"/>
          </p:cNvSpPr>
          <p:nvPr>
            <p:ph type="ctrTitle"/>
          </p:nvPr>
        </p:nvSpPr>
        <p:spPr>
          <a:xfrm>
            <a:off x="1338866" y="2335685"/>
            <a:ext cx="9515700" cy="1363200"/>
          </a:xfrm>
          <a:prstGeom prst="rect">
            <a:avLst/>
          </a:prstGeom>
        </p:spPr>
        <p:txBody>
          <a:bodyPr lIns="121900" tIns="121900" rIns="121900" bIns="121900" anchor="b" anchorCtr="0"/>
          <a:lstStyle>
            <a:lvl1pPr lvl="0" algn="ctr">
              <a:spcBef>
                <a:spcPts val="0"/>
              </a:spcBef>
              <a:buSzPct val="100000"/>
              <a:defRPr sz="7200"/>
            </a:lvl1pPr>
            <a:lvl2pPr lvl="1" algn="ctr">
              <a:spcBef>
                <a:spcPts val="0"/>
              </a:spcBef>
              <a:buSzPct val="100000"/>
              <a:defRPr sz="7200"/>
            </a:lvl2pPr>
            <a:lvl3pPr lvl="2" algn="ctr">
              <a:spcBef>
                <a:spcPts val="0"/>
              </a:spcBef>
              <a:buSzPct val="100000"/>
              <a:defRPr sz="7200"/>
            </a:lvl3pPr>
            <a:lvl4pPr lvl="3" algn="ctr">
              <a:spcBef>
                <a:spcPts val="0"/>
              </a:spcBef>
              <a:buSzPct val="100000"/>
              <a:defRPr sz="7200"/>
            </a:lvl4pPr>
            <a:lvl5pPr lvl="4" algn="ctr">
              <a:spcBef>
                <a:spcPts val="0"/>
              </a:spcBef>
              <a:buSzPct val="100000"/>
              <a:defRPr sz="7200"/>
            </a:lvl5pPr>
            <a:lvl6pPr lvl="5" algn="ctr">
              <a:spcBef>
                <a:spcPts val="0"/>
              </a:spcBef>
              <a:buSzPct val="100000"/>
              <a:defRPr sz="7200"/>
            </a:lvl6pPr>
            <a:lvl7pPr lvl="6" algn="ctr">
              <a:spcBef>
                <a:spcPts val="0"/>
              </a:spcBef>
              <a:buSzPct val="100000"/>
              <a:defRPr sz="7200"/>
            </a:lvl7pPr>
            <a:lvl8pPr lvl="7" algn="ctr">
              <a:spcBef>
                <a:spcPts val="0"/>
              </a:spcBef>
              <a:buSzPct val="100000"/>
              <a:defRPr sz="7200"/>
            </a:lvl8pPr>
            <a:lvl9pPr lvl="8" algn="ctr">
              <a:spcBef>
                <a:spcPts val="0"/>
              </a:spcBef>
              <a:buSzPct val="100000"/>
              <a:defRPr sz="72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ubTitle" idx="1"/>
          </p:nvPr>
        </p:nvSpPr>
        <p:spPr>
          <a:xfrm>
            <a:off x="2849633" y="3800052"/>
            <a:ext cx="6494099" cy="1056900"/>
          </a:xfrm>
          <a:prstGeom prst="rect">
            <a:avLst/>
          </a:prstGeom>
        </p:spPr>
        <p:txBody>
          <a:bodyPr lIns="121900" tIns="121900" rIns="121900" bIns="121900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200"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pPr lvl="0">
                <a:spcBef>
                  <a:spcPts val="0"/>
                </a:spcBef>
                <a:buNone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pPr lvl="0">
                <a:spcBef>
                  <a:spcPts val="0"/>
                </a:spcBef>
                <a:buNone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2592925" y="624110"/>
            <a:ext cx="8911800" cy="1281000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t" anchorCtr="0"/>
          <a:lstStyle>
            <a:lvl1pPr marL="0" marR="0" lvl="0" indent="0" algn="l" rtl="0">
              <a:spcBef>
                <a:spcPts val="0"/>
              </a:spcBef>
              <a:buClr>
                <a:srgbClr val="262626"/>
              </a:buClr>
              <a:buFont typeface="Century Gothic"/>
              <a:buNone/>
              <a:defRPr sz="3600" b="0" i="0" u="none" strike="noStrike" cap="non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2589211" y="2133600"/>
            <a:ext cx="8915400" cy="3777600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t" anchorCtr="0"/>
          <a:lstStyle>
            <a:lvl1pPr marL="3429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8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6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143000" marR="0" lvl="2" indent="-1397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4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600200" marR="0" lvl="3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57400" marR="0" lvl="4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10361611" y="6130437"/>
            <a:ext cx="1146300" cy="370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2589211" y="6135807"/>
            <a:ext cx="76200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7" name="Shape 67"/>
          <p:cNvSpPr/>
          <p:nvPr/>
        </p:nvSpPr>
        <p:spPr>
          <a:xfrm rot="10800000" flipH="1">
            <a:off x="-4189" y="714371"/>
            <a:ext cx="1588500" cy="507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20000" y="56412"/>
                </a:moveTo>
                <a:lnTo>
                  <a:pt x="102703" y="2256"/>
                </a:lnTo>
                <a:cubicBezTo>
                  <a:pt x="102586" y="1872"/>
                  <a:pt x="102443" y="1512"/>
                  <a:pt x="102326" y="1128"/>
                </a:cubicBezTo>
                <a:cubicBezTo>
                  <a:pt x="101976" y="0"/>
                  <a:pt x="101613" y="0"/>
                  <a:pt x="101250" y="0"/>
                </a:cubicBezTo>
                <a:lnTo>
                  <a:pt x="94398" y="0"/>
                </a:lnTo>
                <a:lnTo>
                  <a:pt x="0" y="840"/>
                </a:lnTo>
                <a:cubicBezTo>
                  <a:pt x="103" y="40560"/>
                  <a:pt x="220" y="80280"/>
                  <a:pt x="324" y="120000"/>
                </a:cubicBezTo>
                <a:lnTo>
                  <a:pt x="94398" y="119592"/>
                </a:lnTo>
                <a:lnTo>
                  <a:pt x="101250" y="119592"/>
                </a:lnTo>
                <a:cubicBezTo>
                  <a:pt x="101613" y="119592"/>
                  <a:pt x="101976" y="118464"/>
                  <a:pt x="102326" y="118464"/>
                </a:cubicBezTo>
                <a:cubicBezTo>
                  <a:pt x="102326" y="117336"/>
                  <a:pt x="102703" y="117336"/>
                  <a:pt x="102703" y="117336"/>
                </a:cubicBezTo>
                <a:lnTo>
                  <a:pt x="120000" y="63180"/>
                </a:lnTo>
                <a:cubicBezTo>
                  <a:pt x="120713" y="60924"/>
                  <a:pt x="120713" y="58668"/>
                  <a:pt x="120000" y="5641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531812" y="787781"/>
            <a:ext cx="7797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pt-BR" sz="2000" b="0" i="0" u="none" strike="noStrike" cap="none">
              <a:solidFill>
                <a:srgbClr val="FE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-66" y="3429200"/>
            <a:ext cx="12192000" cy="34287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15600" y="1086400"/>
            <a:ext cx="11428500" cy="1256100"/>
          </a:xfrm>
          <a:prstGeom prst="rect">
            <a:avLst/>
          </a:prstGeom>
        </p:spPr>
        <p:txBody>
          <a:bodyPr lIns="121900" tIns="121900" rIns="121900" bIns="121900" anchor="ctr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>
                <a:solidFill>
                  <a:schemeClr val="lt1"/>
                </a:solidFill>
              </a:rPr>
              <a:pPr lvl="0">
                <a:spcBef>
                  <a:spcPts val="0"/>
                </a:spcBef>
                <a:buNone/>
              </a:pPr>
              <a:t>‹#›</a:t>
            </a:fld>
            <a:endParaRPr lang="pt-BR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415600" y="593366"/>
            <a:ext cx="11360700" cy="943200"/>
          </a:xfrm>
          <a:prstGeom prst="rect">
            <a:avLst/>
          </a:prstGeom>
        </p:spPr>
        <p:txBody>
          <a:bodyPr lIns="121900" tIns="121900" rIns="121900" bIns="121900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415600" y="1688233"/>
            <a:ext cx="5333100" cy="4403700"/>
          </a:xfrm>
          <a:prstGeom prst="rect">
            <a:avLst/>
          </a:prstGeom>
        </p:spPr>
        <p:txBody>
          <a:bodyPr lIns="121900" tIns="121900" rIns="121900" bIns="121900" anchor="t" anchorCtr="0"/>
          <a:lstStyle>
            <a:lvl1pPr lvl="0">
              <a:spcBef>
                <a:spcPts val="0"/>
              </a:spcBef>
              <a:buSzPct val="100000"/>
              <a:defRPr sz="1900"/>
            </a:lvl1pPr>
            <a:lvl2pPr lvl="1">
              <a:spcBef>
                <a:spcPts val="0"/>
              </a:spcBef>
              <a:buSzPct val="100000"/>
              <a:defRPr sz="1600"/>
            </a:lvl2pPr>
            <a:lvl3pPr lvl="2">
              <a:spcBef>
                <a:spcPts val="0"/>
              </a:spcBef>
              <a:buSzPct val="100000"/>
              <a:defRPr sz="1600"/>
            </a:lvl3pPr>
            <a:lvl4pPr lvl="3">
              <a:spcBef>
                <a:spcPts val="0"/>
              </a:spcBef>
              <a:buSzPct val="100000"/>
              <a:defRPr sz="1600"/>
            </a:lvl4pPr>
            <a:lvl5pPr lvl="4">
              <a:spcBef>
                <a:spcPts val="0"/>
              </a:spcBef>
              <a:buSzPct val="100000"/>
              <a:defRPr sz="1600"/>
            </a:lvl5pPr>
            <a:lvl6pPr lvl="5">
              <a:spcBef>
                <a:spcPts val="0"/>
              </a:spcBef>
              <a:buSzPct val="100000"/>
              <a:defRPr sz="1600"/>
            </a:lvl6pPr>
            <a:lvl7pPr lvl="6">
              <a:spcBef>
                <a:spcPts val="0"/>
              </a:spcBef>
              <a:buSzPct val="100000"/>
              <a:defRPr sz="1600"/>
            </a:lvl7pPr>
            <a:lvl8pPr lvl="7">
              <a:spcBef>
                <a:spcPts val="0"/>
              </a:spcBef>
              <a:buSzPct val="100000"/>
              <a:defRPr sz="1600"/>
            </a:lvl8pPr>
            <a:lvl9pPr lvl="8">
              <a:spcBef>
                <a:spcPts val="0"/>
              </a:spcBef>
              <a:buSzPct val="100000"/>
              <a:defRPr sz="16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2"/>
          </p:nvPr>
        </p:nvSpPr>
        <p:spPr>
          <a:xfrm>
            <a:off x="6443200" y="1688233"/>
            <a:ext cx="5333100" cy="4403700"/>
          </a:xfrm>
          <a:prstGeom prst="rect">
            <a:avLst/>
          </a:prstGeom>
        </p:spPr>
        <p:txBody>
          <a:bodyPr lIns="121900" tIns="121900" rIns="121900" bIns="121900" anchor="t" anchorCtr="0"/>
          <a:lstStyle>
            <a:lvl1pPr lvl="0">
              <a:spcBef>
                <a:spcPts val="0"/>
              </a:spcBef>
              <a:buSzPct val="100000"/>
              <a:defRPr sz="1900"/>
            </a:lvl1pPr>
            <a:lvl2pPr lvl="1">
              <a:spcBef>
                <a:spcPts val="0"/>
              </a:spcBef>
              <a:buSzPct val="100000"/>
              <a:defRPr sz="1600"/>
            </a:lvl2pPr>
            <a:lvl3pPr lvl="2">
              <a:spcBef>
                <a:spcPts val="0"/>
              </a:spcBef>
              <a:buSzPct val="100000"/>
              <a:defRPr sz="1600"/>
            </a:lvl3pPr>
            <a:lvl4pPr lvl="3">
              <a:spcBef>
                <a:spcPts val="0"/>
              </a:spcBef>
              <a:buSzPct val="100000"/>
              <a:defRPr sz="1600"/>
            </a:lvl4pPr>
            <a:lvl5pPr lvl="4">
              <a:spcBef>
                <a:spcPts val="0"/>
              </a:spcBef>
              <a:buSzPct val="100000"/>
              <a:defRPr sz="1600"/>
            </a:lvl5pPr>
            <a:lvl6pPr lvl="5">
              <a:spcBef>
                <a:spcPts val="0"/>
              </a:spcBef>
              <a:buSzPct val="100000"/>
              <a:defRPr sz="1600"/>
            </a:lvl6pPr>
            <a:lvl7pPr lvl="6">
              <a:spcBef>
                <a:spcPts val="0"/>
              </a:spcBef>
              <a:buSzPct val="100000"/>
              <a:defRPr sz="1600"/>
            </a:lvl7pPr>
            <a:lvl8pPr lvl="7">
              <a:spcBef>
                <a:spcPts val="0"/>
              </a:spcBef>
              <a:buSzPct val="100000"/>
              <a:defRPr sz="1600"/>
            </a:lvl8pPr>
            <a:lvl9pPr lvl="8">
              <a:spcBef>
                <a:spcPts val="0"/>
              </a:spcBef>
              <a:buSzPct val="100000"/>
              <a:defRPr sz="16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pPr lvl="0">
                <a:spcBef>
                  <a:spcPts val="0"/>
                </a:spcBef>
                <a:buNone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15600" y="593366"/>
            <a:ext cx="11360700" cy="943200"/>
          </a:xfrm>
          <a:prstGeom prst="rect">
            <a:avLst/>
          </a:prstGeom>
        </p:spPr>
        <p:txBody>
          <a:bodyPr lIns="121900" tIns="121900" rIns="121900" bIns="121900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pPr lvl="0">
                <a:spcBef>
                  <a:spcPts val="0"/>
                </a:spcBef>
                <a:buNone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700"/>
          </a:xfrm>
          <a:prstGeom prst="rect">
            <a:avLst/>
          </a:prstGeom>
        </p:spPr>
        <p:txBody>
          <a:bodyPr lIns="121900" tIns="121900" rIns="121900" bIns="121900" anchor="b" anchorCtr="0"/>
          <a:lstStyle>
            <a:lvl1pPr lvl="0">
              <a:spcBef>
                <a:spcPts val="0"/>
              </a:spcBef>
              <a:buSzPct val="100000"/>
              <a:defRPr sz="3200"/>
            </a:lvl1pPr>
            <a:lvl2pPr lvl="1">
              <a:spcBef>
                <a:spcPts val="0"/>
              </a:spcBef>
              <a:buSzPct val="100000"/>
              <a:defRPr sz="3200"/>
            </a:lvl2pPr>
            <a:lvl3pPr lvl="2">
              <a:spcBef>
                <a:spcPts val="0"/>
              </a:spcBef>
              <a:buSzPct val="100000"/>
              <a:defRPr sz="3200"/>
            </a:lvl3pPr>
            <a:lvl4pPr lvl="3">
              <a:spcBef>
                <a:spcPts val="0"/>
              </a:spcBef>
              <a:buSzPct val="100000"/>
              <a:defRPr sz="3200"/>
            </a:lvl4pPr>
            <a:lvl5pPr lvl="4">
              <a:spcBef>
                <a:spcPts val="0"/>
              </a:spcBef>
              <a:buSzPct val="100000"/>
              <a:defRPr sz="3200"/>
            </a:lvl5pPr>
            <a:lvl6pPr lvl="5">
              <a:spcBef>
                <a:spcPts val="0"/>
              </a:spcBef>
              <a:buSzPct val="100000"/>
              <a:defRPr sz="3200"/>
            </a:lvl6pPr>
            <a:lvl7pPr lvl="6">
              <a:spcBef>
                <a:spcPts val="0"/>
              </a:spcBef>
              <a:buSzPct val="100000"/>
              <a:defRPr sz="3200"/>
            </a:lvl7pPr>
            <a:lvl8pPr lvl="7">
              <a:spcBef>
                <a:spcPts val="0"/>
              </a:spcBef>
              <a:buSzPct val="100000"/>
              <a:defRPr sz="3200"/>
            </a:lvl8pPr>
            <a:lvl9pPr lvl="8">
              <a:spcBef>
                <a:spcPts val="0"/>
              </a:spcBef>
              <a:buSzPct val="100000"/>
              <a:defRPr sz="32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300"/>
          </a:xfrm>
          <a:prstGeom prst="rect">
            <a:avLst/>
          </a:prstGeom>
        </p:spPr>
        <p:txBody>
          <a:bodyPr lIns="121900" tIns="121900" rIns="121900" bIns="121900" anchor="t" anchorCtr="0"/>
          <a:lstStyle>
            <a:lvl1pPr lvl="0">
              <a:spcBef>
                <a:spcPts val="0"/>
              </a:spcBef>
              <a:buSzPct val="100000"/>
              <a:defRPr sz="1600"/>
            </a:lvl1pPr>
            <a:lvl2pPr lvl="1">
              <a:spcBef>
                <a:spcPts val="0"/>
              </a:spcBef>
              <a:buSzPct val="100000"/>
              <a:defRPr sz="1600"/>
            </a:lvl2pPr>
            <a:lvl3pPr lvl="2">
              <a:spcBef>
                <a:spcPts val="0"/>
              </a:spcBef>
              <a:buSzPct val="100000"/>
              <a:defRPr sz="1600"/>
            </a:lvl3pPr>
            <a:lvl4pPr lvl="3">
              <a:spcBef>
                <a:spcPts val="0"/>
              </a:spcBef>
              <a:buSzPct val="100000"/>
              <a:defRPr sz="1600"/>
            </a:lvl4pPr>
            <a:lvl5pPr lvl="4">
              <a:spcBef>
                <a:spcPts val="0"/>
              </a:spcBef>
              <a:buSzPct val="100000"/>
              <a:defRPr sz="1600"/>
            </a:lvl5pPr>
            <a:lvl6pPr lvl="5">
              <a:spcBef>
                <a:spcPts val="0"/>
              </a:spcBef>
              <a:buSzPct val="100000"/>
              <a:defRPr sz="1600"/>
            </a:lvl6pPr>
            <a:lvl7pPr lvl="6">
              <a:spcBef>
                <a:spcPts val="0"/>
              </a:spcBef>
              <a:buSzPct val="100000"/>
              <a:defRPr sz="1600"/>
            </a:lvl7pPr>
            <a:lvl8pPr lvl="7">
              <a:spcBef>
                <a:spcPts val="0"/>
              </a:spcBef>
              <a:buSzPct val="100000"/>
              <a:defRPr sz="1600"/>
            </a:lvl8pPr>
            <a:lvl9pPr lvl="8">
              <a:spcBef>
                <a:spcPts val="0"/>
              </a:spcBef>
              <a:buSzPct val="100000"/>
              <a:defRPr sz="16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pPr lvl="0">
                <a:spcBef>
                  <a:spcPts val="0"/>
                </a:spcBef>
                <a:buNone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6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653666" y="701800"/>
            <a:ext cx="7484700" cy="5454300"/>
          </a:xfrm>
          <a:prstGeom prst="rect">
            <a:avLst/>
          </a:prstGeom>
        </p:spPr>
        <p:txBody>
          <a:bodyPr lIns="121900" tIns="121900" rIns="121900" bIns="121900" anchor="ctr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defRPr sz="7200" b="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defRPr sz="7200" b="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defRPr sz="7200" b="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defRPr sz="7200" b="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defRPr sz="7200" b="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defRPr sz="7200" b="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defRPr sz="7200" b="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defRPr sz="7200" b="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defRPr sz="7200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pPr lvl="0">
                <a:spcBef>
                  <a:spcPts val="0"/>
                </a:spcBef>
                <a:buNone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7" name="Shape 47"/>
          <p:cNvCxnSpPr/>
          <p:nvPr/>
        </p:nvCxnSpPr>
        <p:spPr>
          <a:xfrm>
            <a:off x="6706233" y="5994000"/>
            <a:ext cx="624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354000" y="1386233"/>
            <a:ext cx="5393700" cy="2234400"/>
          </a:xfrm>
          <a:prstGeom prst="rect">
            <a:avLst/>
          </a:prstGeom>
        </p:spPr>
        <p:txBody>
          <a:bodyPr lIns="121900" tIns="121900" rIns="121900" bIns="121900" anchor="b" anchorCtr="0"/>
          <a:lstStyle>
            <a:lvl1pPr lvl="0" algn="ctr">
              <a:spcBef>
                <a:spcPts val="0"/>
              </a:spcBef>
              <a:buSzPct val="100000"/>
              <a:defRPr sz="5600"/>
            </a:lvl1pPr>
            <a:lvl2pPr lvl="1" algn="ctr">
              <a:spcBef>
                <a:spcPts val="0"/>
              </a:spcBef>
              <a:buSzPct val="100000"/>
              <a:defRPr sz="5600"/>
            </a:lvl2pPr>
            <a:lvl3pPr lvl="2" algn="ctr">
              <a:spcBef>
                <a:spcPts val="0"/>
              </a:spcBef>
              <a:buSzPct val="100000"/>
              <a:defRPr sz="5600"/>
            </a:lvl3pPr>
            <a:lvl4pPr lvl="3" algn="ctr">
              <a:spcBef>
                <a:spcPts val="0"/>
              </a:spcBef>
              <a:buSzPct val="100000"/>
              <a:defRPr sz="5600"/>
            </a:lvl4pPr>
            <a:lvl5pPr lvl="4" algn="ctr">
              <a:spcBef>
                <a:spcPts val="0"/>
              </a:spcBef>
              <a:buSzPct val="100000"/>
              <a:defRPr sz="5600"/>
            </a:lvl5pPr>
            <a:lvl6pPr lvl="5" algn="ctr">
              <a:spcBef>
                <a:spcPts val="0"/>
              </a:spcBef>
              <a:buSzPct val="100000"/>
              <a:defRPr sz="5600"/>
            </a:lvl6pPr>
            <a:lvl7pPr lvl="6" algn="ctr">
              <a:spcBef>
                <a:spcPts val="0"/>
              </a:spcBef>
              <a:buSzPct val="100000"/>
              <a:defRPr sz="5600"/>
            </a:lvl7pPr>
            <a:lvl8pPr lvl="7" algn="ctr">
              <a:spcBef>
                <a:spcPts val="0"/>
              </a:spcBef>
              <a:buSzPct val="100000"/>
              <a:defRPr sz="5600"/>
            </a:lvl8pPr>
            <a:lvl9pPr lvl="8" algn="ctr">
              <a:spcBef>
                <a:spcPts val="0"/>
              </a:spcBef>
              <a:buSzPct val="100000"/>
              <a:defRPr sz="56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ubTitle" idx="1"/>
          </p:nvPr>
        </p:nvSpPr>
        <p:spPr>
          <a:xfrm>
            <a:off x="354000" y="3635833"/>
            <a:ext cx="5393700" cy="1646700"/>
          </a:xfrm>
          <a:prstGeom prst="rect">
            <a:avLst/>
          </a:prstGeom>
        </p:spPr>
        <p:txBody>
          <a:bodyPr lIns="121900" tIns="121900" rIns="121900" bIns="121900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6586000" y="965600"/>
            <a:ext cx="5115900" cy="4926900"/>
          </a:xfrm>
          <a:prstGeom prst="rect">
            <a:avLst/>
          </a:prstGeom>
        </p:spPr>
        <p:txBody>
          <a:bodyPr lIns="121900" tIns="121900" rIns="121900" bIns="121900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>
                <a:solidFill>
                  <a:schemeClr val="lt1"/>
                </a:solidFill>
              </a:rPr>
              <a:pPr lvl="0">
                <a:spcBef>
                  <a:spcPts val="0"/>
                </a:spcBef>
                <a:buNone/>
              </a:pPr>
              <a:t>‹#›</a:t>
            </a:fld>
            <a:endParaRPr lang="pt-BR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415600" y="5640966"/>
            <a:ext cx="7998300" cy="798300"/>
          </a:xfrm>
          <a:prstGeom prst="rect">
            <a:avLst/>
          </a:prstGeom>
        </p:spPr>
        <p:txBody>
          <a:bodyPr lIns="121900" tIns="121900" rIns="121900" bIns="121900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PT Sans Narrow"/>
              <a:buNone/>
              <a:defRPr sz="32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pPr lvl="0">
                <a:spcBef>
                  <a:spcPts val="0"/>
                </a:spcBef>
                <a:buNone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-100" y="6727600"/>
            <a:ext cx="12192000" cy="130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15600" y="1739800"/>
            <a:ext cx="11360700" cy="2051100"/>
          </a:xfrm>
          <a:prstGeom prst="rect">
            <a:avLst/>
          </a:prstGeom>
        </p:spPr>
        <p:txBody>
          <a:bodyPr lIns="121900" tIns="121900" rIns="121900" bIns="121900" anchor="ctr" anchorCtr="0"/>
          <a:lstStyle>
            <a:lvl1pPr lvl="0" algn="ctr">
              <a:spcBef>
                <a:spcPts val="0"/>
              </a:spcBef>
              <a:buClr>
                <a:schemeClr val="accent3"/>
              </a:buClr>
              <a:buSzPct val="100000"/>
              <a:defRPr sz="173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3"/>
              </a:buClr>
              <a:buSzPct val="100000"/>
              <a:defRPr sz="173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3"/>
              </a:buClr>
              <a:buSzPct val="100000"/>
              <a:defRPr sz="173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3"/>
              </a:buClr>
              <a:buSzPct val="100000"/>
              <a:defRPr sz="173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3"/>
              </a:buClr>
              <a:buSzPct val="100000"/>
              <a:defRPr sz="173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3"/>
              </a:buClr>
              <a:buSzPct val="100000"/>
              <a:defRPr sz="173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3"/>
              </a:buClr>
              <a:buSzPct val="100000"/>
              <a:defRPr sz="173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3"/>
              </a:buClr>
              <a:buSzPct val="100000"/>
              <a:defRPr sz="173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3"/>
              </a:buClr>
              <a:buSzPct val="100000"/>
              <a:defRPr sz="173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415600" y="3994200"/>
            <a:ext cx="11360700" cy="1428900"/>
          </a:xfrm>
          <a:prstGeom prst="rect">
            <a:avLst/>
          </a:prstGeom>
        </p:spPr>
        <p:txBody>
          <a:bodyPr lIns="121900" tIns="121900" rIns="121900" bIns="121900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pPr lvl="0">
                <a:spcBef>
                  <a:spcPts val="0"/>
                </a:spcBef>
                <a:buNone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15600" y="593366"/>
            <a:ext cx="11360700" cy="943200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t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48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48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48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48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48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48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48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48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48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15600" y="1688433"/>
            <a:ext cx="11360700" cy="4403700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buFont typeface="Open Sans"/>
              <a:defRPr sz="24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buFont typeface="Open Sans"/>
              <a:defRPr sz="19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buFont typeface="Open Sans"/>
              <a:defRPr sz="19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buFont typeface="Open Sans"/>
              <a:defRPr sz="19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buFont typeface="Open Sans"/>
              <a:defRPr sz="19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buFont typeface="Open Sans"/>
              <a:defRPr sz="19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buFont typeface="Open Sans"/>
              <a:defRPr sz="19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buFont typeface="Open Sans"/>
              <a:defRPr sz="19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dk2"/>
              </a:buClr>
              <a:buSzPct val="100000"/>
              <a:buFont typeface="Open Sans"/>
              <a:defRPr sz="19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pt-BR" sz="13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pt-BR" sz="13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ctrTitle"/>
          </p:nvPr>
        </p:nvSpPr>
        <p:spPr>
          <a:xfrm>
            <a:off x="1338866" y="2335685"/>
            <a:ext cx="9515700" cy="1363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>
              <a:buClr>
                <a:srgbClr val="262626"/>
              </a:buClr>
              <a:buSzPct val="25000"/>
            </a:pPr>
            <a:r>
              <a:rPr lang="pt-BR" sz="5400" b="0" dirty="0" err="1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European</a:t>
            </a:r>
            <a:r>
              <a:rPr lang="pt-BR" sz="5400" b="0" dirty="0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pt-BR" sz="5400" b="0" dirty="0" err="1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Commission</a:t>
            </a:r>
            <a:endParaRPr lang="pt-BR" sz="5400" b="0" i="0" u="none" strike="noStrike" cap="none" dirty="0">
              <a:solidFill>
                <a:srgbClr val="262626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4" name="Shape 74"/>
          <p:cNvSpPr txBox="1">
            <a:spLocks noGrp="1"/>
          </p:cNvSpPr>
          <p:nvPr>
            <p:ph type="subTitle" idx="1"/>
          </p:nvPr>
        </p:nvSpPr>
        <p:spPr>
          <a:xfrm>
            <a:off x="2870200" y="3800052"/>
            <a:ext cx="6473533" cy="1056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buClr>
                <a:schemeClr val="accent1"/>
              </a:buClr>
              <a:buSzPct val="25000"/>
            </a:pPr>
            <a:endParaRPr lang="pt-BR" sz="1800" b="0" i="0" u="none" strike="noStrike" cap="none" dirty="0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>
              <a:buClr>
                <a:schemeClr val="accent1"/>
              </a:buClr>
              <a:buSzPct val="25000"/>
            </a:pPr>
            <a:r>
              <a:rPr lang="pt-BR" sz="1800" b="0" i="0" u="none" strike="noStrike" cap="none" dirty="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Anny Lunardi, </a:t>
            </a:r>
            <a:r>
              <a:rPr lang="pt-BR" sz="1800" dirty="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Kensho Yanagihara, Mate </a:t>
            </a:r>
            <a:r>
              <a:rPr lang="pt-BR" sz="1800" dirty="0" smtClean="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Pršlja</a:t>
            </a:r>
            <a:r>
              <a:rPr lang="sl-SI" sz="1800" dirty="0" smtClean="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 Juliane Reetz</a:t>
            </a:r>
            <a:r>
              <a:rPr lang="pt-BR" sz="1800" dirty="0" smtClean="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endParaRPr lang="pt-BR" sz="1800" b="0" i="0" u="none" strike="noStrike" cap="none" dirty="0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Reducing the incentives for irregular migration</a:t>
            </a:r>
          </a:p>
          <a:p>
            <a:pPr lvl="1"/>
            <a:r>
              <a:rPr lang="en-US" dirty="0" smtClean="0"/>
              <a:t>Investigating, disrupting and prosecuting smugglers networks and helping align EU countries' return practices. The Commission will also aim to build stronger partnerships with key countries outside the EU.</a:t>
            </a:r>
          </a:p>
          <a:p>
            <a:r>
              <a:rPr lang="en-US" dirty="0" smtClean="0"/>
              <a:t>Saving lives and securing external borders</a:t>
            </a:r>
          </a:p>
          <a:p>
            <a:pPr lvl="1"/>
            <a:r>
              <a:rPr lang="en-US" dirty="0" smtClean="0"/>
              <a:t>Ensuring strong and shared management of the external borders through the full </a:t>
            </a:r>
            <a:r>
              <a:rPr lang="en-US" dirty="0" err="1" smtClean="0"/>
              <a:t>operationalisation</a:t>
            </a:r>
            <a:r>
              <a:rPr lang="en-US" dirty="0" smtClean="0"/>
              <a:t> of the European border and Coast Guard, new proposals on smart borders and financing initiatives in North Africa to help the region become stronger in search and rescue activities.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4. Solutions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1537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strong common asylum policy</a:t>
            </a:r>
          </a:p>
          <a:p>
            <a:pPr lvl="1"/>
            <a:r>
              <a:rPr lang="en-US" dirty="0" smtClean="0"/>
              <a:t>Completing the reform of the Common European Asylum System to ensure a fully efficient, fair and humane asylum policy with a common and </a:t>
            </a:r>
            <a:r>
              <a:rPr lang="en-US" dirty="0" err="1" smtClean="0"/>
              <a:t>harmonised</a:t>
            </a:r>
            <a:r>
              <a:rPr lang="en-US" dirty="0" smtClean="0"/>
              <a:t> set of rules at EU level, including a more sustainable system for allocating asylum applications among Member States.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 new policy on legal migration</a:t>
            </a:r>
          </a:p>
          <a:p>
            <a:pPr lvl="1"/>
            <a:r>
              <a:rPr lang="en-US" dirty="0" smtClean="0"/>
              <a:t>Keep Europe an attractive destination for migrants in a time of demographic decline, through actions such as reviewing the Blue Card scheme, re-</a:t>
            </a:r>
            <a:r>
              <a:rPr lang="en-US" dirty="0" err="1" smtClean="0"/>
              <a:t>prioritising</a:t>
            </a:r>
            <a:r>
              <a:rPr lang="en-US" dirty="0" smtClean="0"/>
              <a:t> integration policies, and making migration policy work better for countries of origin, for example by easing remittances.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4. Solutions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1537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To address the unprecedented emergency situation along the Eastern Mediterranean-Western Balkans route</a:t>
            </a:r>
          </a:p>
          <a:p>
            <a:r>
              <a:rPr lang="en-US" dirty="0" smtClean="0"/>
              <a:t>permanent exchange of information</a:t>
            </a:r>
          </a:p>
          <a:p>
            <a:r>
              <a:rPr lang="en-US" dirty="0" smtClean="0"/>
              <a:t>limiting secondary movements</a:t>
            </a:r>
          </a:p>
          <a:p>
            <a:r>
              <a:rPr lang="en-US" dirty="0" smtClean="0"/>
              <a:t>supporting refugees and providing shelter and rest</a:t>
            </a:r>
          </a:p>
          <a:p>
            <a:r>
              <a:rPr lang="en-US" dirty="0" smtClean="0"/>
              <a:t>shared management of migration flows</a:t>
            </a:r>
          </a:p>
          <a:p>
            <a:r>
              <a:rPr lang="en-US" dirty="0" smtClean="0"/>
              <a:t>border management</a:t>
            </a:r>
          </a:p>
          <a:p>
            <a:r>
              <a:rPr lang="en-US" dirty="0" smtClean="0"/>
              <a:t>tackling smuggling and trafficking</a:t>
            </a: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5. </a:t>
            </a:r>
            <a:r>
              <a:rPr lang="en-GB" dirty="0" smtClean="0"/>
              <a:t>Recommendation</a:t>
            </a:r>
            <a:br>
              <a:rPr lang="en-GB" dirty="0" smtClean="0"/>
            </a:br>
            <a:r>
              <a:rPr lang="en-GB" dirty="0" smtClean="0"/>
              <a:t>Following the 17-points-action-plan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153740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89211" y="2349500"/>
            <a:ext cx="8915400" cy="35617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EU is also working with the African Union as part of its global approach to migration and mobility</a:t>
            </a:r>
          </a:p>
          <a:p>
            <a:r>
              <a:rPr lang="en-US" dirty="0" smtClean="0"/>
              <a:t>trafficking in human beings</a:t>
            </a:r>
          </a:p>
          <a:p>
            <a:r>
              <a:rPr lang="en-US" dirty="0" smtClean="0"/>
              <a:t>remittances</a:t>
            </a:r>
          </a:p>
          <a:p>
            <a:r>
              <a:rPr lang="en-US" dirty="0" err="1" smtClean="0"/>
              <a:t>diaspora</a:t>
            </a:r>
            <a:endParaRPr lang="en-US" dirty="0" smtClean="0"/>
          </a:p>
          <a:p>
            <a:r>
              <a:rPr lang="en-US" dirty="0" smtClean="0"/>
              <a:t>mobility and </a:t>
            </a:r>
            <a:r>
              <a:rPr lang="en-US" dirty="0" err="1" smtClean="0"/>
              <a:t>labour</a:t>
            </a:r>
            <a:r>
              <a:rPr lang="en-US" dirty="0" smtClean="0"/>
              <a:t> migration (including intra-African mobility)</a:t>
            </a:r>
          </a:p>
          <a:p>
            <a:r>
              <a:rPr lang="en-US" dirty="0" smtClean="0"/>
              <a:t>international protection (including internally displaced persons)</a:t>
            </a:r>
          </a:p>
          <a:p>
            <a:r>
              <a:rPr lang="en-US" dirty="0" smtClean="0"/>
              <a:t>irregular migration</a:t>
            </a:r>
          </a:p>
          <a:p>
            <a:endParaRPr lang="en-US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5. </a:t>
            </a:r>
            <a:r>
              <a:rPr lang="en-GB" dirty="0" smtClean="0"/>
              <a:t>Recommendation</a:t>
            </a:r>
            <a:br>
              <a:rPr lang="en-GB" dirty="0" smtClean="0"/>
            </a:br>
            <a:r>
              <a:rPr lang="en-GB" dirty="0" smtClean="0"/>
              <a:t>Following the action plan with African Union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153740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ctrTitle"/>
          </p:nvPr>
        </p:nvSpPr>
        <p:spPr>
          <a:xfrm>
            <a:off x="2805113" y="4254500"/>
            <a:ext cx="4776787" cy="9292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262626"/>
              </a:buClr>
              <a:buSzPct val="25000"/>
              <a:buFont typeface="Century Gothic"/>
              <a:buNone/>
            </a:pPr>
            <a:r>
              <a:rPr lang="pt-BR" sz="5400" b="0" i="0" u="none" strike="noStrike" cap="none" dirty="0" err="1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Thank</a:t>
            </a:r>
            <a:r>
              <a:rPr lang="pt-BR" sz="5400" b="0" i="0" u="none" strike="noStrike" cap="none" dirty="0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pt-BR" sz="5400" b="0" i="0" u="none" strike="noStrike" cap="none" dirty="0" err="1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you</a:t>
            </a:r>
            <a:r>
              <a:rPr lang="pt-BR" sz="5400" b="0" i="0" u="none" strike="noStrike" cap="none" dirty="0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3535460" y="624110"/>
            <a:ext cx="8911686" cy="128088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262626"/>
              </a:buClr>
              <a:buSzPct val="25000"/>
              <a:buFont typeface="Century Gothic"/>
              <a:buNone/>
            </a:pPr>
            <a:r>
              <a:rPr lang="pt-BR" sz="3600" b="0" i="0" u="none" strike="noStrike" cap="none" dirty="0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Overview</a:t>
            </a:r>
          </a:p>
        </p:txBody>
      </p:sp>
      <p:grpSp>
        <p:nvGrpSpPr>
          <p:cNvPr id="80" name="Shape 80"/>
          <p:cNvGrpSpPr/>
          <p:nvPr/>
        </p:nvGrpSpPr>
        <p:grpSpPr>
          <a:xfrm>
            <a:off x="-2481929" y="1249741"/>
            <a:ext cx="13135769" cy="5088768"/>
            <a:chOff x="-4271042" y="-655258"/>
            <a:chExt cx="13135769" cy="5088768"/>
          </a:xfrm>
        </p:grpSpPr>
        <p:sp>
          <p:nvSpPr>
            <p:cNvPr id="81" name="Shape 81"/>
            <p:cNvSpPr/>
            <p:nvPr/>
          </p:nvSpPr>
          <p:spPr>
            <a:xfrm>
              <a:off x="-4271042" y="-655258"/>
              <a:ext cx="5088768" cy="5088768"/>
            </a:xfrm>
            <a:prstGeom prst="blockArc">
              <a:avLst>
                <a:gd name="adj1" fmla="val 18900000"/>
                <a:gd name="adj2" fmla="val 2700000"/>
                <a:gd name="adj3" fmla="val 424"/>
              </a:avLst>
            </a:prstGeom>
            <a:noFill/>
            <a:ln w="15875" cap="rnd" cmpd="sng">
              <a:solidFill>
                <a:srgbClr val="82250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>
              <a:off x="525887" y="377825"/>
              <a:ext cx="8338839" cy="755649"/>
            </a:xfrm>
            <a:prstGeom prst="rect">
              <a:avLst/>
            </a:prstGeom>
            <a:gradFill>
              <a:gsLst>
                <a:gs pos="0">
                  <a:srgbClr val="B04B3E"/>
                </a:gs>
                <a:gs pos="100000">
                  <a:srgbClr val="992B0B"/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24705"/>
                </a:srgbClr>
              </a:outerShdw>
            </a:effectLst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3" name="Shape 83"/>
            <p:cNvSpPr txBox="1"/>
            <p:nvPr/>
          </p:nvSpPr>
          <p:spPr>
            <a:xfrm>
              <a:off x="525887" y="377825"/>
              <a:ext cx="8338839" cy="755649"/>
            </a:xfrm>
            <a:prstGeom prst="rect">
              <a:avLst/>
            </a:prstGeom>
            <a:noFill/>
            <a:ln>
              <a:noFill/>
            </a:ln>
          </p:spPr>
          <p:txBody>
            <a:bodyPr lIns="599775" tIns="66025" rIns="66025" bIns="6602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600" b="0" i="0" u="none" strike="noStrike" cap="none" dirty="0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European</a:t>
              </a:r>
              <a:r>
                <a:rPr lang="pt-BR" sz="2600" b="0" i="0" u="none" strike="noStrike" cap="none" dirty="0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 </a:t>
              </a:r>
              <a:r>
                <a:rPr lang="en-US" sz="2600" b="0" i="0" u="none" strike="noStrike" cap="none" dirty="0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Commission</a:t>
              </a:r>
            </a:p>
          </p:txBody>
        </p:sp>
        <p:sp>
          <p:nvSpPr>
            <p:cNvPr id="84" name="Shape 84"/>
            <p:cNvSpPr/>
            <p:nvPr/>
          </p:nvSpPr>
          <p:spPr>
            <a:xfrm>
              <a:off x="53605" y="283367"/>
              <a:ext cx="944561" cy="944561"/>
            </a:xfrm>
            <a:prstGeom prst="ellipse">
              <a:avLst/>
            </a:prstGeom>
            <a:solidFill>
              <a:schemeClr val="lt1"/>
            </a:solidFill>
            <a:ln w="9525" cap="rnd" cmpd="sng">
              <a:solidFill>
                <a:srgbClr val="A52F0D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5400" dir="5400000" rotWithShape="0">
                <a:srgbClr val="000000">
                  <a:alpha val="24705"/>
                </a:srgbClr>
              </a:outerShdw>
            </a:effectLst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5" name="Shape 85"/>
            <p:cNvSpPr/>
            <p:nvPr/>
          </p:nvSpPr>
          <p:spPr>
            <a:xfrm>
              <a:off x="800566" y="1511300"/>
              <a:ext cx="8064160" cy="755649"/>
            </a:xfrm>
            <a:prstGeom prst="rect">
              <a:avLst/>
            </a:prstGeom>
            <a:gradFill>
              <a:gsLst>
                <a:gs pos="0">
                  <a:srgbClr val="B04B3E"/>
                </a:gs>
                <a:gs pos="100000">
                  <a:srgbClr val="992B0B"/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24705"/>
                </a:srgbClr>
              </a:outerShdw>
            </a:effectLst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6" name="Shape 86"/>
            <p:cNvSpPr txBox="1"/>
            <p:nvPr/>
          </p:nvSpPr>
          <p:spPr>
            <a:xfrm>
              <a:off x="800566" y="1511300"/>
              <a:ext cx="8064160" cy="755649"/>
            </a:xfrm>
            <a:prstGeom prst="rect">
              <a:avLst/>
            </a:prstGeom>
            <a:noFill/>
            <a:ln>
              <a:noFill/>
            </a:ln>
          </p:spPr>
          <p:txBody>
            <a:bodyPr lIns="599775" tIns="66025" rIns="66025" bIns="6602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600" b="0" i="0" u="none" strike="noStrike" cap="none" dirty="0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Current</a:t>
              </a:r>
              <a:r>
                <a:rPr lang="pt-BR" sz="2600" b="0" i="0" u="none" strike="noStrike" cap="none" dirty="0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 </a:t>
              </a:r>
              <a:r>
                <a:rPr lang="en-US" sz="2600" b="0" i="0" u="none" strike="noStrike" cap="none" dirty="0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situation</a:t>
              </a:r>
            </a:p>
          </p:txBody>
        </p:sp>
        <p:sp>
          <p:nvSpPr>
            <p:cNvPr id="87" name="Shape 87"/>
            <p:cNvSpPr/>
            <p:nvPr/>
          </p:nvSpPr>
          <p:spPr>
            <a:xfrm>
              <a:off x="328285" y="1416842"/>
              <a:ext cx="944561" cy="944561"/>
            </a:xfrm>
            <a:prstGeom prst="ellipse">
              <a:avLst/>
            </a:prstGeom>
            <a:solidFill>
              <a:schemeClr val="lt1"/>
            </a:solidFill>
            <a:ln w="9525" cap="rnd" cmpd="sng">
              <a:solidFill>
                <a:srgbClr val="A52F0D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5400" dir="5400000" rotWithShape="0">
                <a:srgbClr val="000000">
                  <a:alpha val="24705"/>
                </a:srgbClr>
              </a:outerShdw>
            </a:effectLst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525887" y="2644775"/>
              <a:ext cx="8338839" cy="755649"/>
            </a:xfrm>
            <a:prstGeom prst="rect">
              <a:avLst/>
            </a:prstGeom>
            <a:gradFill>
              <a:gsLst>
                <a:gs pos="0">
                  <a:srgbClr val="B04B3E"/>
                </a:gs>
                <a:gs pos="100000">
                  <a:srgbClr val="992B0B"/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24705"/>
                </a:srgbClr>
              </a:outerShdw>
            </a:effectLst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9" name="Shape 89"/>
            <p:cNvSpPr txBox="1"/>
            <p:nvPr/>
          </p:nvSpPr>
          <p:spPr>
            <a:xfrm>
              <a:off x="525887" y="2644775"/>
              <a:ext cx="8338839" cy="755649"/>
            </a:xfrm>
            <a:prstGeom prst="rect">
              <a:avLst/>
            </a:prstGeom>
            <a:noFill/>
            <a:ln>
              <a:noFill/>
            </a:ln>
          </p:spPr>
          <p:txBody>
            <a:bodyPr lIns="599775" tIns="66025" rIns="66025" bIns="66025" anchor="ctr" anchorCtr="0">
              <a:noAutofit/>
            </a:bodyPr>
            <a:lstStyle/>
            <a:p>
              <a:pPr lvl="0">
                <a:lnSpc>
                  <a:spcPct val="90000"/>
                </a:lnSpc>
                <a:buSzPct val="25000"/>
              </a:pPr>
              <a:r>
                <a:rPr lang="en-US" sz="2600" dirty="0" smtClean="0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Solutions</a:t>
              </a:r>
              <a:r>
                <a:rPr lang="sl-SI" sz="2600" dirty="0" smtClean="0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 &amp; Recommendations  </a:t>
              </a:r>
              <a:endParaRPr lang="en-US" sz="2600" b="0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90" name="Shape 90"/>
            <p:cNvSpPr/>
            <p:nvPr/>
          </p:nvSpPr>
          <p:spPr>
            <a:xfrm>
              <a:off x="53605" y="2550317"/>
              <a:ext cx="944561" cy="944561"/>
            </a:xfrm>
            <a:prstGeom prst="ellipse">
              <a:avLst/>
            </a:prstGeom>
            <a:solidFill>
              <a:schemeClr val="lt1"/>
            </a:solidFill>
            <a:ln w="9525" cap="rnd" cmpd="sng">
              <a:solidFill>
                <a:srgbClr val="A52F0D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5400" dir="5400000" rotWithShape="0">
                <a:srgbClr val="000000">
                  <a:alpha val="24705"/>
                </a:srgbClr>
              </a:outerShdw>
            </a:effectLst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1. </a:t>
            </a:r>
            <a:r>
              <a:rPr lang="en-US" dirty="0" smtClean="0"/>
              <a:t>European </a:t>
            </a:r>
            <a:r>
              <a:rPr lang="en-US" dirty="0"/>
              <a:t>Commission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promote the general interest of the EU by proposing and enforcing legislation as well as by implementing policies and the US budget</a:t>
            </a:r>
          </a:p>
          <a:p>
            <a:pPr lvl="1"/>
            <a:r>
              <a:rPr lang="en-US" dirty="0" smtClean="0"/>
              <a:t>Proposing </a:t>
            </a:r>
            <a:r>
              <a:rPr lang="en-US" dirty="0"/>
              <a:t>new laws</a:t>
            </a:r>
          </a:p>
          <a:p>
            <a:pPr lvl="1"/>
            <a:r>
              <a:rPr lang="en-US" dirty="0"/>
              <a:t>Managing EU policies &amp; allocating EU funding </a:t>
            </a:r>
          </a:p>
          <a:p>
            <a:pPr lvl="1"/>
            <a:r>
              <a:rPr lang="en-US" dirty="0"/>
              <a:t>Enforcing EU law </a:t>
            </a:r>
          </a:p>
          <a:p>
            <a:pPr lvl="1"/>
            <a:r>
              <a:rPr lang="en-US" dirty="0"/>
              <a:t>Representing the EU internationally</a:t>
            </a:r>
          </a:p>
        </p:txBody>
      </p:sp>
    </p:spTree>
    <p:extLst>
      <p:ext uri="{BB962C8B-B14F-4D97-AF65-F5344CB8AC3E}">
        <p14:creationId xmlns="" xmlns:p14="http://schemas.microsoft.com/office/powerpoint/2010/main" val="2055507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811" y="624110"/>
            <a:ext cx="8911800" cy="1281000"/>
          </a:xfrm>
        </p:spPr>
        <p:txBody>
          <a:bodyPr/>
          <a:lstStyle/>
          <a:p>
            <a:r>
              <a:rPr lang="sl-SI" dirty="0" smtClean="0"/>
              <a:t>1. </a:t>
            </a:r>
            <a:r>
              <a:rPr lang="en-US" dirty="0" smtClean="0"/>
              <a:t>European </a:t>
            </a:r>
            <a:r>
              <a:rPr lang="en-US" dirty="0"/>
              <a:t>Commission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Our 10 </a:t>
            </a:r>
            <a:r>
              <a:rPr lang="en-US" b="1" dirty="0"/>
              <a:t>priorities</a:t>
            </a:r>
            <a:r>
              <a:rPr lang="en-US" dirty="0"/>
              <a:t> for 2014-19:</a:t>
            </a:r>
            <a:endParaRPr lang="pt-BR" dirty="0"/>
          </a:p>
          <a:p>
            <a:pPr lvl="1"/>
            <a:r>
              <a:rPr lang="pt-BR" dirty="0"/>
              <a:t>1 - </a:t>
            </a:r>
            <a:r>
              <a:rPr lang="en-US" dirty="0"/>
              <a:t>Jobs, Growth and Investment ; </a:t>
            </a:r>
          </a:p>
          <a:p>
            <a:pPr lvl="1"/>
            <a:r>
              <a:rPr lang="en-US" dirty="0"/>
              <a:t>2- Digital Single Market ; </a:t>
            </a:r>
          </a:p>
          <a:p>
            <a:pPr lvl="1"/>
            <a:r>
              <a:rPr lang="en-US" dirty="0"/>
              <a:t>3- Energy Union and Climate ; </a:t>
            </a:r>
          </a:p>
          <a:p>
            <a:pPr lvl="1"/>
            <a:r>
              <a:rPr lang="en-US" dirty="0"/>
              <a:t>4- Internal Market; </a:t>
            </a:r>
          </a:p>
          <a:p>
            <a:pPr lvl="1"/>
            <a:r>
              <a:rPr lang="en-US" dirty="0"/>
              <a:t>5- A deeper and fairer Economic and Monetary Union ; </a:t>
            </a:r>
          </a:p>
          <a:p>
            <a:pPr lvl="1"/>
            <a:r>
              <a:rPr lang="en-US" dirty="0"/>
              <a:t>6- A balanced EU-US Free Trade Agreement ; </a:t>
            </a:r>
          </a:p>
          <a:p>
            <a:pPr lvl="1"/>
            <a:r>
              <a:rPr lang="en-US" dirty="0"/>
              <a:t>7- Justice and Fundamental Rights ; </a:t>
            </a:r>
          </a:p>
          <a:p>
            <a:pPr lvl="1"/>
            <a:r>
              <a:rPr lang="en-US" dirty="0"/>
              <a:t>8- Migration ; </a:t>
            </a:r>
          </a:p>
          <a:p>
            <a:pPr lvl="1"/>
            <a:r>
              <a:rPr lang="en-US" dirty="0"/>
              <a:t>9-A stronger Global Actor ;</a:t>
            </a:r>
          </a:p>
          <a:p>
            <a:pPr lvl="1"/>
            <a:r>
              <a:rPr lang="en-US" dirty="0"/>
              <a:t>10- Democratic Change </a:t>
            </a:r>
          </a:p>
          <a:p>
            <a:pPr lvl="1"/>
            <a:endParaRPr lang="pt-BR" sz="28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89912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European Commission's agenda on migration sets out a European response, combining internal and external policies, making best use of EU agencies and tools, and involving all actors: EU countries and institutions, international </a:t>
            </a:r>
            <a:r>
              <a:rPr lang="en-US" dirty="0" err="1"/>
              <a:t>organisations</a:t>
            </a:r>
            <a:r>
              <a:rPr lang="en-US" dirty="0"/>
              <a:t>, civil society, local authorities and national partners outside the EU.</a:t>
            </a:r>
            <a:endParaRPr lang="pt-BR" dirty="0"/>
          </a:p>
          <a:p>
            <a:pPr lvl="1" fontAlgn="base"/>
            <a:r>
              <a:rPr lang="en-US" dirty="0"/>
              <a:t>reducing the incentives  for irregular migration</a:t>
            </a:r>
            <a:endParaRPr lang="pt-BR" sz="2600" dirty="0"/>
          </a:p>
          <a:p>
            <a:pPr lvl="1" fontAlgn="base"/>
            <a:r>
              <a:rPr lang="en-US" dirty="0"/>
              <a:t>saving lives and securing external borders</a:t>
            </a:r>
            <a:endParaRPr lang="pt-BR" sz="2600" dirty="0"/>
          </a:p>
          <a:p>
            <a:pPr lvl="1" fontAlgn="base"/>
            <a:r>
              <a:rPr lang="en-US" dirty="0"/>
              <a:t>a strong common asylum policy</a:t>
            </a:r>
            <a:endParaRPr lang="pt-BR" sz="2600" dirty="0"/>
          </a:p>
          <a:p>
            <a:pPr lvl="1"/>
            <a:r>
              <a:rPr lang="en-US" dirty="0"/>
              <a:t>a new policy on legal migration</a:t>
            </a: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1. </a:t>
            </a:r>
            <a:r>
              <a:rPr lang="en-US" dirty="0" smtClean="0"/>
              <a:t>European </a:t>
            </a:r>
            <a:r>
              <a:rPr lang="en-US" dirty="0"/>
              <a:t>Commission - migration</a:t>
            </a:r>
          </a:p>
        </p:txBody>
      </p:sp>
    </p:spTree>
    <p:extLst>
      <p:ext uri="{BB962C8B-B14F-4D97-AF65-F5344CB8AC3E}">
        <p14:creationId xmlns="" xmlns:p14="http://schemas.microsoft.com/office/powerpoint/2010/main" val="3015374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In 2016 EU countries recorded 1 236 325 asylum applications. That is a 9% decrease compared to 2015.</a:t>
            </a:r>
          </a:p>
          <a:p>
            <a:r>
              <a:rPr lang="sl-SI" dirty="0" smtClean="0"/>
              <a:t>Main countries of origin of applicants in the EU in 2016:</a:t>
            </a:r>
          </a:p>
          <a:p>
            <a:pPr lvl="1"/>
            <a:r>
              <a:rPr lang="sl-SI" dirty="0" smtClean="0"/>
              <a:t> Syria (319 991)</a:t>
            </a:r>
          </a:p>
          <a:p>
            <a:pPr lvl="1"/>
            <a:r>
              <a:rPr lang="sl-SI" dirty="0" smtClean="0"/>
              <a:t>Afghanistan (175 790) </a:t>
            </a:r>
          </a:p>
          <a:p>
            <a:pPr lvl="1"/>
            <a:r>
              <a:rPr lang="sl-SI" dirty="0" smtClean="0"/>
              <a:t>Iraq (125 286 )</a:t>
            </a:r>
          </a:p>
          <a:p>
            <a:pPr lvl="1"/>
            <a:r>
              <a:rPr lang="sl-SI" dirty="0" smtClean="0"/>
              <a:t>Pakistan (49 617)</a:t>
            </a:r>
          </a:p>
          <a:p>
            <a:pPr lvl="1"/>
            <a:r>
              <a:rPr lang="sl-SI" dirty="0" smtClean="0"/>
              <a:t>Nigeria (48 705)</a:t>
            </a:r>
            <a:endParaRPr lang="en-US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2. Current migrant and refugee situation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15374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Where are migrants going?</a:t>
            </a:r>
          </a:p>
          <a:p>
            <a:pPr lvl="1"/>
            <a:r>
              <a:rPr lang="sl-SI" dirty="0" smtClean="0"/>
              <a:t>Germany (745 155)</a:t>
            </a:r>
          </a:p>
          <a:p>
            <a:pPr lvl="1"/>
            <a:r>
              <a:rPr lang="sl-SI" dirty="0" smtClean="0"/>
              <a:t>Italy (122 960)</a:t>
            </a:r>
          </a:p>
          <a:p>
            <a:pPr lvl="1"/>
            <a:r>
              <a:rPr lang="sl-SI" dirty="0" smtClean="0"/>
              <a:t>France (83 485)</a:t>
            </a:r>
          </a:p>
          <a:p>
            <a:pPr lvl="1"/>
            <a:r>
              <a:rPr lang="sl-SI" dirty="0" smtClean="0"/>
              <a:t>Greece (51 110)</a:t>
            </a:r>
          </a:p>
          <a:p>
            <a:pPr lvl="1"/>
            <a:r>
              <a:rPr lang="sl-SI" dirty="0" smtClean="0"/>
              <a:t>UK (38 785)</a:t>
            </a:r>
            <a:endParaRPr lang="en-US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2. Current migrant and refugee situation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1537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T</a:t>
            </a:r>
            <a:r>
              <a:rPr lang="en-US" dirty="0" smtClean="0"/>
              <a:t>he world is facing an unprecedented displacement crisis.</a:t>
            </a:r>
          </a:p>
          <a:p>
            <a:r>
              <a:rPr lang="sl-SI" dirty="0" smtClean="0"/>
              <a:t>T</a:t>
            </a:r>
            <a:r>
              <a:rPr lang="en-US" dirty="0" err="1" smtClean="0"/>
              <a:t>oday</a:t>
            </a:r>
            <a:r>
              <a:rPr lang="en-US" dirty="0" smtClean="0"/>
              <a:t> , more then 65 million people are forcibly displaced as a result of violent conflicts and natural disasters.</a:t>
            </a:r>
          </a:p>
          <a:p>
            <a:r>
              <a:rPr lang="sl-SI" dirty="0" smtClean="0"/>
              <a:t>I</a:t>
            </a:r>
            <a:r>
              <a:rPr lang="en-US" dirty="0" smtClean="0"/>
              <a:t>n 2015, over 1 million refugees</a:t>
            </a:r>
            <a:r>
              <a:rPr lang="sl-SI" dirty="0" smtClean="0"/>
              <a:t>, </a:t>
            </a:r>
            <a:r>
              <a:rPr lang="en-US" dirty="0" smtClean="0"/>
              <a:t>displaced people and other migrants have made their way to European </a:t>
            </a:r>
            <a:r>
              <a:rPr lang="en-US" dirty="0" err="1" smtClean="0"/>
              <a:t>countr</a:t>
            </a:r>
            <a:r>
              <a:rPr lang="sl-SI" dirty="0" smtClean="0"/>
              <a:t>ies</a:t>
            </a:r>
            <a:r>
              <a:rPr lang="en-US" dirty="0" smtClean="0"/>
              <a:t>. </a:t>
            </a:r>
            <a:r>
              <a:rPr lang="sl-SI" dirty="0" smtClean="0"/>
              <a:t>F</a:t>
            </a:r>
            <a:r>
              <a:rPr lang="en-US" dirty="0" err="1" smtClean="0"/>
              <a:t>irst</a:t>
            </a:r>
            <a:r>
              <a:rPr lang="en-US" dirty="0" smtClean="0"/>
              <a:t> destination for seeking </a:t>
            </a:r>
            <a:r>
              <a:rPr lang="en-US" dirty="0" err="1" smtClean="0"/>
              <a:t>saf</a:t>
            </a:r>
            <a:r>
              <a:rPr lang="sl-SI" dirty="0" smtClean="0"/>
              <a:t>ety</a:t>
            </a:r>
            <a:r>
              <a:rPr lang="en-US" dirty="0" smtClean="0"/>
              <a:t> are mainly Greece and Italy.</a:t>
            </a:r>
          </a:p>
          <a:p>
            <a:r>
              <a:rPr lang="sl-SI" dirty="0" smtClean="0"/>
              <a:t>M</a:t>
            </a:r>
            <a:r>
              <a:rPr lang="en-US" dirty="0" smtClean="0"/>
              <a:t>any people are wait</a:t>
            </a:r>
            <a:r>
              <a:rPr lang="sl-SI" dirty="0" smtClean="0"/>
              <a:t>ing</a:t>
            </a:r>
            <a:r>
              <a:rPr lang="en-US" dirty="0" smtClean="0"/>
              <a:t> for being relocated to other country to find  better place, because </a:t>
            </a:r>
            <a:r>
              <a:rPr lang="sl-SI" dirty="0" smtClean="0"/>
              <a:t>refugee camps</a:t>
            </a:r>
            <a:r>
              <a:rPr lang="en-US" dirty="0" smtClean="0"/>
              <a:t> </a:t>
            </a:r>
            <a:r>
              <a:rPr lang="sl-SI" dirty="0" smtClean="0"/>
              <a:t>are </a:t>
            </a:r>
            <a:r>
              <a:rPr lang="en-US" dirty="0" smtClean="0"/>
              <a:t>too </a:t>
            </a:r>
            <a:r>
              <a:rPr lang="sl-SI" dirty="0" smtClean="0"/>
              <a:t>small</a:t>
            </a:r>
            <a:r>
              <a:rPr lang="en-US" dirty="0" smtClean="0"/>
              <a:t> and not clean enough</a:t>
            </a:r>
            <a:r>
              <a:rPr lang="sl-SI" dirty="0" smtClean="0"/>
              <a:t> because too many refugees </a:t>
            </a:r>
            <a:r>
              <a:rPr lang="en-US" dirty="0" smtClean="0"/>
              <a:t>are arriving at the shore of Greece and Italy each day.</a:t>
            </a:r>
          </a:p>
          <a:p>
            <a:endParaRPr lang="en-US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3. Migration crisis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1537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EU provided new agenda which is called European Agenda on Migration, main objective is to urge EU member states to make action to protect humanity of migrants and displaced people (refugees)</a:t>
            </a:r>
            <a:r>
              <a:rPr lang="sl-SI" dirty="0" smtClean="0"/>
              <a:t>.</a:t>
            </a:r>
            <a:endParaRPr lang="en-US" dirty="0" smtClean="0"/>
          </a:p>
          <a:p>
            <a:r>
              <a:rPr lang="en-US" dirty="0" smtClean="0"/>
              <a:t>However, each member states have own idea for migration. </a:t>
            </a:r>
            <a:r>
              <a:rPr lang="sl-SI" dirty="0" smtClean="0"/>
              <a:t>N</a:t>
            </a:r>
            <a:r>
              <a:rPr lang="en-US" dirty="0" err="1" smtClean="0"/>
              <a:t>ot</a:t>
            </a:r>
            <a:r>
              <a:rPr lang="en-US" dirty="0" smtClean="0"/>
              <a:t> all countries are for accepting them. EU is lack of power as one.</a:t>
            </a:r>
          </a:p>
          <a:p>
            <a:r>
              <a:rPr lang="sl-SI" dirty="0" smtClean="0"/>
              <a:t>Too many refugees</a:t>
            </a:r>
            <a:r>
              <a:rPr lang="en-US" dirty="0" smtClean="0"/>
              <a:t> a</a:t>
            </a:r>
            <a:r>
              <a:rPr lang="sl-SI" dirty="0" smtClean="0"/>
              <a:t>re</a:t>
            </a:r>
            <a:r>
              <a:rPr lang="en-US" dirty="0" smtClean="0"/>
              <a:t> </a:t>
            </a:r>
            <a:r>
              <a:rPr lang="sl-SI" dirty="0" smtClean="0"/>
              <a:t>entering in</a:t>
            </a:r>
            <a:r>
              <a:rPr lang="en-US" dirty="0" smtClean="0"/>
              <a:t> </a:t>
            </a:r>
            <a:r>
              <a:rPr lang="sl-SI" dirty="0" smtClean="0"/>
              <a:t>EU</a:t>
            </a:r>
            <a:r>
              <a:rPr lang="en-US" dirty="0" smtClean="0"/>
              <a:t> (mainly Greece and Italy) </a:t>
            </a:r>
            <a:r>
              <a:rPr lang="sl-SI" dirty="0" smtClean="0"/>
              <a:t>everyday and no cooperation beetween EU countries </a:t>
            </a:r>
            <a:r>
              <a:rPr lang="en-US" dirty="0" smtClean="0"/>
              <a:t>g</a:t>
            </a:r>
            <a:r>
              <a:rPr lang="sl-SI" dirty="0" smtClean="0"/>
              <a:t>a</a:t>
            </a:r>
            <a:r>
              <a:rPr lang="en-US" dirty="0" err="1" smtClean="0"/>
              <a:t>ve</a:t>
            </a:r>
            <a:r>
              <a:rPr lang="en-US" dirty="0" smtClean="0"/>
              <a:t> birth</a:t>
            </a:r>
            <a:r>
              <a:rPr lang="sl-SI" dirty="0" smtClean="0"/>
              <a:t> to</a:t>
            </a:r>
            <a:r>
              <a:rPr lang="en-US" dirty="0" smtClean="0"/>
              <a:t> today’s migration crisis. </a:t>
            </a: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3. Migration crisis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1537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751</Words>
  <Application>Microsoft Office PowerPoint</Application>
  <PresentationFormat>Custom</PresentationFormat>
  <Paragraphs>82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Century Gothic</vt:lpstr>
      <vt:lpstr>PT Sans Narrow</vt:lpstr>
      <vt:lpstr>Open Sans</vt:lpstr>
      <vt:lpstr>Noto Sans Symbols</vt:lpstr>
      <vt:lpstr>tropic</vt:lpstr>
      <vt:lpstr>European Commission</vt:lpstr>
      <vt:lpstr>Overview</vt:lpstr>
      <vt:lpstr>1. European Commission</vt:lpstr>
      <vt:lpstr>1. European Commission</vt:lpstr>
      <vt:lpstr>1. European Commission - migration</vt:lpstr>
      <vt:lpstr>2. Current migrant and refugee situation</vt:lpstr>
      <vt:lpstr>2. Current migrant and refugee situation</vt:lpstr>
      <vt:lpstr>3. Migration crisis</vt:lpstr>
      <vt:lpstr>3. Migration crisis</vt:lpstr>
      <vt:lpstr>4. Solutions </vt:lpstr>
      <vt:lpstr>4. Solutions </vt:lpstr>
      <vt:lpstr>5. Recommendation Following the 17-points-action-plan</vt:lpstr>
      <vt:lpstr>5. Recommendation Following the action plan with African Union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Commission</dc:title>
  <dc:creator>Anny Caroline</dc:creator>
  <cp:lastModifiedBy>Antonija P</cp:lastModifiedBy>
  <cp:revision>28</cp:revision>
  <dcterms:modified xsi:type="dcterms:W3CDTF">2017-04-04T21:31:39Z</dcterms:modified>
</cp:coreProperties>
</file>