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260" r:id="rId3"/>
    <p:sldId id="261" r:id="rId4"/>
    <p:sldId id="318" r:id="rId5"/>
    <p:sldId id="284" r:id="rId6"/>
    <p:sldId id="282" r:id="rId7"/>
    <p:sldId id="281" r:id="rId8"/>
    <p:sldId id="283" r:id="rId9"/>
    <p:sldId id="285" r:id="rId10"/>
    <p:sldId id="271" r:id="rId11"/>
    <p:sldId id="286" r:id="rId12"/>
    <p:sldId id="287" r:id="rId13"/>
    <p:sldId id="289" r:id="rId14"/>
    <p:sldId id="295" r:id="rId15"/>
    <p:sldId id="293" r:id="rId16"/>
    <p:sldId id="296" r:id="rId17"/>
    <p:sldId id="297" r:id="rId18"/>
    <p:sldId id="257" r:id="rId19"/>
    <p:sldId id="299" r:id="rId20"/>
    <p:sldId id="300" r:id="rId21"/>
    <p:sldId id="262" r:id="rId22"/>
    <p:sldId id="305" r:id="rId23"/>
    <p:sldId id="306" r:id="rId24"/>
    <p:sldId id="273" r:id="rId25"/>
    <p:sldId id="263" r:id="rId26"/>
    <p:sldId id="268" r:id="rId27"/>
    <p:sldId id="311" r:id="rId28"/>
    <p:sldId id="312" r:id="rId29"/>
    <p:sldId id="313" r:id="rId30"/>
    <p:sldId id="264" r:id="rId31"/>
    <p:sldId id="275" r:id="rId32"/>
    <p:sldId id="265" r:id="rId33"/>
    <p:sldId id="276" r:id="rId34"/>
    <p:sldId id="269" r:id="rId35"/>
    <p:sldId id="266" r:id="rId36"/>
    <p:sldId id="277" r:id="rId37"/>
    <p:sldId id="267" r:id="rId38"/>
    <p:sldId id="278" r:id="rId39"/>
    <p:sldId id="270" r:id="rId40"/>
    <p:sldId id="307" r:id="rId41"/>
    <p:sldId id="310" r:id="rId42"/>
    <p:sldId id="308" r:id="rId43"/>
    <p:sldId id="309" r:id="rId44"/>
    <p:sldId id="272" r:id="rId45"/>
    <p:sldId id="279" r:id="rId46"/>
    <p:sldId id="316" r:id="rId47"/>
    <p:sldId id="317" r:id="rId48"/>
    <p:sldId id="258" r:id="rId49"/>
    <p:sldId id="259" r:id="rId50"/>
    <p:sldId id="304" r:id="rId51"/>
    <p:sldId id="301" r:id="rId52"/>
    <p:sldId id="302" r:id="rId53"/>
    <p:sldId id="274" r:id="rId54"/>
    <p:sldId id="315" r:id="rId55"/>
    <p:sldId id="319" r:id="rId56"/>
    <p:sldId id="32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pl-PL" dirty="0" err="1"/>
              <a:t>Internationional</a:t>
            </a:r>
            <a:r>
              <a:rPr lang="pl-PL" dirty="0"/>
              <a:t>  </a:t>
            </a:r>
            <a:r>
              <a:rPr lang="pl-PL" dirty="0" err="1"/>
              <a:t>Prote</a:t>
            </a:r>
            <a:r>
              <a:rPr lang="en-US" dirty="0" err="1"/>
              <a:t>ction</a:t>
            </a:r>
            <a:endParaRPr lang="pl-PL"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Arkusz1!$B$1</c:f>
              <c:strCache>
                <c:ptCount val="1"/>
                <c:pt idx="0">
                  <c:v>Aplicants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Arkusz1!$A$2:$A$3</c:f>
              <c:numCache>
                <c:formatCode>General</c:formatCode>
                <c:ptCount val="2"/>
                <c:pt idx="0">
                  <c:v>2014</c:v>
                </c:pt>
                <c:pt idx="1">
                  <c:v>2015</c:v>
                </c:pt>
              </c:numCache>
            </c:numRef>
          </c:cat>
          <c:val>
            <c:numRef>
              <c:f>Arkusz1!$B$2:$B$3</c:f>
              <c:numCache>
                <c:formatCode>General</c:formatCode>
                <c:ptCount val="2"/>
                <c:pt idx="0">
                  <c:v>6625</c:v>
                </c:pt>
                <c:pt idx="1">
                  <c:v>12325</c:v>
                </c:pt>
              </c:numCache>
            </c:numRef>
          </c:val>
          <c:extLst>
            <c:ext xmlns:c16="http://schemas.microsoft.com/office/drawing/2014/chart" uri="{C3380CC4-5D6E-409C-BE32-E72D297353CC}">
              <c16:uniqueId val="{00000000-3C0E-4E94-9113-BD05A05E6DB7}"/>
            </c:ext>
          </c:extLst>
        </c:ser>
        <c:ser>
          <c:idx val="1"/>
          <c:order val="1"/>
          <c:tx>
            <c:strRef>
              <c:f>Arkusz1!$C$1</c:f>
              <c:strCache>
                <c:ptCount val="1"/>
                <c:pt idx="0">
                  <c:v>Refugee status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Arkusz1!$A$2:$A$3</c:f>
              <c:numCache>
                <c:formatCode>General</c:formatCode>
                <c:ptCount val="2"/>
                <c:pt idx="0">
                  <c:v>2014</c:v>
                </c:pt>
                <c:pt idx="1">
                  <c:v>2015</c:v>
                </c:pt>
              </c:numCache>
            </c:numRef>
          </c:cat>
          <c:val>
            <c:numRef>
              <c:f>Arkusz1!$C$2:$C$3</c:f>
              <c:numCache>
                <c:formatCode>General</c:formatCode>
                <c:ptCount val="2"/>
                <c:pt idx="0">
                  <c:v>263</c:v>
                </c:pt>
                <c:pt idx="1">
                  <c:v>348</c:v>
                </c:pt>
              </c:numCache>
            </c:numRef>
          </c:val>
          <c:extLst>
            <c:ext xmlns:c16="http://schemas.microsoft.com/office/drawing/2014/chart" uri="{C3380CC4-5D6E-409C-BE32-E72D297353CC}">
              <c16:uniqueId val="{00000001-3C0E-4E94-9113-BD05A05E6DB7}"/>
            </c:ext>
          </c:extLst>
        </c:ser>
        <c:ser>
          <c:idx val="2"/>
          <c:order val="2"/>
          <c:tx>
            <c:strRef>
              <c:f>Arkusz1!$D$1</c:f>
              <c:strCache>
                <c:ptCount val="1"/>
                <c:pt idx="0">
                  <c:v>Subsidiary protection</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Arkusz1!$A$2:$A$3</c:f>
              <c:numCache>
                <c:formatCode>General</c:formatCode>
                <c:ptCount val="2"/>
                <c:pt idx="0">
                  <c:v>2014</c:v>
                </c:pt>
                <c:pt idx="1">
                  <c:v>2015</c:v>
                </c:pt>
              </c:numCache>
            </c:numRef>
          </c:cat>
          <c:val>
            <c:numRef>
              <c:f>Arkusz1!$D$2:$D$3</c:f>
              <c:numCache>
                <c:formatCode>General</c:formatCode>
                <c:ptCount val="2"/>
                <c:pt idx="0">
                  <c:v>170</c:v>
                </c:pt>
                <c:pt idx="1">
                  <c:v>167</c:v>
                </c:pt>
              </c:numCache>
            </c:numRef>
          </c:val>
          <c:extLst>
            <c:ext xmlns:c16="http://schemas.microsoft.com/office/drawing/2014/chart" uri="{C3380CC4-5D6E-409C-BE32-E72D297353CC}">
              <c16:uniqueId val="{00000002-3C0E-4E94-9113-BD05A05E6DB7}"/>
            </c:ext>
          </c:extLst>
        </c:ser>
        <c:ser>
          <c:idx val="3"/>
          <c:order val="3"/>
          <c:tx>
            <c:strRef>
              <c:f>Arkusz1!$E$1</c:f>
              <c:strCache>
                <c:ptCount val="1"/>
                <c:pt idx="0">
                  <c:v>Tolerated stay permits</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Arkusz1!$A$2:$A$3</c:f>
              <c:numCache>
                <c:formatCode>General</c:formatCode>
                <c:ptCount val="2"/>
                <c:pt idx="0">
                  <c:v>2014</c:v>
                </c:pt>
                <c:pt idx="1">
                  <c:v>2015</c:v>
                </c:pt>
              </c:numCache>
            </c:numRef>
          </c:cat>
          <c:val>
            <c:numRef>
              <c:f>Arkusz1!$E$2:$E$3</c:f>
              <c:numCache>
                <c:formatCode>General</c:formatCode>
                <c:ptCount val="2"/>
                <c:pt idx="0">
                  <c:v>300</c:v>
                </c:pt>
                <c:pt idx="1">
                  <c:v>122</c:v>
                </c:pt>
              </c:numCache>
            </c:numRef>
          </c:val>
          <c:extLst>
            <c:ext xmlns:c16="http://schemas.microsoft.com/office/drawing/2014/chart" uri="{C3380CC4-5D6E-409C-BE32-E72D297353CC}">
              <c16:uniqueId val="{00000003-3C0E-4E94-9113-BD05A05E6DB7}"/>
            </c:ext>
          </c:extLst>
        </c:ser>
        <c:dLbls>
          <c:dLblPos val="outEnd"/>
          <c:showLegendKey val="0"/>
          <c:showVal val="1"/>
          <c:showCatName val="0"/>
          <c:showSerName val="0"/>
          <c:showPercent val="0"/>
          <c:showBubbleSize val="0"/>
        </c:dLbls>
        <c:gapWidth val="444"/>
        <c:overlap val="-90"/>
        <c:axId val="633101184"/>
        <c:axId val="633098560"/>
      </c:barChart>
      <c:catAx>
        <c:axId val="633101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33098560"/>
        <c:crosses val="autoZero"/>
        <c:auto val="1"/>
        <c:lblAlgn val="ctr"/>
        <c:lblOffset val="100"/>
        <c:noMultiLvlLbl val="0"/>
      </c:catAx>
      <c:valAx>
        <c:axId val="633098560"/>
        <c:scaling>
          <c:orientation val="minMax"/>
        </c:scaling>
        <c:delete val="1"/>
        <c:axPos val="l"/>
        <c:numFmt formatCode="General" sourceLinked="1"/>
        <c:majorTickMark val="none"/>
        <c:minorTickMark val="none"/>
        <c:tickLblPos val="nextTo"/>
        <c:crossAx val="633101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pl-PL" dirty="0" err="1"/>
              <a:t>Internationional</a:t>
            </a:r>
            <a:r>
              <a:rPr lang="pl-PL" dirty="0"/>
              <a:t>  </a:t>
            </a:r>
            <a:r>
              <a:rPr lang="pl-PL" dirty="0" err="1"/>
              <a:t>Prote</a:t>
            </a:r>
            <a:r>
              <a:rPr lang="en-US" dirty="0" err="1"/>
              <a:t>ction</a:t>
            </a:r>
            <a:endParaRPr lang="pl-PL"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Arkusz1!$C$1</c:f>
              <c:strCache>
                <c:ptCount val="1"/>
                <c:pt idx="0">
                  <c:v>Refugee status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Arkusz1!$A$2:$A$3</c:f>
              <c:numCache>
                <c:formatCode>General</c:formatCode>
                <c:ptCount val="2"/>
                <c:pt idx="0">
                  <c:v>2014</c:v>
                </c:pt>
                <c:pt idx="1">
                  <c:v>2015</c:v>
                </c:pt>
              </c:numCache>
            </c:numRef>
          </c:cat>
          <c:val>
            <c:numRef>
              <c:f>Arkusz1!$C$2:$C$3</c:f>
              <c:numCache>
                <c:formatCode>General</c:formatCode>
                <c:ptCount val="2"/>
                <c:pt idx="0">
                  <c:v>263</c:v>
                </c:pt>
                <c:pt idx="1">
                  <c:v>348</c:v>
                </c:pt>
              </c:numCache>
            </c:numRef>
          </c:val>
          <c:extLst>
            <c:ext xmlns:c16="http://schemas.microsoft.com/office/drawing/2014/chart" uri="{C3380CC4-5D6E-409C-BE32-E72D297353CC}">
              <c16:uniqueId val="{00000001-7F3C-42A0-8E6E-16E0E92473EC}"/>
            </c:ext>
          </c:extLst>
        </c:ser>
        <c:ser>
          <c:idx val="2"/>
          <c:order val="1"/>
          <c:tx>
            <c:strRef>
              <c:f>Arkusz1!$D$1</c:f>
              <c:strCache>
                <c:ptCount val="1"/>
                <c:pt idx="0">
                  <c:v>Subsidiary protection</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Arkusz1!$A$2:$A$3</c:f>
              <c:numCache>
                <c:formatCode>General</c:formatCode>
                <c:ptCount val="2"/>
                <c:pt idx="0">
                  <c:v>2014</c:v>
                </c:pt>
                <c:pt idx="1">
                  <c:v>2015</c:v>
                </c:pt>
              </c:numCache>
            </c:numRef>
          </c:cat>
          <c:val>
            <c:numRef>
              <c:f>Arkusz1!$D$2:$D$3</c:f>
              <c:numCache>
                <c:formatCode>General</c:formatCode>
                <c:ptCount val="2"/>
                <c:pt idx="0">
                  <c:v>170</c:v>
                </c:pt>
                <c:pt idx="1">
                  <c:v>167</c:v>
                </c:pt>
              </c:numCache>
            </c:numRef>
          </c:val>
          <c:extLst>
            <c:ext xmlns:c16="http://schemas.microsoft.com/office/drawing/2014/chart" uri="{C3380CC4-5D6E-409C-BE32-E72D297353CC}">
              <c16:uniqueId val="{00000002-7F3C-42A0-8E6E-16E0E92473EC}"/>
            </c:ext>
          </c:extLst>
        </c:ser>
        <c:ser>
          <c:idx val="3"/>
          <c:order val="2"/>
          <c:tx>
            <c:strRef>
              <c:f>Arkusz1!$E$1</c:f>
              <c:strCache>
                <c:ptCount val="1"/>
                <c:pt idx="0">
                  <c:v>Tolerated stay permits</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Arkusz1!$A$2:$A$3</c:f>
              <c:numCache>
                <c:formatCode>General</c:formatCode>
                <c:ptCount val="2"/>
                <c:pt idx="0">
                  <c:v>2014</c:v>
                </c:pt>
                <c:pt idx="1">
                  <c:v>2015</c:v>
                </c:pt>
              </c:numCache>
            </c:numRef>
          </c:cat>
          <c:val>
            <c:numRef>
              <c:f>Arkusz1!$E$2:$E$3</c:f>
              <c:numCache>
                <c:formatCode>General</c:formatCode>
                <c:ptCount val="2"/>
                <c:pt idx="0">
                  <c:v>300</c:v>
                </c:pt>
                <c:pt idx="1">
                  <c:v>122</c:v>
                </c:pt>
              </c:numCache>
            </c:numRef>
          </c:val>
          <c:extLst>
            <c:ext xmlns:c16="http://schemas.microsoft.com/office/drawing/2014/chart" uri="{C3380CC4-5D6E-409C-BE32-E72D297353CC}">
              <c16:uniqueId val="{00000003-7F3C-42A0-8E6E-16E0E92473EC}"/>
            </c:ext>
          </c:extLst>
        </c:ser>
        <c:dLbls>
          <c:dLblPos val="outEnd"/>
          <c:showLegendKey val="0"/>
          <c:showVal val="1"/>
          <c:showCatName val="0"/>
          <c:showSerName val="0"/>
          <c:showPercent val="0"/>
          <c:showBubbleSize val="0"/>
        </c:dLbls>
        <c:gapWidth val="444"/>
        <c:overlap val="-90"/>
        <c:axId val="633101184"/>
        <c:axId val="633098560"/>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Aplicants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numRef>
                    <c:extLst>
                      <c:ext uri="{02D57815-91ED-43cb-92C2-25804820EDAC}">
                        <c15:formulaRef>
                          <c15:sqref>Arkusz1!$A$2:$A$3</c15:sqref>
                        </c15:formulaRef>
                      </c:ext>
                    </c:extLst>
                    <c:numCache>
                      <c:formatCode>General</c:formatCode>
                      <c:ptCount val="2"/>
                      <c:pt idx="0">
                        <c:v>2014</c:v>
                      </c:pt>
                      <c:pt idx="1">
                        <c:v>2015</c:v>
                      </c:pt>
                    </c:numCache>
                  </c:numRef>
                </c:cat>
                <c:val>
                  <c:numRef>
                    <c:extLst>
                      <c:ext uri="{02D57815-91ED-43cb-92C2-25804820EDAC}">
                        <c15:formulaRef>
                          <c15:sqref>Arkusz1!$B$2:$B$3</c15:sqref>
                        </c15:formulaRef>
                      </c:ext>
                    </c:extLst>
                    <c:numCache>
                      <c:formatCode>General</c:formatCode>
                      <c:ptCount val="2"/>
                      <c:pt idx="0">
                        <c:v>6625</c:v>
                      </c:pt>
                      <c:pt idx="1">
                        <c:v>12325</c:v>
                      </c:pt>
                    </c:numCache>
                  </c:numRef>
                </c:val>
                <c:extLst>
                  <c:ext xmlns:c16="http://schemas.microsoft.com/office/drawing/2014/chart" uri="{C3380CC4-5D6E-409C-BE32-E72D297353CC}">
                    <c16:uniqueId val="{00000000-7F3C-42A0-8E6E-16E0E92473EC}"/>
                  </c:ext>
                </c:extLst>
              </c15:ser>
            </c15:filteredBarSeries>
          </c:ext>
        </c:extLst>
      </c:barChart>
      <c:catAx>
        <c:axId val="633101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33098560"/>
        <c:crosses val="autoZero"/>
        <c:auto val="1"/>
        <c:lblAlgn val="ctr"/>
        <c:lblOffset val="100"/>
        <c:noMultiLvlLbl val="0"/>
      </c:catAx>
      <c:valAx>
        <c:axId val="633098560"/>
        <c:scaling>
          <c:orientation val="minMax"/>
        </c:scaling>
        <c:delete val="1"/>
        <c:axPos val="l"/>
        <c:numFmt formatCode="General" sourceLinked="1"/>
        <c:majorTickMark val="none"/>
        <c:minorTickMark val="none"/>
        <c:tickLblPos val="nextTo"/>
        <c:crossAx val="633101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cap="all" spc="120" normalizeH="0" baseline="0">
                <a:solidFill>
                  <a:schemeClr val="tx1">
                    <a:lumMod val="65000"/>
                    <a:lumOff val="35000"/>
                  </a:schemeClr>
                </a:solidFill>
                <a:latin typeface="+mn-lt"/>
                <a:ea typeface="+mn-ea"/>
                <a:cs typeface="+mn-cs"/>
              </a:defRPr>
            </a:pPr>
            <a:r>
              <a:rPr lang="pl-PL" sz="3200" dirty="0" err="1"/>
              <a:t>Internationional</a:t>
            </a:r>
            <a:r>
              <a:rPr lang="pl-PL" sz="3200" dirty="0"/>
              <a:t>  </a:t>
            </a:r>
            <a:r>
              <a:rPr lang="pl-PL" sz="3200" dirty="0" err="1"/>
              <a:t>Prote</a:t>
            </a:r>
            <a:r>
              <a:rPr lang="en-US" sz="3200" dirty="0" err="1"/>
              <a:t>ction</a:t>
            </a:r>
            <a:r>
              <a:rPr lang="pl-PL" sz="3200" dirty="0"/>
              <a:t> - 2014</a:t>
            </a:r>
          </a:p>
        </c:rich>
      </c:tx>
      <c:overlay val="0"/>
      <c:spPr>
        <a:noFill/>
        <a:ln>
          <a:noFill/>
        </a:ln>
        <a:effectLst/>
      </c:spPr>
      <c:txPr>
        <a:bodyPr rot="0" spcFirstLastPara="1" vertOverflow="ellipsis" vert="horz" wrap="square" anchor="ctr" anchorCtr="1"/>
        <a:lstStyle/>
        <a:p>
          <a:pPr>
            <a:defRPr sz="32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Refugee status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(Sheet1!$A$2:$A$11,Sheet1!$A$21)</c:f>
              <c:strCache>
                <c:ptCount val="11"/>
                <c:pt idx="0">
                  <c:v>Syria</c:v>
                </c:pt>
                <c:pt idx="1">
                  <c:v>Afganistan</c:v>
                </c:pt>
                <c:pt idx="2">
                  <c:v>Stateless</c:v>
                </c:pt>
                <c:pt idx="3">
                  <c:v>Chechnya</c:v>
                </c:pt>
                <c:pt idx="4">
                  <c:v>Belarus</c:v>
                </c:pt>
                <c:pt idx="5">
                  <c:v>Turkmenistan</c:v>
                </c:pt>
                <c:pt idx="6">
                  <c:v>Egipt</c:v>
                </c:pt>
                <c:pt idx="7">
                  <c:v>Irak</c:v>
                </c:pt>
                <c:pt idx="8">
                  <c:v>Kuba</c:v>
                </c:pt>
                <c:pt idx="9">
                  <c:v>Kirgistan</c:v>
                </c:pt>
                <c:pt idx="10">
                  <c:v>Georgia</c:v>
                </c:pt>
              </c:strCache>
            </c:strRef>
          </c:cat>
          <c:val>
            <c:numRef>
              <c:f>(Sheet1!$B$2:$B$11,Sheet1!$B$21)</c:f>
              <c:numCache>
                <c:formatCode>General</c:formatCode>
                <c:ptCount val="11"/>
                <c:pt idx="0">
                  <c:v>203</c:v>
                </c:pt>
                <c:pt idx="1">
                  <c:v>27</c:v>
                </c:pt>
                <c:pt idx="2">
                  <c:v>22</c:v>
                </c:pt>
                <c:pt idx="3">
                  <c:v>19</c:v>
                </c:pt>
                <c:pt idx="4">
                  <c:v>14</c:v>
                </c:pt>
                <c:pt idx="5">
                  <c:v>12</c:v>
                </c:pt>
                <c:pt idx="6">
                  <c:v>10</c:v>
                </c:pt>
                <c:pt idx="7">
                  <c:v>8</c:v>
                </c:pt>
                <c:pt idx="8">
                  <c:v>8</c:v>
                </c:pt>
                <c:pt idx="9">
                  <c:v>5</c:v>
                </c:pt>
                <c:pt idx="10">
                  <c:v>0</c:v>
                </c:pt>
              </c:numCache>
            </c:numRef>
          </c:val>
          <c:extLst>
            <c:ext xmlns:c16="http://schemas.microsoft.com/office/drawing/2014/chart" uri="{C3380CC4-5D6E-409C-BE32-E72D297353CC}">
              <c16:uniqueId val="{00000000-744D-4B03-8A2A-D6839BDBC672}"/>
            </c:ext>
          </c:extLst>
        </c:ser>
        <c:ser>
          <c:idx val="1"/>
          <c:order val="1"/>
          <c:tx>
            <c:strRef>
              <c:f>Sheet1!$C$1</c:f>
              <c:strCache>
                <c:ptCount val="1"/>
                <c:pt idx="0">
                  <c:v>Subsidiary protection</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(Sheet1!$A$2:$A$11,Sheet1!$A$21)</c:f>
              <c:strCache>
                <c:ptCount val="11"/>
                <c:pt idx="0">
                  <c:v>Syria</c:v>
                </c:pt>
                <c:pt idx="1">
                  <c:v>Afganistan</c:v>
                </c:pt>
                <c:pt idx="2">
                  <c:v>Stateless</c:v>
                </c:pt>
                <c:pt idx="3">
                  <c:v>Chechnya</c:v>
                </c:pt>
                <c:pt idx="4">
                  <c:v>Belarus</c:v>
                </c:pt>
                <c:pt idx="5">
                  <c:v>Turkmenistan</c:v>
                </c:pt>
                <c:pt idx="6">
                  <c:v>Egipt</c:v>
                </c:pt>
                <c:pt idx="7">
                  <c:v>Irak</c:v>
                </c:pt>
                <c:pt idx="8">
                  <c:v>Kuba</c:v>
                </c:pt>
                <c:pt idx="9">
                  <c:v>Kirgistan</c:v>
                </c:pt>
                <c:pt idx="10">
                  <c:v>Georgia</c:v>
                </c:pt>
              </c:strCache>
            </c:strRef>
          </c:cat>
          <c:val>
            <c:numRef>
              <c:f>(Sheet1!$C$2:$C$11,Sheet1!$C$21)</c:f>
              <c:numCache>
                <c:formatCode>General</c:formatCode>
                <c:ptCount val="11"/>
                <c:pt idx="0">
                  <c:v>3</c:v>
                </c:pt>
                <c:pt idx="1">
                  <c:v>2</c:v>
                </c:pt>
                <c:pt idx="2">
                  <c:v>1</c:v>
                </c:pt>
                <c:pt idx="3">
                  <c:v>94</c:v>
                </c:pt>
                <c:pt idx="4">
                  <c:v>1</c:v>
                </c:pt>
                <c:pt idx="5">
                  <c:v>0</c:v>
                </c:pt>
                <c:pt idx="6">
                  <c:v>1</c:v>
                </c:pt>
                <c:pt idx="7">
                  <c:v>15</c:v>
                </c:pt>
                <c:pt idx="8">
                  <c:v>0</c:v>
                </c:pt>
                <c:pt idx="9">
                  <c:v>0</c:v>
                </c:pt>
                <c:pt idx="10">
                  <c:v>0</c:v>
                </c:pt>
              </c:numCache>
            </c:numRef>
          </c:val>
          <c:extLst>
            <c:ext xmlns:c16="http://schemas.microsoft.com/office/drawing/2014/chart" uri="{C3380CC4-5D6E-409C-BE32-E72D297353CC}">
              <c16:uniqueId val="{00000001-744D-4B03-8A2A-D6839BDBC672}"/>
            </c:ext>
          </c:extLst>
        </c:ser>
        <c:ser>
          <c:idx val="2"/>
          <c:order val="2"/>
          <c:tx>
            <c:strRef>
              <c:f>Sheet1!$D$1</c:f>
              <c:strCache>
                <c:ptCount val="1"/>
                <c:pt idx="0">
                  <c:v>Tolerated stay permits</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(Sheet1!$A$2:$A$11,Sheet1!$A$21)</c:f>
              <c:strCache>
                <c:ptCount val="11"/>
                <c:pt idx="0">
                  <c:v>Syria</c:v>
                </c:pt>
                <c:pt idx="1">
                  <c:v>Afganistan</c:v>
                </c:pt>
                <c:pt idx="2">
                  <c:v>Stateless</c:v>
                </c:pt>
                <c:pt idx="3">
                  <c:v>Chechnya</c:v>
                </c:pt>
                <c:pt idx="4">
                  <c:v>Belarus</c:v>
                </c:pt>
                <c:pt idx="5">
                  <c:v>Turkmenistan</c:v>
                </c:pt>
                <c:pt idx="6">
                  <c:v>Egipt</c:v>
                </c:pt>
                <c:pt idx="7">
                  <c:v>Irak</c:v>
                </c:pt>
                <c:pt idx="8">
                  <c:v>Kuba</c:v>
                </c:pt>
                <c:pt idx="9">
                  <c:v>Kirgistan</c:v>
                </c:pt>
                <c:pt idx="10">
                  <c:v>Georgia</c:v>
                </c:pt>
              </c:strCache>
            </c:strRef>
          </c:cat>
          <c:val>
            <c:numRef>
              <c:f>(Sheet1!$D$2:$D$11,Sheet1!$D$21)</c:f>
              <c:numCache>
                <c:formatCode>General</c:formatCode>
                <c:ptCount val="11"/>
                <c:pt idx="0">
                  <c:v>0</c:v>
                </c:pt>
                <c:pt idx="1">
                  <c:v>7</c:v>
                </c:pt>
                <c:pt idx="2">
                  <c:v>1</c:v>
                </c:pt>
                <c:pt idx="3">
                  <c:v>75</c:v>
                </c:pt>
                <c:pt idx="4">
                  <c:v>2</c:v>
                </c:pt>
                <c:pt idx="5">
                  <c:v>0</c:v>
                </c:pt>
                <c:pt idx="6">
                  <c:v>0</c:v>
                </c:pt>
                <c:pt idx="7">
                  <c:v>0</c:v>
                </c:pt>
                <c:pt idx="8">
                  <c:v>0</c:v>
                </c:pt>
                <c:pt idx="9">
                  <c:v>0</c:v>
                </c:pt>
                <c:pt idx="10">
                  <c:v>44</c:v>
                </c:pt>
              </c:numCache>
            </c:numRef>
          </c:val>
          <c:extLst>
            <c:ext xmlns:c16="http://schemas.microsoft.com/office/drawing/2014/chart" uri="{C3380CC4-5D6E-409C-BE32-E72D297353CC}">
              <c16:uniqueId val="{00000002-744D-4B03-8A2A-D6839BDBC672}"/>
            </c:ext>
          </c:extLst>
        </c:ser>
        <c:dLbls>
          <c:dLblPos val="outEnd"/>
          <c:showLegendKey val="0"/>
          <c:showVal val="1"/>
          <c:showCatName val="0"/>
          <c:showSerName val="0"/>
          <c:showPercent val="0"/>
          <c:showBubbleSize val="0"/>
        </c:dLbls>
        <c:gapWidth val="444"/>
        <c:overlap val="-90"/>
        <c:axId val="526335744"/>
        <c:axId val="527738896"/>
      </c:barChart>
      <c:catAx>
        <c:axId val="526335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527738896"/>
        <c:crosses val="autoZero"/>
        <c:auto val="1"/>
        <c:lblAlgn val="ctr"/>
        <c:lblOffset val="100"/>
        <c:noMultiLvlLbl val="0"/>
      </c:catAx>
      <c:valAx>
        <c:axId val="527738896"/>
        <c:scaling>
          <c:orientation val="minMax"/>
        </c:scaling>
        <c:delete val="1"/>
        <c:axPos val="l"/>
        <c:numFmt formatCode="General" sourceLinked="1"/>
        <c:majorTickMark val="none"/>
        <c:minorTickMark val="none"/>
        <c:tickLblPos val="nextTo"/>
        <c:crossAx val="526335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61D11-8051-4359-9994-F6B6AFC64837}" type="datetimeFigureOut">
              <a:rPr lang="pl-PL"/>
              <a:t>2017-01-05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D670D-BD2B-49D9-9049-5FB0D89D0A3C}" type="slidenum">
              <a:rPr lang="pl-PL"/>
              <a:t>‹#›</a:t>
            </a:fld>
            <a:endParaRPr 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2</a:t>
            </a:fld>
            <a:endParaRPr lang="pl-PL"/>
          </a:p>
        </p:txBody>
      </p:sp>
    </p:spTree>
    <p:extLst>
      <p:ext uri="{BB962C8B-B14F-4D97-AF65-F5344CB8AC3E}">
        <p14:creationId xmlns:p14="http://schemas.microsoft.com/office/powerpoint/2010/main" val="3082994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4DD670D-BD2B-49D9-9049-5FB0D89D0A3C}" type="slidenum">
              <a:rPr lang="pl-PL"/>
              <a:t>11</a:t>
            </a:fld>
            <a:endParaRPr lang="pl-PL"/>
          </a:p>
        </p:txBody>
      </p:sp>
    </p:spTree>
    <p:extLst>
      <p:ext uri="{BB962C8B-B14F-4D97-AF65-F5344CB8AC3E}">
        <p14:creationId xmlns:p14="http://schemas.microsoft.com/office/powerpoint/2010/main" val="1734891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D4DD670D-BD2B-49D9-9049-5FB0D89D0A3C}" type="slidenum">
              <a:rPr lang="pl-PL" smtClean="0"/>
              <a:t>15</a:t>
            </a:fld>
            <a:endParaRPr lang="pl-PL"/>
          </a:p>
        </p:txBody>
      </p:sp>
    </p:spTree>
    <p:extLst>
      <p:ext uri="{BB962C8B-B14F-4D97-AF65-F5344CB8AC3E}">
        <p14:creationId xmlns:p14="http://schemas.microsoft.com/office/powerpoint/2010/main" val="3419989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18</a:t>
            </a:fld>
            <a:endParaRPr lang="pl-PL"/>
          </a:p>
        </p:txBody>
      </p:sp>
    </p:spTree>
    <p:extLst>
      <p:ext uri="{BB962C8B-B14F-4D97-AF65-F5344CB8AC3E}">
        <p14:creationId xmlns:p14="http://schemas.microsoft.com/office/powerpoint/2010/main" val="1302015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19</a:t>
            </a:fld>
            <a:endParaRPr lang="pl-PL"/>
          </a:p>
        </p:txBody>
      </p:sp>
    </p:spTree>
    <p:extLst>
      <p:ext uri="{BB962C8B-B14F-4D97-AF65-F5344CB8AC3E}">
        <p14:creationId xmlns:p14="http://schemas.microsoft.com/office/powerpoint/2010/main" val="15525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21</a:t>
            </a:fld>
            <a:endParaRPr lang="pl-PL"/>
          </a:p>
        </p:txBody>
      </p:sp>
    </p:spTree>
    <p:extLst>
      <p:ext uri="{BB962C8B-B14F-4D97-AF65-F5344CB8AC3E}">
        <p14:creationId xmlns:p14="http://schemas.microsoft.com/office/powerpoint/2010/main" val="197836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22</a:t>
            </a:fld>
            <a:endParaRPr lang="pl-PL"/>
          </a:p>
        </p:txBody>
      </p:sp>
    </p:spTree>
    <p:extLst>
      <p:ext uri="{BB962C8B-B14F-4D97-AF65-F5344CB8AC3E}">
        <p14:creationId xmlns:p14="http://schemas.microsoft.com/office/powerpoint/2010/main" val="98098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24</a:t>
            </a:fld>
            <a:endParaRPr lang="pl-PL"/>
          </a:p>
        </p:txBody>
      </p:sp>
    </p:spTree>
    <p:extLst>
      <p:ext uri="{BB962C8B-B14F-4D97-AF65-F5344CB8AC3E}">
        <p14:creationId xmlns:p14="http://schemas.microsoft.com/office/powerpoint/2010/main" val="575880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25</a:t>
            </a:fld>
            <a:endParaRPr lang="pl-PL"/>
          </a:p>
        </p:txBody>
      </p:sp>
    </p:spTree>
    <p:extLst>
      <p:ext uri="{BB962C8B-B14F-4D97-AF65-F5344CB8AC3E}">
        <p14:creationId xmlns:p14="http://schemas.microsoft.com/office/powerpoint/2010/main" val="3645819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26</a:t>
            </a:fld>
            <a:endParaRPr lang="pl-PL"/>
          </a:p>
        </p:txBody>
      </p:sp>
    </p:spTree>
    <p:extLst>
      <p:ext uri="{BB962C8B-B14F-4D97-AF65-F5344CB8AC3E}">
        <p14:creationId xmlns:p14="http://schemas.microsoft.com/office/powerpoint/2010/main" val="3502955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30</a:t>
            </a:fld>
            <a:endParaRPr lang="pl-PL"/>
          </a:p>
        </p:txBody>
      </p:sp>
    </p:spTree>
    <p:extLst>
      <p:ext uri="{BB962C8B-B14F-4D97-AF65-F5344CB8AC3E}">
        <p14:creationId xmlns:p14="http://schemas.microsoft.com/office/powerpoint/2010/main" val="13488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3</a:t>
            </a:fld>
            <a:endParaRPr lang="pl-PL"/>
          </a:p>
        </p:txBody>
      </p:sp>
    </p:spTree>
    <p:extLst>
      <p:ext uri="{BB962C8B-B14F-4D97-AF65-F5344CB8AC3E}">
        <p14:creationId xmlns:p14="http://schemas.microsoft.com/office/powerpoint/2010/main" val="1444683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31</a:t>
            </a:fld>
            <a:endParaRPr lang="pl-PL"/>
          </a:p>
        </p:txBody>
      </p:sp>
    </p:spTree>
    <p:extLst>
      <p:ext uri="{BB962C8B-B14F-4D97-AF65-F5344CB8AC3E}">
        <p14:creationId xmlns:p14="http://schemas.microsoft.com/office/powerpoint/2010/main" val="361609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32</a:t>
            </a:fld>
            <a:endParaRPr lang="pl-PL"/>
          </a:p>
        </p:txBody>
      </p:sp>
    </p:spTree>
    <p:extLst>
      <p:ext uri="{BB962C8B-B14F-4D97-AF65-F5344CB8AC3E}">
        <p14:creationId xmlns:p14="http://schemas.microsoft.com/office/powerpoint/2010/main" val="869434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33</a:t>
            </a:fld>
            <a:endParaRPr lang="pl-PL"/>
          </a:p>
        </p:txBody>
      </p:sp>
    </p:spTree>
    <p:extLst>
      <p:ext uri="{BB962C8B-B14F-4D97-AF65-F5344CB8AC3E}">
        <p14:creationId xmlns:p14="http://schemas.microsoft.com/office/powerpoint/2010/main" val="2311495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34</a:t>
            </a:fld>
            <a:endParaRPr lang="pl-PL"/>
          </a:p>
        </p:txBody>
      </p:sp>
    </p:spTree>
    <p:extLst>
      <p:ext uri="{BB962C8B-B14F-4D97-AF65-F5344CB8AC3E}">
        <p14:creationId xmlns:p14="http://schemas.microsoft.com/office/powerpoint/2010/main" val="467568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35</a:t>
            </a:fld>
            <a:endParaRPr lang="pl-PL"/>
          </a:p>
        </p:txBody>
      </p:sp>
    </p:spTree>
    <p:extLst>
      <p:ext uri="{BB962C8B-B14F-4D97-AF65-F5344CB8AC3E}">
        <p14:creationId xmlns:p14="http://schemas.microsoft.com/office/powerpoint/2010/main" val="231732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36</a:t>
            </a:fld>
            <a:endParaRPr lang="pl-PL"/>
          </a:p>
        </p:txBody>
      </p:sp>
    </p:spTree>
    <p:extLst>
      <p:ext uri="{BB962C8B-B14F-4D97-AF65-F5344CB8AC3E}">
        <p14:creationId xmlns:p14="http://schemas.microsoft.com/office/powerpoint/2010/main" val="1382608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37</a:t>
            </a:fld>
            <a:endParaRPr lang="pl-PL"/>
          </a:p>
        </p:txBody>
      </p:sp>
    </p:spTree>
    <p:extLst>
      <p:ext uri="{BB962C8B-B14F-4D97-AF65-F5344CB8AC3E}">
        <p14:creationId xmlns:p14="http://schemas.microsoft.com/office/powerpoint/2010/main" val="1666603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38</a:t>
            </a:fld>
            <a:endParaRPr lang="pl-PL"/>
          </a:p>
        </p:txBody>
      </p:sp>
    </p:spTree>
    <p:extLst>
      <p:ext uri="{BB962C8B-B14F-4D97-AF65-F5344CB8AC3E}">
        <p14:creationId xmlns:p14="http://schemas.microsoft.com/office/powerpoint/2010/main" val="3231784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39</a:t>
            </a:fld>
            <a:endParaRPr lang="pl-PL"/>
          </a:p>
        </p:txBody>
      </p:sp>
    </p:spTree>
    <p:extLst>
      <p:ext uri="{BB962C8B-B14F-4D97-AF65-F5344CB8AC3E}">
        <p14:creationId xmlns:p14="http://schemas.microsoft.com/office/powerpoint/2010/main" val="4216832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44</a:t>
            </a:fld>
            <a:endParaRPr lang="pl-PL"/>
          </a:p>
        </p:txBody>
      </p:sp>
    </p:spTree>
    <p:extLst>
      <p:ext uri="{BB962C8B-B14F-4D97-AF65-F5344CB8AC3E}">
        <p14:creationId xmlns:p14="http://schemas.microsoft.com/office/powerpoint/2010/main" val="1402760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4DD670D-BD2B-49D9-9049-5FB0D89D0A3C}" type="slidenum">
              <a:rPr lang="pl-PL"/>
              <a:t>4</a:t>
            </a:fld>
            <a:endParaRPr lang="pl-PL"/>
          </a:p>
        </p:txBody>
      </p:sp>
    </p:spTree>
    <p:extLst>
      <p:ext uri="{BB962C8B-B14F-4D97-AF65-F5344CB8AC3E}">
        <p14:creationId xmlns:p14="http://schemas.microsoft.com/office/powerpoint/2010/main" val="4272523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45</a:t>
            </a:fld>
            <a:endParaRPr lang="pl-PL"/>
          </a:p>
        </p:txBody>
      </p:sp>
    </p:spTree>
    <p:extLst>
      <p:ext uri="{BB962C8B-B14F-4D97-AF65-F5344CB8AC3E}">
        <p14:creationId xmlns:p14="http://schemas.microsoft.com/office/powerpoint/2010/main" val="2283604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48</a:t>
            </a:fld>
            <a:endParaRPr lang="pl-PL"/>
          </a:p>
        </p:txBody>
      </p:sp>
    </p:spTree>
    <p:extLst>
      <p:ext uri="{BB962C8B-B14F-4D97-AF65-F5344CB8AC3E}">
        <p14:creationId xmlns:p14="http://schemas.microsoft.com/office/powerpoint/2010/main" val="923083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49</a:t>
            </a:fld>
            <a:endParaRPr lang="pl-PL"/>
          </a:p>
        </p:txBody>
      </p:sp>
    </p:spTree>
    <p:extLst>
      <p:ext uri="{BB962C8B-B14F-4D97-AF65-F5344CB8AC3E}">
        <p14:creationId xmlns:p14="http://schemas.microsoft.com/office/powerpoint/2010/main" val="3914695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50</a:t>
            </a:fld>
            <a:endParaRPr lang="pl-PL"/>
          </a:p>
        </p:txBody>
      </p:sp>
    </p:spTree>
    <p:extLst>
      <p:ext uri="{BB962C8B-B14F-4D97-AF65-F5344CB8AC3E}">
        <p14:creationId xmlns:p14="http://schemas.microsoft.com/office/powerpoint/2010/main" val="3255700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53</a:t>
            </a:fld>
            <a:endParaRPr lang="pl-PL"/>
          </a:p>
        </p:txBody>
      </p:sp>
    </p:spTree>
    <p:extLst>
      <p:ext uri="{BB962C8B-B14F-4D97-AF65-F5344CB8AC3E}">
        <p14:creationId xmlns:p14="http://schemas.microsoft.com/office/powerpoint/2010/main" val="3914307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4DD670D-BD2B-49D9-9049-5FB0D89D0A3C}" type="slidenum">
              <a:rPr lang="pl-PL"/>
              <a:t>55</a:t>
            </a:fld>
            <a:endParaRPr lang="pl-PL"/>
          </a:p>
        </p:txBody>
      </p:sp>
    </p:spTree>
    <p:extLst>
      <p:ext uri="{BB962C8B-B14F-4D97-AF65-F5344CB8AC3E}">
        <p14:creationId xmlns:p14="http://schemas.microsoft.com/office/powerpoint/2010/main" val="2243386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4DD670D-BD2B-49D9-9049-5FB0D89D0A3C}" type="slidenum">
              <a:rPr lang="pl-PL"/>
              <a:t>56</a:t>
            </a:fld>
            <a:endParaRPr lang="pl-PL"/>
          </a:p>
        </p:txBody>
      </p:sp>
    </p:spTree>
    <p:extLst>
      <p:ext uri="{BB962C8B-B14F-4D97-AF65-F5344CB8AC3E}">
        <p14:creationId xmlns:p14="http://schemas.microsoft.com/office/powerpoint/2010/main" val="383263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4DD670D-BD2B-49D9-9049-5FB0D89D0A3C}" type="slidenum">
              <a:rPr lang="pl-PL"/>
              <a:t>5</a:t>
            </a:fld>
            <a:endParaRPr lang="pl-PL"/>
          </a:p>
        </p:txBody>
      </p:sp>
    </p:spTree>
    <p:extLst>
      <p:ext uri="{BB962C8B-B14F-4D97-AF65-F5344CB8AC3E}">
        <p14:creationId xmlns:p14="http://schemas.microsoft.com/office/powerpoint/2010/main" val="282617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6</a:t>
            </a:fld>
            <a:endParaRPr lang="pl-PL"/>
          </a:p>
        </p:txBody>
      </p:sp>
    </p:spTree>
    <p:extLst>
      <p:ext uri="{BB962C8B-B14F-4D97-AF65-F5344CB8AC3E}">
        <p14:creationId xmlns:p14="http://schemas.microsoft.com/office/powerpoint/2010/main" val="3744586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7</a:t>
            </a:fld>
            <a:endParaRPr lang="pl-PL"/>
          </a:p>
        </p:txBody>
      </p:sp>
    </p:spTree>
    <p:extLst>
      <p:ext uri="{BB962C8B-B14F-4D97-AF65-F5344CB8AC3E}">
        <p14:creationId xmlns:p14="http://schemas.microsoft.com/office/powerpoint/2010/main" val="80294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4DD670D-BD2B-49D9-9049-5FB0D89D0A3C}" type="slidenum">
              <a:rPr lang="pl-PL"/>
              <a:t>8</a:t>
            </a:fld>
            <a:endParaRPr lang="pl-PL"/>
          </a:p>
        </p:txBody>
      </p:sp>
    </p:spTree>
    <p:extLst>
      <p:ext uri="{BB962C8B-B14F-4D97-AF65-F5344CB8AC3E}">
        <p14:creationId xmlns:p14="http://schemas.microsoft.com/office/powerpoint/2010/main" val="82136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4DD670D-BD2B-49D9-9049-5FB0D89D0A3C}" type="slidenum">
              <a:rPr lang="pl-PL"/>
              <a:t>9</a:t>
            </a:fld>
            <a:endParaRPr lang="pl-PL"/>
          </a:p>
        </p:txBody>
      </p:sp>
    </p:spTree>
    <p:extLst>
      <p:ext uri="{BB962C8B-B14F-4D97-AF65-F5344CB8AC3E}">
        <p14:creationId xmlns:p14="http://schemas.microsoft.com/office/powerpoint/2010/main" val="416857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4DD670D-BD2B-49D9-9049-5FB0D89D0A3C}" type="slidenum">
              <a:rPr lang="pl-PL"/>
              <a:t>10</a:t>
            </a:fld>
            <a:endParaRPr lang="pl-PL"/>
          </a:p>
        </p:txBody>
      </p:sp>
    </p:spTree>
    <p:extLst>
      <p:ext uri="{BB962C8B-B14F-4D97-AF65-F5344CB8AC3E}">
        <p14:creationId xmlns:p14="http://schemas.microsoft.com/office/powerpoint/2010/main" val="16048636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3EB3054-B75A-4BD7-8B3E-8DC0F614FAF3}" type="datetimeFigureOut">
              <a:rPr lang="de-DE" smtClean="0"/>
              <a:t>05.01.2017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02006FE-6571-4354-8775-F8708372C227}" type="slidenum">
              <a:rPr lang="de-DE" smtClean="0"/>
              <a:t>‹#›</a:t>
            </a:fld>
            <a:endParaRPr lang="de-DE"/>
          </a:p>
        </p:txBody>
      </p:sp>
    </p:spTree>
    <p:extLst>
      <p:ext uri="{BB962C8B-B14F-4D97-AF65-F5344CB8AC3E}">
        <p14:creationId xmlns:p14="http://schemas.microsoft.com/office/powerpoint/2010/main" val="390179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B3054-B75A-4BD7-8B3E-8DC0F614FAF3}" type="datetimeFigureOut">
              <a:rPr lang="de-DE" smtClean="0"/>
              <a:t>05.01.2017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320751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B3054-B75A-4BD7-8B3E-8DC0F614FAF3}" type="datetimeFigureOut">
              <a:rPr lang="de-DE" smtClean="0"/>
              <a:t>05.01.2017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194041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B3054-B75A-4BD7-8B3E-8DC0F614FAF3}" type="datetimeFigureOut">
              <a:rPr lang="de-DE" smtClean="0"/>
              <a:t>05.01.2017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8078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D3EB3054-B75A-4BD7-8B3E-8DC0F614FAF3}" type="datetimeFigureOut">
              <a:rPr lang="de-DE" smtClean="0"/>
              <a:t>05.01.2017</a:t>
            </a:fld>
            <a:endParaRPr lang="de-DE"/>
          </a:p>
        </p:txBody>
      </p:sp>
      <p:sp>
        <p:nvSpPr>
          <p:cNvPr id="5" name="Footer Placeholder 4"/>
          <p:cNvSpPr>
            <a:spLocks noGrp="1"/>
          </p:cNvSpPr>
          <p:nvPr>
            <p:ph type="ftr" sz="quarter" idx="11"/>
          </p:nvPr>
        </p:nvSpPr>
        <p:spPr>
          <a:xfrm>
            <a:off x="2182708" y="6272784"/>
            <a:ext cx="6327648" cy="365125"/>
          </a:xfrm>
        </p:spPr>
        <p:txBody>
          <a:bodyPr/>
          <a:lstStyle/>
          <a:p>
            <a:endParaRPr lang="de-DE"/>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02006FE-6571-4354-8775-F8708372C227}" type="slidenum">
              <a:rPr lang="de-DE" smtClean="0"/>
              <a:t>‹#›</a:t>
            </a:fld>
            <a:endParaRPr lang="de-DE"/>
          </a:p>
        </p:txBody>
      </p:sp>
    </p:spTree>
    <p:extLst>
      <p:ext uri="{BB962C8B-B14F-4D97-AF65-F5344CB8AC3E}">
        <p14:creationId xmlns:p14="http://schemas.microsoft.com/office/powerpoint/2010/main" val="42858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EB3054-B75A-4BD7-8B3E-8DC0F614FAF3}" type="datetimeFigureOut">
              <a:rPr lang="de-DE" smtClean="0"/>
              <a:t>05.01.2017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311517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EB3054-B75A-4BD7-8B3E-8DC0F614FAF3}" type="datetimeFigureOut">
              <a:rPr lang="de-DE" smtClean="0"/>
              <a:t>05.01.2017</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212048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EB3054-B75A-4BD7-8B3E-8DC0F614FAF3}" type="datetimeFigureOut">
              <a:rPr lang="de-DE" smtClean="0"/>
              <a:t>05.01.2017</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2942056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B3054-B75A-4BD7-8B3E-8DC0F614FAF3}" type="datetimeFigureOut">
              <a:rPr lang="de-DE" smtClean="0"/>
              <a:t>05.01.2017</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400694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EB3054-B75A-4BD7-8B3E-8DC0F614FAF3}" type="datetimeFigureOut">
              <a:rPr lang="de-DE" smtClean="0"/>
              <a:t>05.01.2017</a:t>
            </a:fld>
            <a:endParaRPr lang="de-DE"/>
          </a:p>
        </p:txBody>
      </p:sp>
      <p:sp>
        <p:nvSpPr>
          <p:cNvPr id="6" name="Footer Placeholder 5"/>
          <p:cNvSpPr>
            <a:spLocks noGrp="1"/>
          </p:cNvSpPr>
          <p:nvPr>
            <p:ph type="ftr" sz="quarter" idx="11"/>
          </p:nvPr>
        </p:nvSpPr>
        <p:spPr/>
        <p:txBody>
          <a:bodyPr/>
          <a:lstStyle/>
          <a:p>
            <a:endParaRPr lang="de-DE"/>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5082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EB3054-B75A-4BD7-8B3E-8DC0F614FAF3}" type="datetimeFigureOut">
              <a:rPr lang="de-DE" smtClean="0"/>
              <a:t>05.01.2017</a:t>
            </a:fld>
            <a:endParaRPr lang="de-DE"/>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367490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3EB3054-B75A-4BD7-8B3E-8DC0F614FAF3}" type="datetimeFigureOut">
              <a:rPr lang="de-DE" smtClean="0"/>
              <a:t>05.01.2017</a:t>
            </a:fld>
            <a:endParaRPr lang="de-DE"/>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de-DE"/>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02006FE-6571-4354-8775-F8708372C227}" type="slidenum">
              <a:rPr lang="de-DE" smtClean="0"/>
              <a:t>‹#›</a:t>
            </a:fld>
            <a:endParaRPr lang="de-DE"/>
          </a:p>
        </p:txBody>
      </p:sp>
    </p:spTree>
    <p:extLst>
      <p:ext uri="{BB962C8B-B14F-4D97-AF65-F5344CB8AC3E}">
        <p14:creationId xmlns:p14="http://schemas.microsoft.com/office/powerpoint/2010/main" val="2657652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xml"/><Relationship Id="rId1" Type="http://schemas.openxmlformats.org/officeDocument/2006/relationships/video" Target="https://www.youtube.com/embed/J8GYTBieIaA"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udsc.gov.p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09650" y="1863725"/>
            <a:ext cx="9966325" cy="1854200"/>
          </a:xfrm>
        </p:spPr>
        <p:txBody>
          <a:bodyPr>
            <a:normAutofit fontScale="90000"/>
          </a:bodyPr>
          <a:lstStyle/>
          <a:p>
            <a:r>
              <a:rPr lang="PL-PL" sz="6600">
                <a:solidFill>
                  <a:srgbClr val="099BDD"/>
                </a:solidFill>
                <a:latin typeface="Corbel"/>
              </a:rPr>
              <a:t>The EU </a:t>
            </a:r>
            <a:r>
              <a:rPr lang="PL-PL" sz="6600" err="1">
                <a:solidFill>
                  <a:srgbClr val="099BDD"/>
                </a:solidFill>
                <a:latin typeface="Corbel"/>
              </a:rPr>
              <a:t>facing</a:t>
            </a:r>
            <a:r>
              <a:rPr lang="PL-PL" sz="6600">
                <a:solidFill>
                  <a:srgbClr val="099BDD"/>
                </a:solidFill>
                <a:latin typeface="Corbel"/>
              </a:rPr>
              <a:t> the migrant and </a:t>
            </a:r>
            <a:r>
              <a:rPr lang="PL-PL" sz="6600" err="1">
                <a:solidFill>
                  <a:srgbClr val="099BDD"/>
                </a:solidFill>
                <a:latin typeface="Corbel"/>
              </a:rPr>
              <a:t>refugee</a:t>
            </a:r>
            <a:r>
              <a:rPr lang="PL-PL" sz="6600">
                <a:solidFill>
                  <a:srgbClr val="099BDD"/>
                </a:solidFill>
                <a:latin typeface="Corbel"/>
              </a:rPr>
              <a:t> </a:t>
            </a:r>
            <a:r>
              <a:rPr lang="PL-PL" sz="6600" err="1">
                <a:solidFill>
                  <a:srgbClr val="099BDD"/>
                </a:solidFill>
                <a:latin typeface="Corbel"/>
              </a:rPr>
              <a:t>crises</a:t>
            </a:r>
            <a:r>
              <a:rPr lang="PL-PL" sz="6600">
                <a:solidFill>
                  <a:srgbClr val="099BDD"/>
                </a:solidFill>
                <a:latin typeface="Corbel"/>
              </a:rPr>
              <a:t> 2014+: the </a:t>
            </a:r>
            <a:r>
              <a:rPr lang="PL-PL" sz="6600" err="1">
                <a:solidFill>
                  <a:srgbClr val="099BDD"/>
                </a:solidFill>
                <a:latin typeface="Corbel"/>
              </a:rPr>
              <a:t>case</a:t>
            </a:r>
            <a:r>
              <a:rPr lang="PL-PL" sz="6600">
                <a:solidFill>
                  <a:srgbClr val="099BDD"/>
                </a:solidFill>
                <a:latin typeface="Corbel"/>
              </a:rPr>
              <a:t> </a:t>
            </a:r>
            <a:r>
              <a:rPr lang="PL-PL" sz="6600" err="1">
                <a:solidFill>
                  <a:srgbClr val="099BDD"/>
                </a:solidFill>
                <a:latin typeface="Corbel"/>
              </a:rPr>
              <a:t>study</a:t>
            </a:r>
            <a:r>
              <a:rPr lang="PL-PL" sz="6600">
                <a:solidFill>
                  <a:srgbClr val="099BDD"/>
                </a:solidFill>
                <a:latin typeface="Corbel"/>
              </a:rPr>
              <a:t> of Germany &amp; Poland</a:t>
            </a:r>
            <a:r>
              <a:rPr lang="DE-DE">
                <a:solidFill>
                  <a:schemeClr val="tx1"/>
                </a:solidFill>
                <a:latin typeface="Corbel"/>
              </a:rPr>
              <a:t> </a:t>
            </a:r>
          </a:p>
        </p:txBody>
      </p:sp>
      <p:sp>
        <p:nvSpPr>
          <p:cNvPr id="3" name="Untertitel 2"/>
          <p:cNvSpPr>
            <a:spLocks noGrp="1"/>
          </p:cNvSpPr>
          <p:nvPr>
            <p:ph type="subTitle" idx="1"/>
          </p:nvPr>
        </p:nvSpPr>
        <p:spPr>
          <a:xfrm>
            <a:off x="1066800" y="4552950"/>
            <a:ext cx="9847263" cy="2073275"/>
          </a:xfrm>
        </p:spPr>
        <p:txBody>
          <a:bodyPr vert="horz" lIns="91440" tIns="45720" rIns="91440" bIns="45720" rtlCol="0" anchor="t">
            <a:normAutofit fontScale="92500"/>
          </a:bodyPr>
          <a:lstStyle/>
          <a:p>
            <a:r>
              <a:rPr lang="DE-DE"/>
              <a:t>A </a:t>
            </a:r>
            <a:r>
              <a:rPr lang="DE-DE" err="1"/>
              <a:t>presentation</a:t>
            </a:r>
            <a:r>
              <a:rPr lang="DE-DE"/>
              <a:t> </a:t>
            </a:r>
            <a:r>
              <a:rPr lang="DE-DE" err="1"/>
              <a:t>by</a:t>
            </a:r>
          </a:p>
          <a:p>
            <a:pPr marL="342900" indent="-342900">
              <a:buFont typeface="Arial" panose="020B0604020202020204" pitchFamily="34" charset="0"/>
              <a:buChar char="•"/>
            </a:pPr>
            <a:r>
              <a:rPr lang="DE-DE">
                <a:latin typeface="Rockwell"/>
              </a:rPr>
              <a:t>Witold </a:t>
            </a:r>
            <a:r>
              <a:rPr lang="DE-DE" err="1">
                <a:latin typeface="Rockwell"/>
              </a:rPr>
              <a:t>Patryk</a:t>
            </a:r>
            <a:r>
              <a:rPr lang="DE-DE">
                <a:latin typeface="Rockwell"/>
              </a:rPr>
              <a:t> Jakub </a:t>
            </a:r>
            <a:r>
              <a:rPr lang="DE-DE" err="1">
                <a:latin typeface="Rockwell"/>
              </a:rPr>
              <a:t>Gańko</a:t>
            </a:r>
            <a:r>
              <a:rPr lang="DE-DE">
                <a:latin typeface="Rockwell"/>
              </a:rPr>
              <a:t> (</a:t>
            </a:r>
            <a:r>
              <a:rPr lang="DE-DE" err="1">
                <a:latin typeface="Rockwell"/>
              </a:rPr>
              <a:t>Szkoła</a:t>
            </a:r>
            <a:r>
              <a:rPr lang="DE-DE">
                <a:latin typeface="Rockwell"/>
              </a:rPr>
              <a:t> </a:t>
            </a:r>
            <a:r>
              <a:rPr lang="DE-DE" err="1">
                <a:latin typeface="Rockwell"/>
              </a:rPr>
              <a:t>Główna</a:t>
            </a:r>
            <a:r>
              <a:rPr lang="DE-DE">
                <a:latin typeface="Rockwell"/>
              </a:rPr>
              <a:t> </a:t>
            </a:r>
            <a:r>
              <a:rPr lang="DE-DE" err="1">
                <a:latin typeface="Rockwell"/>
              </a:rPr>
              <a:t>Handlowa</a:t>
            </a:r>
            <a:r>
              <a:rPr lang="DE-DE">
                <a:latin typeface="Rockwell"/>
              </a:rPr>
              <a:t> w </a:t>
            </a:r>
            <a:r>
              <a:rPr lang="DE-DE" err="1">
                <a:latin typeface="Rockwell"/>
              </a:rPr>
              <a:t>Warszawie</a:t>
            </a:r>
            <a:r>
              <a:rPr lang="DE-DE">
                <a:latin typeface="Rockwell"/>
              </a:rPr>
              <a:t>) </a:t>
            </a:r>
          </a:p>
          <a:p>
            <a:pPr marL="342900" indent="-342900">
              <a:buFont typeface="Arial" panose="020B0604020202020204" pitchFamily="34" charset="0"/>
              <a:buChar char="•"/>
            </a:pPr>
            <a:r>
              <a:rPr lang="DE-DE">
                <a:solidFill>
                  <a:srgbClr val="000000"/>
                </a:solidFill>
                <a:latin typeface="Rockwell"/>
              </a:rPr>
              <a:t>Janis Wiegand (</a:t>
            </a:r>
            <a:r>
              <a:rPr lang="DE-DE">
                <a:latin typeface="Rockwell"/>
              </a:rPr>
              <a:t>Christian-Albrechts-Universität zu Kiel)</a:t>
            </a:r>
          </a:p>
          <a:p>
            <a:pPr marL="342900" indent="-342900">
              <a:buFont typeface="Arial" panose="020B0604020202020204" pitchFamily="34" charset="0"/>
              <a:buChar char="•"/>
            </a:pPr>
            <a:r>
              <a:rPr lang="DE-DE">
                <a:solidFill>
                  <a:srgbClr val="000000"/>
                </a:solidFill>
                <a:latin typeface="Rockwell"/>
              </a:rPr>
              <a:t>Janek </a:t>
            </a:r>
            <a:r>
              <a:rPr lang="DE-DE" err="1">
                <a:solidFill>
                  <a:srgbClr val="000000"/>
                </a:solidFill>
                <a:latin typeface="Rockwell"/>
              </a:rPr>
              <a:t>Mücksch</a:t>
            </a:r>
            <a:r>
              <a:rPr lang="DE-DE">
                <a:solidFill>
                  <a:srgbClr val="000000"/>
                </a:solidFill>
                <a:latin typeface="Rockwell"/>
              </a:rPr>
              <a:t> (Hochschule für Wirtschaft und Recht Berlin)</a:t>
            </a:r>
          </a:p>
          <a:p>
            <a:r>
              <a:rPr lang="DE-DE">
                <a:solidFill>
                  <a:srgbClr val="000000"/>
                </a:solidFill>
                <a:latin typeface="Rockwell"/>
              </a:rPr>
              <a:t>in </a:t>
            </a:r>
            <a:r>
              <a:rPr lang="DE-DE" err="1">
                <a:solidFill>
                  <a:srgbClr val="000000"/>
                </a:solidFill>
                <a:latin typeface="Rockwell"/>
              </a:rPr>
              <a:t>the</a:t>
            </a:r>
            <a:r>
              <a:rPr lang="DE-DE">
                <a:solidFill>
                  <a:srgbClr val="000000"/>
                </a:solidFill>
                <a:latin typeface="Rockwell"/>
              </a:rPr>
              <a:t> </a:t>
            </a:r>
            <a:r>
              <a:rPr lang="DE-DE" err="1">
                <a:solidFill>
                  <a:srgbClr val="000000"/>
                </a:solidFill>
                <a:latin typeface="Rockwell"/>
              </a:rPr>
              <a:t>course</a:t>
            </a:r>
            <a:r>
              <a:rPr lang="DE-DE">
                <a:solidFill>
                  <a:srgbClr val="000000"/>
                </a:solidFill>
                <a:latin typeface="Rockwell"/>
              </a:rPr>
              <a:t> </a:t>
            </a:r>
            <a:r>
              <a:rPr lang="DE-DE" i="1">
                <a:solidFill>
                  <a:srgbClr val="000000"/>
                </a:solidFill>
                <a:latin typeface="Rockwell"/>
              </a:rPr>
              <a:t>Europe</a:t>
            </a:r>
            <a:r>
              <a:rPr lang="DE-DE" i="1">
                <a:latin typeface="Rockwell"/>
              </a:rPr>
              <a:t> </a:t>
            </a:r>
            <a:r>
              <a:rPr lang="DE-DE" i="1" err="1">
                <a:latin typeface="Rockwell"/>
              </a:rPr>
              <a:t>and</a:t>
            </a:r>
            <a:r>
              <a:rPr lang="DE-DE" i="1">
                <a:latin typeface="Rockwell"/>
              </a:rPr>
              <a:t> international </a:t>
            </a:r>
            <a:r>
              <a:rPr lang="DE-DE" i="1" err="1">
                <a:latin typeface="Rockwell"/>
              </a:rPr>
              <a:t>migration</a:t>
            </a:r>
            <a:r>
              <a:rPr lang="DE-DE" i="1">
                <a:latin typeface="Rockwell"/>
              </a:rPr>
              <a:t>: an </a:t>
            </a:r>
            <a:r>
              <a:rPr lang="DE-DE" i="1" err="1">
                <a:latin typeface="Rockwell"/>
              </a:rPr>
              <a:t>interdisciplinary</a:t>
            </a:r>
            <a:r>
              <a:rPr lang="DE-DE" i="1">
                <a:latin typeface="Rockwell"/>
              </a:rPr>
              <a:t> </a:t>
            </a:r>
            <a:r>
              <a:rPr lang="DE-DE" i="1" err="1">
                <a:latin typeface="Rockwell"/>
              </a:rPr>
              <a:t>perspective</a:t>
            </a:r>
            <a:endParaRPr lang="DE-DE" i="1">
              <a:latin typeface="Rockwell"/>
            </a:endParaRPr>
          </a:p>
        </p:txBody>
      </p:sp>
    </p:spTree>
    <p:extLst>
      <p:ext uri="{BB962C8B-B14F-4D97-AF65-F5344CB8AC3E}">
        <p14:creationId xmlns:p14="http://schemas.microsoft.com/office/powerpoint/2010/main" val="157749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a:solidFill>
                  <a:schemeClr val="tx1"/>
                </a:solidFill>
              </a:rPr>
              <a:t>2.2. Data of the </a:t>
            </a:r>
            <a:r>
              <a:rPr lang="PL-PL" err="1">
                <a:solidFill>
                  <a:schemeClr val="tx1"/>
                </a:solidFill>
              </a:rPr>
              <a:t>refugee</a:t>
            </a:r>
            <a:r>
              <a:rPr lang="PL-PL">
                <a:solidFill>
                  <a:schemeClr val="tx1"/>
                </a:solidFill>
              </a:rPr>
              <a:t> and </a:t>
            </a:r>
            <a:r>
              <a:rPr lang="PL-PL" err="1">
                <a:solidFill>
                  <a:schemeClr val="tx1"/>
                </a:solidFill>
              </a:rPr>
              <a:t>migration</a:t>
            </a:r>
            <a:r>
              <a:rPr lang="PL-PL">
                <a:solidFill>
                  <a:schemeClr val="tx1"/>
                </a:solidFill>
              </a:rPr>
              <a:t> </a:t>
            </a:r>
            <a:r>
              <a:rPr lang="PL-PL" err="1">
                <a:solidFill>
                  <a:schemeClr val="tx1"/>
                </a:solidFill>
              </a:rPr>
              <a:t>crisis</a:t>
            </a:r>
            <a:r>
              <a:rPr lang="PL-PL">
                <a:solidFill>
                  <a:schemeClr val="tx1"/>
                </a:solidFill>
              </a:rPr>
              <a:t> in Germany (2014-2016)</a:t>
            </a:r>
          </a:p>
        </p:txBody>
      </p:sp>
      <p:pic>
        <p:nvPicPr>
          <p:cNvPr id="4" name="Symbol zastępczy zawartości 3" descr="statistik asylbewerber.png"/>
          <p:cNvPicPr>
            <a:picLocks noGrp="1" noChangeAspect="1"/>
          </p:cNvPicPr>
          <p:nvPr>
            <p:ph sz="half" idx="1"/>
          </p:nvPr>
        </p:nvPicPr>
        <p:blipFill>
          <a:blip r:embed="rId3"/>
          <a:stretch>
            <a:fillRect/>
          </a:stretch>
        </p:blipFill>
        <p:spPr>
          <a:xfrm>
            <a:off x="371861" y="2228850"/>
            <a:ext cx="6629382" cy="3715555"/>
          </a:xfrm>
        </p:spPr>
      </p:pic>
      <p:sp>
        <p:nvSpPr>
          <p:cNvPr id="3" name="Inhaltsplatzhalter 2"/>
          <p:cNvSpPr>
            <a:spLocks noGrp="1"/>
          </p:cNvSpPr>
          <p:nvPr>
            <p:ph sz="half" idx="2"/>
          </p:nvPr>
        </p:nvSpPr>
        <p:spPr>
          <a:xfrm>
            <a:off x="7104063" y="2193925"/>
            <a:ext cx="4256666" cy="3978275"/>
          </a:xfrm>
        </p:spPr>
        <p:txBody>
          <a:bodyPr vert="horz" lIns="91440" tIns="45720" rIns="91440" bIns="45720" rtlCol="0" anchor="t">
            <a:normAutofit fontScale="92500" lnSpcReduction="10000"/>
          </a:bodyPr>
          <a:lstStyle/>
          <a:p>
            <a:r>
              <a:rPr lang="DE-DE"/>
              <a:t>Graph </a:t>
            </a:r>
            <a:r>
              <a:rPr lang="DE-DE" err="1"/>
              <a:t>is</a:t>
            </a:r>
            <a:r>
              <a:rPr lang="DE-DE"/>
              <a:t> </a:t>
            </a:r>
            <a:r>
              <a:rPr lang="DE-DE" err="1"/>
              <a:t>showing</a:t>
            </a:r>
            <a:r>
              <a:rPr lang="DE-DE"/>
              <a:t> </a:t>
            </a:r>
            <a:r>
              <a:rPr lang="DE-DE" err="1"/>
              <a:t>the</a:t>
            </a:r>
            <a:r>
              <a:rPr lang="DE-DE"/>
              <a:t> different </a:t>
            </a:r>
            <a:r>
              <a:rPr lang="DE-DE" err="1"/>
              <a:t>figures</a:t>
            </a:r>
            <a:r>
              <a:rPr lang="DE-DE"/>
              <a:t> </a:t>
            </a:r>
            <a:r>
              <a:rPr lang="DE-DE" err="1"/>
              <a:t>of</a:t>
            </a:r>
            <a:r>
              <a:rPr lang="DE-DE"/>
              <a:t> </a:t>
            </a:r>
            <a:r>
              <a:rPr lang="DE-DE" err="1"/>
              <a:t>refugee</a:t>
            </a:r>
            <a:r>
              <a:rPr lang="DE-DE"/>
              <a:t> </a:t>
            </a:r>
            <a:r>
              <a:rPr lang="DE-DE" err="1"/>
              <a:t>movement</a:t>
            </a:r>
            <a:r>
              <a:rPr lang="DE-DE"/>
              <a:t> </a:t>
            </a:r>
            <a:r>
              <a:rPr lang="DE-DE" err="1"/>
              <a:t>to</a:t>
            </a:r>
            <a:r>
              <a:rPr lang="DE-DE"/>
              <a:t> Germany </a:t>
            </a:r>
            <a:r>
              <a:rPr lang="DE-DE" err="1"/>
              <a:t>from</a:t>
            </a:r>
            <a:r>
              <a:rPr lang="DE-DE"/>
              <a:t> </a:t>
            </a:r>
            <a:r>
              <a:rPr lang="DE-DE" err="1"/>
              <a:t>January</a:t>
            </a:r>
            <a:r>
              <a:rPr lang="DE-DE"/>
              <a:t> 2014 </a:t>
            </a:r>
            <a:r>
              <a:rPr lang="DE-DE" err="1"/>
              <a:t>until</a:t>
            </a:r>
            <a:r>
              <a:rPr lang="DE-DE"/>
              <a:t> May 2016 on </a:t>
            </a:r>
            <a:r>
              <a:rPr lang="DE-DE" err="1"/>
              <a:t>monthly</a:t>
            </a:r>
            <a:r>
              <a:rPr lang="DE-DE"/>
              <a:t> </a:t>
            </a:r>
            <a:r>
              <a:rPr lang="DE-DE" err="1"/>
              <a:t>data</a:t>
            </a:r>
            <a:r>
              <a:rPr lang="DE-DE"/>
              <a:t> </a:t>
            </a:r>
            <a:r>
              <a:rPr lang="DE-DE" err="1"/>
              <a:t>base</a:t>
            </a:r>
            <a:r>
              <a:rPr lang="DE-DE"/>
              <a:t>.</a:t>
            </a:r>
            <a:endParaRPr lang="DE-DE">
              <a:solidFill>
                <a:srgbClr val="000000"/>
              </a:solidFill>
              <a:latin typeface="Rockwell"/>
            </a:endParaRPr>
          </a:p>
          <a:p>
            <a:r>
              <a:rPr lang="DE-DE"/>
              <a:t>Bright </a:t>
            </a:r>
            <a:r>
              <a:rPr lang="DE-DE" err="1"/>
              <a:t>blue</a:t>
            </a:r>
            <a:r>
              <a:rPr lang="DE-DE"/>
              <a:t> </a:t>
            </a:r>
            <a:r>
              <a:rPr lang="DE-DE" err="1"/>
              <a:t>columns</a:t>
            </a:r>
            <a:r>
              <a:rPr lang="DE-DE"/>
              <a:t> </a:t>
            </a:r>
            <a:r>
              <a:rPr lang="DE-DE" err="1"/>
              <a:t>were</a:t>
            </a:r>
            <a:r>
              <a:rPr lang="DE-DE"/>
              <a:t> </a:t>
            </a:r>
            <a:r>
              <a:rPr lang="DE-DE" err="1"/>
              <a:t>showing</a:t>
            </a:r>
            <a:r>
              <a:rPr lang="DE-DE"/>
              <a:t> </a:t>
            </a:r>
            <a:r>
              <a:rPr lang="DE-DE" err="1"/>
              <a:t>the</a:t>
            </a:r>
            <a:r>
              <a:rPr lang="DE-DE"/>
              <a:t> </a:t>
            </a:r>
            <a:r>
              <a:rPr lang="DE-DE" err="1"/>
              <a:t>registration</a:t>
            </a:r>
            <a:r>
              <a:rPr lang="DE-DE"/>
              <a:t> </a:t>
            </a:r>
            <a:r>
              <a:rPr lang="DE-DE" err="1"/>
              <a:t>into</a:t>
            </a:r>
            <a:r>
              <a:rPr lang="DE-DE"/>
              <a:t> </a:t>
            </a:r>
            <a:r>
              <a:rPr lang="DE-DE" err="1"/>
              <a:t>the</a:t>
            </a:r>
            <a:r>
              <a:rPr lang="DE-DE"/>
              <a:t> German EASY-system </a:t>
            </a:r>
            <a:r>
              <a:rPr lang="DE-DE" err="1"/>
              <a:t>for</a:t>
            </a:r>
            <a:r>
              <a:rPr lang="DE-DE"/>
              <a:t> </a:t>
            </a:r>
            <a:r>
              <a:rPr lang="DE-DE" err="1"/>
              <a:t>relocation</a:t>
            </a:r>
            <a:r>
              <a:rPr lang="DE-DE"/>
              <a:t> in </a:t>
            </a:r>
            <a:r>
              <a:rPr lang="DE-DE" err="1"/>
              <a:t>the</a:t>
            </a:r>
            <a:r>
              <a:rPr lang="DE-DE"/>
              <a:t> German </a:t>
            </a:r>
            <a:r>
              <a:rPr lang="DE-DE" err="1"/>
              <a:t>ferderal</a:t>
            </a:r>
            <a:r>
              <a:rPr lang="DE-DE"/>
              <a:t> </a:t>
            </a:r>
            <a:r>
              <a:rPr lang="DE-DE" err="1"/>
              <a:t>states</a:t>
            </a:r>
            <a:endParaRPr lang="DE-DE">
              <a:solidFill>
                <a:srgbClr val="000000"/>
              </a:solidFill>
              <a:latin typeface="Rockwell"/>
            </a:endParaRPr>
          </a:p>
          <a:p>
            <a:r>
              <a:rPr lang="DE-DE">
                <a:solidFill>
                  <a:srgbClr val="000000"/>
                </a:solidFill>
                <a:latin typeface="Rockwell"/>
              </a:rPr>
              <a:t>The </a:t>
            </a:r>
            <a:r>
              <a:rPr lang="DE-DE" err="1">
                <a:solidFill>
                  <a:srgbClr val="000000"/>
                </a:solidFill>
                <a:latin typeface="Rockwell"/>
              </a:rPr>
              <a:t>dark</a:t>
            </a:r>
            <a:r>
              <a:rPr lang="DE-DE">
                <a:solidFill>
                  <a:srgbClr val="000000"/>
                </a:solidFill>
                <a:latin typeface="Rockwell"/>
              </a:rPr>
              <a:t> </a:t>
            </a:r>
            <a:r>
              <a:rPr lang="DE-DE" err="1">
                <a:solidFill>
                  <a:srgbClr val="000000"/>
                </a:solidFill>
                <a:latin typeface="Rockwell"/>
              </a:rPr>
              <a:t>blue</a:t>
            </a:r>
            <a:r>
              <a:rPr lang="DE-DE">
                <a:solidFill>
                  <a:srgbClr val="000000"/>
                </a:solidFill>
                <a:latin typeface="Rockwell"/>
              </a:rPr>
              <a:t> </a:t>
            </a:r>
            <a:r>
              <a:rPr lang="DE-DE" err="1">
                <a:solidFill>
                  <a:srgbClr val="000000"/>
                </a:solidFill>
                <a:latin typeface="Rockwell"/>
              </a:rPr>
              <a:t>columns</a:t>
            </a:r>
            <a:r>
              <a:rPr lang="DE-DE">
                <a:solidFill>
                  <a:srgbClr val="000000"/>
                </a:solidFill>
                <a:latin typeface="Rockwell"/>
              </a:rPr>
              <a:t> </a:t>
            </a:r>
            <a:r>
              <a:rPr lang="DE-DE" err="1">
                <a:solidFill>
                  <a:srgbClr val="000000"/>
                </a:solidFill>
                <a:latin typeface="Rockwell"/>
              </a:rPr>
              <a:t>were</a:t>
            </a:r>
            <a:r>
              <a:rPr lang="DE-DE">
                <a:solidFill>
                  <a:srgbClr val="000000"/>
                </a:solidFill>
                <a:latin typeface="Rockwell"/>
              </a:rPr>
              <a:t> </a:t>
            </a:r>
            <a:r>
              <a:rPr lang="DE-DE" err="1">
                <a:solidFill>
                  <a:srgbClr val="000000"/>
                </a:solidFill>
                <a:latin typeface="Rockwell"/>
              </a:rPr>
              <a:t>showing</a:t>
            </a:r>
            <a:r>
              <a:rPr lang="DE-DE">
                <a:solidFill>
                  <a:srgbClr val="000000"/>
                </a:solidFill>
                <a:latin typeface="Rockwell"/>
              </a:rPr>
              <a:t> </a:t>
            </a:r>
            <a:r>
              <a:rPr lang="DE-DE" err="1">
                <a:solidFill>
                  <a:srgbClr val="000000"/>
                </a:solidFill>
                <a:latin typeface="Rockwell"/>
              </a:rPr>
              <a:t>the</a:t>
            </a:r>
            <a:r>
              <a:rPr lang="DE-DE">
                <a:solidFill>
                  <a:srgbClr val="000000"/>
                </a:solidFill>
                <a:latin typeface="Rockwell"/>
              </a:rPr>
              <a:t> </a:t>
            </a:r>
            <a:r>
              <a:rPr lang="DE-DE" err="1">
                <a:solidFill>
                  <a:srgbClr val="000000"/>
                </a:solidFill>
                <a:latin typeface="Rockwell"/>
              </a:rPr>
              <a:t>number</a:t>
            </a:r>
            <a:r>
              <a:rPr lang="DE-DE">
                <a:solidFill>
                  <a:srgbClr val="000000"/>
                </a:solidFill>
                <a:latin typeface="Rockwell"/>
              </a:rPr>
              <a:t> </a:t>
            </a:r>
            <a:r>
              <a:rPr lang="DE-DE" err="1">
                <a:solidFill>
                  <a:srgbClr val="000000"/>
                </a:solidFill>
                <a:latin typeface="Rockwell"/>
              </a:rPr>
              <a:t>of</a:t>
            </a:r>
            <a:r>
              <a:rPr lang="DE-DE">
                <a:solidFill>
                  <a:srgbClr val="000000"/>
                </a:solidFill>
                <a:latin typeface="Rockwell"/>
              </a:rPr>
              <a:t> </a:t>
            </a:r>
            <a:r>
              <a:rPr lang="DE-DE" err="1">
                <a:solidFill>
                  <a:srgbClr val="000000"/>
                </a:solidFill>
                <a:latin typeface="Rockwell"/>
              </a:rPr>
              <a:t>asylum</a:t>
            </a:r>
            <a:r>
              <a:rPr lang="DE-DE">
                <a:solidFill>
                  <a:srgbClr val="000000"/>
                </a:solidFill>
                <a:latin typeface="Rockwell"/>
              </a:rPr>
              <a:t> </a:t>
            </a:r>
            <a:r>
              <a:rPr lang="DE-DE" err="1">
                <a:solidFill>
                  <a:srgbClr val="000000"/>
                </a:solidFill>
                <a:latin typeface="Rockwell"/>
              </a:rPr>
              <a:t>applications</a:t>
            </a:r>
          </a:p>
          <a:p>
            <a:pPr marL="0" indent="0">
              <a:buNone/>
            </a:pPr>
            <a:endParaRPr lang="DE-DE">
              <a:solidFill>
                <a:srgbClr val="000000"/>
              </a:solidFill>
              <a:latin typeface="Rockwell"/>
            </a:endParaRPr>
          </a:p>
          <a:p>
            <a:pPr marL="0" indent="0">
              <a:buNone/>
            </a:pPr>
            <a:r>
              <a:rPr lang="DE-DE" err="1">
                <a:solidFill>
                  <a:srgbClr val="000000"/>
                </a:solidFill>
                <a:latin typeface="Rockwell"/>
              </a:rPr>
              <a:t>Source:</a:t>
            </a:r>
            <a:r>
              <a:rPr lang="DE-DE" err="1">
                <a:latin typeface="Rockwell"/>
              </a:rPr>
              <a:t>http</a:t>
            </a:r>
            <a:r>
              <a:rPr lang="DE-DE">
                <a:latin typeface="Rockwell"/>
              </a:rPr>
              <a:t>://charts.bpb.de/</a:t>
            </a:r>
            <a:r>
              <a:rPr lang="DE-DE" err="1">
                <a:latin typeface="Rockwell"/>
              </a:rPr>
              <a:t>OXTku</a:t>
            </a:r>
            <a:r>
              <a:rPr lang="DE-DE">
                <a:latin typeface="Rockwell"/>
              </a:rPr>
              <a:t>/m.png. </a:t>
            </a:r>
            <a:r>
              <a:rPr lang="DE-DE" err="1">
                <a:latin typeface="Rockwell"/>
              </a:rPr>
              <a:t>Acess</a:t>
            </a:r>
            <a:r>
              <a:rPr lang="DE-DE">
                <a:latin typeface="Rockwell"/>
              </a:rPr>
              <a:t> at 03/01/2017 </a:t>
            </a:r>
            <a:endParaRPr lang="DE-DE">
              <a:solidFill>
                <a:srgbClr val="000000"/>
              </a:solidFill>
              <a:latin typeface="Rockwell"/>
            </a:endParaRPr>
          </a:p>
        </p:txBody>
      </p:sp>
    </p:spTree>
    <p:extLst>
      <p:ext uri="{BB962C8B-B14F-4D97-AF65-F5344CB8AC3E}">
        <p14:creationId xmlns:p14="http://schemas.microsoft.com/office/powerpoint/2010/main" val="1263708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Current</a:t>
            </a:r>
            <a:r>
              <a:rPr lang="DE-DE"/>
              <a:t> </a:t>
            </a:r>
            <a:r>
              <a:rPr lang="DE-DE" err="1"/>
              <a:t>situation</a:t>
            </a:r>
            <a:r>
              <a:rPr lang="DE-DE"/>
              <a:t> in Germany (2016)</a:t>
            </a:r>
          </a:p>
        </p:txBody>
      </p:sp>
      <p:sp>
        <p:nvSpPr>
          <p:cNvPr id="3" name="Inhaltsplatzhalter 2"/>
          <p:cNvSpPr>
            <a:spLocks noGrp="1"/>
          </p:cNvSpPr>
          <p:nvPr>
            <p:ph idx="1"/>
          </p:nvPr>
        </p:nvSpPr>
        <p:spPr/>
        <p:txBody>
          <a:bodyPr vert="horz" lIns="91440" tIns="45720" rIns="91440" bIns="45720" rtlCol="0" anchor="t">
            <a:normAutofit/>
          </a:bodyPr>
          <a:lstStyle/>
          <a:p>
            <a:r>
              <a:rPr lang="DE-DE" err="1"/>
              <a:t>Government</a:t>
            </a:r>
            <a:r>
              <a:rPr lang="DE-DE"/>
              <a:t> </a:t>
            </a:r>
            <a:r>
              <a:rPr lang="DE-DE" err="1"/>
              <a:t>assumes</a:t>
            </a:r>
            <a:r>
              <a:rPr lang="DE-DE"/>
              <a:t> </a:t>
            </a:r>
            <a:r>
              <a:rPr lang="DE-DE" err="1"/>
              <a:t>about</a:t>
            </a:r>
            <a:r>
              <a:rPr lang="DE-DE"/>
              <a:t> 890.000 </a:t>
            </a:r>
            <a:r>
              <a:rPr lang="DE-DE" err="1"/>
              <a:t>seakers</a:t>
            </a:r>
            <a:r>
              <a:rPr lang="DE-DE"/>
              <a:t> </a:t>
            </a:r>
            <a:r>
              <a:rPr lang="DE-DE" err="1"/>
              <a:t>for</a:t>
            </a:r>
            <a:r>
              <a:rPr lang="DE-DE"/>
              <a:t> international </a:t>
            </a:r>
            <a:r>
              <a:rPr lang="DE-DE" err="1"/>
              <a:t>protection</a:t>
            </a:r>
            <a:r>
              <a:rPr lang="DE-DE"/>
              <a:t> </a:t>
            </a:r>
            <a:r>
              <a:rPr lang="DE-DE" err="1"/>
              <a:t>entered</a:t>
            </a:r>
            <a:r>
              <a:rPr lang="DE-DE"/>
              <a:t> </a:t>
            </a:r>
            <a:r>
              <a:rPr lang="DE-DE" err="1"/>
              <a:t>the</a:t>
            </a:r>
            <a:r>
              <a:rPr lang="DE-DE"/>
              <a:t> </a:t>
            </a:r>
            <a:r>
              <a:rPr lang="DE-DE" err="1"/>
              <a:t>country</a:t>
            </a:r>
            <a:r>
              <a:rPr lang="DE-DE"/>
              <a:t> </a:t>
            </a:r>
            <a:r>
              <a:rPr lang="DE-DE" err="1"/>
              <a:t>during</a:t>
            </a:r>
            <a:r>
              <a:rPr lang="DE-DE"/>
              <a:t> 2015 (</a:t>
            </a:r>
            <a:r>
              <a:rPr lang="DE-DE" err="1"/>
              <a:t>Ferderal</a:t>
            </a:r>
            <a:r>
              <a:rPr lang="DE-DE"/>
              <a:t> </a:t>
            </a:r>
            <a:r>
              <a:rPr lang="DE-DE" err="1"/>
              <a:t>Ministry</a:t>
            </a:r>
            <a:r>
              <a:rPr lang="DE-DE"/>
              <a:t> </a:t>
            </a:r>
            <a:r>
              <a:rPr lang="DE-DE" err="1"/>
              <a:t>of</a:t>
            </a:r>
            <a:r>
              <a:rPr lang="DE-DE"/>
              <a:t> </a:t>
            </a:r>
            <a:r>
              <a:rPr lang="DE-DE" err="1"/>
              <a:t>the</a:t>
            </a:r>
            <a:r>
              <a:rPr lang="DE-DE"/>
              <a:t> </a:t>
            </a:r>
            <a:r>
              <a:rPr lang="DE-DE" err="1"/>
              <a:t>Interior</a:t>
            </a:r>
            <a:r>
              <a:rPr lang="DE-DE"/>
              <a:t> 2016)</a:t>
            </a:r>
          </a:p>
          <a:p>
            <a:r>
              <a:rPr lang="DE-DE" err="1">
                <a:solidFill>
                  <a:srgbClr val="000000"/>
                </a:solidFill>
                <a:latin typeface="Calibri"/>
              </a:rPr>
              <a:t>Between</a:t>
            </a:r>
            <a:r>
              <a:rPr lang="DE-DE">
                <a:solidFill>
                  <a:srgbClr val="000000"/>
                </a:solidFill>
                <a:latin typeface="Calibri"/>
              </a:rPr>
              <a:t> </a:t>
            </a:r>
            <a:r>
              <a:rPr lang="DE-DE" err="1">
                <a:solidFill>
                  <a:srgbClr val="000000"/>
                </a:solidFill>
                <a:latin typeface="Calibri"/>
              </a:rPr>
              <a:t>January</a:t>
            </a:r>
            <a:r>
              <a:rPr lang="DE-DE">
                <a:solidFill>
                  <a:srgbClr val="000000"/>
                </a:solidFill>
                <a:latin typeface="Calibri"/>
              </a:rPr>
              <a:t> </a:t>
            </a:r>
            <a:r>
              <a:rPr lang="DE-DE" err="1">
                <a:solidFill>
                  <a:srgbClr val="000000"/>
                </a:solidFill>
                <a:latin typeface="Calibri"/>
              </a:rPr>
              <a:t>and</a:t>
            </a:r>
            <a:r>
              <a:rPr lang="DE-DE">
                <a:solidFill>
                  <a:srgbClr val="000000"/>
                </a:solidFill>
                <a:latin typeface="Calibri"/>
              </a:rPr>
              <a:t> November 2016 c.a. 702.000 </a:t>
            </a:r>
            <a:r>
              <a:rPr lang="DE-DE" err="1">
                <a:solidFill>
                  <a:srgbClr val="000000"/>
                </a:solidFill>
                <a:latin typeface="Calibri"/>
              </a:rPr>
              <a:t>new</a:t>
            </a:r>
            <a:r>
              <a:rPr lang="DE-DE">
                <a:solidFill>
                  <a:srgbClr val="000000"/>
                </a:solidFill>
                <a:latin typeface="Calibri"/>
              </a:rPr>
              <a:t> </a:t>
            </a:r>
            <a:r>
              <a:rPr lang="DE-DE" err="1">
                <a:solidFill>
                  <a:srgbClr val="000000"/>
                </a:solidFill>
                <a:latin typeface="Calibri"/>
              </a:rPr>
              <a:t>applications</a:t>
            </a:r>
            <a:r>
              <a:rPr lang="DE-DE">
                <a:solidFill>
                  <a:srgbClr val="000000"/>
                </a:solidFill>
                <a:latin typeface="Calibri"/>
              </a:rPr>
              <a:t> </a:t>
            </a:r>
            <a:r>
              <a:rPr lang="DE-DE" err="1">
                <a:solidFill>
                  <a:srgbClr val="000000"/>
                </a:solidFill>
                <a:latin typeface="Calibri"/>
              </a:rPr>
              <a:t>for</a:t>
            </a:r>
            <a:r>
              <a:rPr lang="DE-DE">
                <a:solidFill>
                  <a:srgbClr val="000000"/>
                </a:solidFill>
                <a:latin typeface="Calibri"/>
              </a:rPr>
              <a:t> international </a:t>
            </a:r>
            <a:r>
              <a:rPr lang="DE-DE" err="1">
                <a:solidFill>
                  <a:srgbClr val="000000"/>
                </a:solidFill>
                <a:latin typeface="Calibri"/>
              </a:rPr>
              <a:t>protection</a:t>
            </a:r>
            <a:r>
              <a:rPr lang="DE-DE">
                <a:solidFill>
                  <a:srgbClr val="000000"/>
                </a:solidFill>
                <a:latin typeface="Calibri"/>
              </a:rPr>
              <a:t> (79.2% </a:t>
            </a:r>
            <a:r>
              <a:rPr lang="DE-DE" err="1">
                <a:solidFill>
                  <a:srgbClr val="000000"/>
                </a:solidFill>
                <a:latin typeface="Calibri"/>
              </a:rPr>
              <a:t>rise</a:t>
            </a:r>
            <a:r>
              <a:rPr lang="DE-DE">
                <a:solidFill>
                  <a:srgbClr val="000000"/>
                </a:solidFill>
                <a:latin typeface="Calibri"/>
              </a:rPr>
              <a:t> in </a:t>
            </a:r>
            <a:r>
              <a:rPr lang="DE-DE" err="1">
                <a:solidFill>
                  <a:srgbClr val="000000"/>
                </a:solidFill>
                <a:latin typeface="Calibri"/>
              </a:rPr>
              <a:t>comparison</a:t>
            </a:r>
            <a:r>
              <a:rPr lang="DE-DE">
                <a:solidFill>
                  <a:srgbClr val="000000"/>
                </a:solidFill>
                <a:latin typeface="Calibri"/>
              </a:rPr>
              <a:t> </a:t>
            </a:r>
            <a:r>
              <a:rPr lang="DE-DE" err="1">
                <a:solidFill>
                  <a:srgbClr val="000000"/>
                </a:solidFill>
                <a:latin typeface="Calibri"/>
              </a:rPr>
              <a:t>with</a:t>
            </a:r>
            <a:r>
              <a:rPr lang="DE-DE">
                <a:solidFill>
                  <a:srgbClr val="000000"/>
                </a:solidFill>
                <a:latin typeface="Calibri"/>
              </a:rPr>
              <a:t> 2015)</a:t>
            </a:r>
          </a:p>
          <a:p>
            <a:r>
              <a:rPr lang="DE-DE" err="1">
                <a:latin typeface="Calibri"/>
              </a:rPr>
              <a:t>Important</a:t>
            </a:r>
            <a:r>
              <a:rPr lang="DE-DE">
                <a:latin typeface="Calibri"/>
              </a:rPr>
              <a:t> </a:t>
            </a:r>
            <a:r>
              <a:rPr lang="DE-DE" err="1">
                <a:latin typeface="Calibri"/>
              </a:rPr>
              <a:t>Nationalities</a:t>
            </a:r>
            <a:r>
              <a:rPr lang="DE-DE">
                <a:latin typeface="Calibri"/>
              </a:rPr>
              <a:t> </a:t>
            </a:r>
            <a:r>
              <a:rPr lang="DE-DE" err="1">
                <a:latin typeface="Calibri"/>
              </a:rPr>
              <a:t>of</a:t>
            </a:r>
            <a:r>
              <a:rPr lang="DE-DE">
                <a:latin typeface="Calibri"/>
              </a:rPr>
              <a:t> </a:t>
            </a:r>
            <a:r>
              <a:rPr lang="DE-DE" err="1">
                <a:latin typeface="Calibri"/>
              </a:rPr>
              <a:t>applicants</a:t>
            </a:r>
            <a:r>
              <a:rPr lang="DE-DE">
                <a:latin typeface="Calibri"/>
              </a:rPr>
              <a:t>: </a:t>
            </a:r>
            <a:r>
              <a:rPr lang="DE-DE" err="1">
                <a:latin typeface="Calibri"/>
              </a:rPr>
              <a:t>Syrians</a:t>
            </a:r>
            <a:r>
              <a:rPr lang="DE-DE">
                <a:latin typeface="Calibri"/>
              </a:rPr>
              <a:t>, Afghani, </a:t>
            </a:r>
            <a:r>
              <a:rPr lang="DE-DE" err="1">
                <a:latin typeface="Calibri"/>
              </a:rPr>
              <a:t>Iraqis</a:t>
            </a:r>
            <a:r>
              <a:rPr lang="DE-DE">
                <a:latin typeface="Calibri"/>
              </a:rPr>
              <a:t> (</a:t>
            </a:r>
            <a:r>
              <a:rPr lang="DE-DE" err="1">
                <a:latin typeface="Calibri"/>
              </a:rPr>
              <a:t>Ferderal</a:t>
            </a:r>
            <a:r>
              <a:rPr lang="DE-DE">
                <a:latin typeface="Calibri"/>
              </a:rPr>
              <a:t> Office </a:t>
            </a:r>
            <a:r>
              <a:rPr lang="DE-DE" err="1">
                <a:latin typeface="Calibri"/>
              </a:rPr>
              <a:t>for</a:t>
            </a:r>
            <a:r>
              <a:rPr lang="DE-DE">
                <a:latin typeface="Calibri"/>
              </a:rPr>
              <a:t> Migration </a:t>
            </a:r>
            <a:r>
              <a:rPr lang="DE-DE" err="1">
                <a:latin typeface="Calibri"/>
              </a:rPr>
              <a:t>and</a:t>
            </a:r>
            <a:r>
              <a:rPr lang="DE-DE">
                <a:latin typeface="Calibri"/>
              </a:rPr>
              <a:t> </a:t>
            </a:r>
            <a:r>
              <a:rPr lang="DE-DE" err="1">
                <a:latin typeface="Calibri"/>
              </a:rPr>
              <a:t>Refugees</a:t>
            </a:r>
            <a:r>
              <a:rPr lang="DE-DE">
                <a:latin typeface="Calibri"/>
              </a:rPr>
              <a:t> 2016)</a:t>
            </a:r>
          </a:p>
          <a:p>
            <a:r>
              <a:rPr lang="DE-DE">
                <a:solidFill>
                  <a:srgbClr val="000000"/>
                </a:solidFill>
                <a:latin typeface="Calibri"/>
              </a:rPr>
              <a:t>Registered </a:t>
            </a:r>
            <a:r>
              <a:rPr lang="DE-DE" err="1">
                <a:solidFill>
                  <a:srgbClr val="000000"/>
                </a:solidFill>
                <a:latin typeface="Calibri"/>
              </a:rPr>
              <a:t>movements</a:t>
            </a:r>
            <a:r>
              <a:rPr lang="DE-DE">
                <a:solidFill>
                  <a:srgbClr val="000000"/>
                </a:solidFill>
                <a:latin typeface="Calibri"/>
              </a:rPr>
              <a:t> in </a:t>
            </a:r>
            <a:r>
              <a:rPr lang="DE-DE" err="1">
                <a:solidFill>
                  <a:srgbClr val="000000"/>
                </a:solidFill>
                <a:latin typeface="Calibri"/>
              </a:rPr>
              <a:t>the</a:t>
            </a:r>
            <a:r>
              <a:rPr lang="DE-DE">
                <a:solidFill>
                  <a:srgbClr val="000000"/>
                </a:solidFill>
                <a:latin typeface="Calibri"/>
              </a:rPr>
              <a:t> </a:t>
            </a:r>
            <a:r>
              <a:rPr lang="DE-DE" err="1">
                <a:solidFill>
                  <a:srgbClr val="000000"/>
                </a:solidFill>
                <a:latin typeface="Calibri"/>
              </a:rPr>
              <a:t>first</a:t>
            </a:r>
            <a:r>
              <a:rPr lang="DE-DE">
                <a:solidFill>
                  <a:srgbClr val="000000"/>
                </a:solidFill>
                <a:latin typeface="Calibri"/>
              </a:rPr>
              <a:t> 11 </a:t>
            </a:r>
            <a:r>
              <a:rPr lang="DE-DE" err="1">
                <a:solidFill>
                  <a:srgbClr val="000000"/>
                </a:solidFill>
                <a:latin typeface="Calibri"/>
              </a:rPr>
              <a:t>months</a:t>
            </a:r>
            <a:r>
              <a:rPr lang="DE-DE">
                <a:solidFill>
                  <a:srgbClr val="000000"/>
                </a:solidFill>
                <a:latin typeface="Calibri"/>
              </a:rPr>
              <a:t> </a:t>
            </a:r>
            <a:r>
              <a:rPr lang="DE-DE" err="1">
                <a:solidFill>
                  <a:srgbClr val="000000"/>
                </a:solidFill>
                <a:latin typeface="Calibri"/>
              </a:rPr>
              <a:t>of</a:t>
            </a:r>
            <a:r>
              <a:rPr lang="DE-DE">
                <a:solidFill>
                  <a:srgbClr val="000000"/>
                </a:solidFill>
                <a:latin typeface="Calibri"/>
              </a:rPr>
              <a:t> 2016: c.a. 303.000 </a:t>
            </a:r>
            <a:r>
              <a:rPr lang="DE-DE" err="1">
                <a:solidFill>
                  <a:srgbClr val="000000"/>
                </a:solidFill>
                <a:latin typeface="Calibri"/>
              </a:rPr>
              <a:t>people</a:t>
            </a:r>
            <a:r>
              <a:rPr lang="DE-DE">
                <a:solidFill>
                  <a:srgbClr val="000000"/>
                </a:solidFill>
                <a:latin typeface="Calibri"/>
              </a:rPr>
              <a:t> (</a:t>
            </a:r>
            <a:r>
              <a:rPr lang="DE-DE" err="1">
                <a:solidFill>
                  <a:srgbClr val="000000"/>
                </a:solidFill>
                <a:latin typeface="Calibri"/>
              </a:rPr>
              <a:t>Ferderal</a:t>
            </a:r>
            <a:r>
              <a:rPr lang="DE-DE">
                <a:solidFill>
                  <a:srgbClr val="000000"/>
                </a:solidFill>
                <a:latin typeface="Calibri"/>
              </a:rPr>
              <a:t> </a:t>
            </a:r>
            <a:r>
              <a:rPr lang="DE-DE" err="1">
                <a:solidFill>
                  <a:srgbClr val="000000"/>
                </a:solidFill>
                <a:latin typeface="Calibri"/>
              </a:rPr>
              <a:t>Ministry</a:t>
            </a:r>
            <a:r>
              <a:rPr lang="DE-DE">
                <a:solidFill>
                  <a:srgbClr val="000000"/>
                </a:solidFill>
                <a:latin typeface="Calibri"/>
              </a:rPr>
              <a:t> </a:t>
            </a:r>
            <a:r>
              <a:rPr lang="DE-DE" err="1">
                <a:solidFill>
                  <a:srgbClr val="000000"/>
                </a:solidFill>
                <a:latin typeface="Calibri"/>
              </a:rPr>
              <a:t>of</a:t>
            </a:r>
            <a:r>
              <a:rPr lang="DE-DE">
                <a:solidFill>
                  <a:srgbClr val="000000"/>
                </a:solidFill>
                <a:latin typeface="Calibri"/>
              </a:rPr>
              <a:t> </a:t>
            </a:r>
            <a:r>
              <a:rPr lang="DE-DE" err="1">
                <a:solidFill>
                  <a:srgbClr val="000000"/>
                </a:solidFill>
                <a:latin typeface="Calibri"/>
              </a:rPr>
              <a:t>the</a:t>
            </a:r>
            <a:r>
              <a:rPr lang="DE-DE">
                <a:solidFill>
                  <a:srgbClr val="000000"/>
                </a:solidFill>
                <a:latin typeface="Calibri"/>
              </a:rPr>
              <a:t> </a:t>
            </a:r>
            <a:r>
              <a:rPr lang="DE-DE" err="1">
                <a:solidFill>
                  <a:srgbClr val="000000"/>
                </a:solidFill>
                <a:latin typeface="Calibri"/>
              </a:rPr>
              <a:t>Interior</a:t>
            </a:r>
            <a:r>
              <a:rPr lang="DE-DE">
                <a:solidFill>
                  <a:srgbClr val="000000"/>
                </a:solidFill>
                <a:latin typeface="Calibri"/>
              </a:rPr>
              <a:t> 2016) </a:t>
            </a:r>
          </a:p>
        </p:txBody>
      </p:sp>
    </p:spTree>
    <p:extLst>
      <p:ext uri="{BB962C8B-B14F-4D97-AF65-F5344CB8AC3E}">
        <p14:creationId xmlns:p14="http://schemas.microsoft.com/office/powerpoint/2010/main" val="133268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12372" y="2618468"/>
            <a:ext cx="10515600" cy="1325563"/>
          </a:xfrm>
        </p:spPr>
        <p:txBody>
          <a:bodyPr>
            <a:normAutofit fontScale="90000"/>
          </a:bodyPr>
          <a:lstStyle/>
          <a:p>
            <a:pPr algn="ctr"/>
            <a:r>
              <a:rPr lang="PL-PL">
                <a:solidFill>
                  <a:schemeClr val="tx1"/>
                </a:solidFill>
              </a:rPr>
              <a:t>2.3. </a:t>
            </a:r>
            <a:br>
              <a:rPr lang="en-US">
                <a:solidFill>
                  <a:schemeClr val="tx1"/>
                </a:solidFill>
              </a:rPr>
            </a:br>
            <a:r>
              <a:rPr lang="PL-PL">
                <a:solidFill>
                  <a:schemeClr val="tx1"/>
                </a:solidFill>
              </a:rPr>
              <a:t>Data of the </a:t>
            </a:r>
            <a:r>
              <a:rPr lang="PL-PL" err="1">
                <a:solidFill>
                  <a:schemeClr val="tx1"/>
                </a:solidFill>
              </a:rPr>
              <a:t>refugee</a:t>
            </a:r>
            <a:r>
              <a:rPr lang="PL-PL">
                <a:solidFill>
                  <a:schemeClr val="tx1"/>
                </a:solidFill>
              </a:rPr>
              <a:t> and </a:t>
            </a:r>
            <a:r>
              <a:rPr lang="PL-PL" err="1">
                <a:solidFill>
                  <a:schemeClr val="tx1"/>
                </a:solidFill>
              </a:rPr>
              <a:t>migration</a:t>
            </a:r>
            <a:r>
              <a:rPr lang="PL-PL">
                <a:solidFill>
                  <a:schemeClr val="tx1"/>
                </a:solidFill>
              </a:rPr>
              <a:t> </a:t>
            </a:r>
            <a:r>
              <a:rPr lang="PL-PL" err="1">
                <a:solidFill>
                  <a:schemeClr val="tx1"/>
                </a:solidFill>
              </a:rPr>
              <a:t>crisis</a:t>
            </a:r>
            <a:r>
              <a:rPr lang="PL-PL">
                <a:solidFill>
                  <a:schemeClr val="tx1"/>
                </a:solidFill>
              </a:rPr>
              <a:t> in </a:t>
            </a:r>
            <a:r>
              <a:rPr lang="EN-US">
                <a:solidFill>
                  <a:schemeClr val="tx1"/>
                </a:solidFill>
              </a:rPr>
              <a:t>Poland (2014-201</a:t>
            </a:r>
            <a:r>
              <a:rPr lang="PL-PL">
                <a:solidFill>
                  <a:schemeClr val="tx1"/>
                </a:solidFill>
              </a:rPr>
              <a:t>5</a:t>
            </a:r>
            <a:r>
              <a:rPr lang="EN-US">
                <a:solidFill>
                  <a:schemeClr val="tx1"/>
                </a:solidFill>
              </a:rPr>
              <a:t>)</a:t>
            </a:r>
          </a:p>
        </p:txBody>
      </p:sp>
    </p:spTree>
    <p:extLst>
      <p:ext uri="{BB962C8B-B14F-4D97-AF65-F5344CB8AC3E}">
        <p14:creationId xmlns:p14="http://schemas.microsoft.com/office/powerpoint/2010/main" val="59015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263221293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440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5"/>
          <p:cNvGraphicFramePr>
            <a:graphicFrameLocks noGrp="1"/>
          </p:cNvGraphicFramePr>
          <p:nvPr>
            <p:ph idx="1"/>
            <p:extLst>
              <p:ext uri="{D42A27DB-BD31-4B8C-83A1-F6EECF244321}">
                <p14:modId xmlns:p14="http://schemas.microsoft.com/office/powerpoint/2010/main" val="161683291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096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5796EC6-7388-47D2-B43C-A52FB88EEB0C}"/>
              </a:ext>
            </a:extLst>
          </p:cNvPr>
          <p:cNvGraphicFramePr>
            <a:graphicFrameLocks/>
          </p:cNvGraphicFramePr>
          <p:nvPr>
            <p:extLst>
              <p:ext uri="{D42A27DB-BD31-4B8C-83A1-F6EECF244321}">
                <p14:modId xmlns:p14="http://schemas.microsoft.com/office/powerpoint/2010/main" val="2189004315"/>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824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err="1"/>
              <a:t>Internationional</a:t>
            </a:r>
            <a:r>
              <a:rPr lang="pl-PL"/>
              <a:t>  </a:t>
            </a:r>
            <a:r>
              <a:rPr lang="pl-PL" err="1"/>
              <a:t>Prote</a:t>
            </a:r>
            <a:r>
              <a:rPr lang="en-US" err="1"/>
              <a:t>ction</a:t>
            </a:r>
            <a:br>
              <a:rPr lang="pl-PL"/>
            </a:br>
            <a:endParaRPr lang="pl-PL"/>
          </a:p>
        </p:txBody>
      </p:sp>
      <p:sp>
        <p:nvSpPr>
          <p:cNvPr id="3" name="Content Placeholder 2"/>
          <p:cNvSpPr>
            <a:spLocks noGrp="1"/>
          </p:cNvSpPr>
          <p:nvPr>
            <p:ph idx="1"/>
          </p:nvPr>
        </p:nvSpPr>
        <p:spPr/>
        <p:txBody>
          <a:bodyPr/>
          <a:lstStyle/>
          <a:p>
            <a:r>
              <a:rPr lang="en-US"/>
              <a:t>In 2014 and 2015:</a:t>
            </a:r>
          </a:p>
          <a:p>
            <a:pPr lvl="1"/>
            <a:r>
              <a:rPr lang="en-US"/>
              <a:t>318 out of 491 Syrians (64%) were granted refugee status</a:t>
            </a:r>
          </a:p>
          <a:p>
            <a:pPr lvl="1"/>
            <a:r>
              <a:rPr lang="en-US"/>
              <a:t>Only 1 Syrian application from  was rejected. </a:t>
            </a:r>
          </a:p>
          <a:p>
            <a:pPr lvl="1"/>
            <a:r>
              <a:rPr lang="en-US"/>
              <a:t>Most rejected applications were from Russia and Ukraine. </a:t>
            </a:r>
            <a:endParaRPr lang="pl-PL"/>
          </a:p>
        </p:txBody>
      </p:sp>
      <p:sp>
        <p:nvSpPr>
          <p:cNvPr id="4" name="TextBox 3"/>
          <p:cNvSpPr txBox="1"/>
          <p:nvPr/>
        </p:nvSpPr>
        <p:spPr>
          <a:xfrm>
            <a:off x="4251434" y="5538952"/>
            <a:ext cx="3689131" cy="369332"/>
          </a:xfrm>
          <a:prstGeom prst="rect">
            <a:avLst/>
          </a:prstGeom>
          <a:noFill/>
        </p:spPr>
        <p:txBody>
          <a:bodyPr wrap="square" rtlCol="0">
            <a:spAutoFit/>
          </a:bodyPr>
          <a:lstStyle/>
          <a:p>
            <a:r>
              <a:rPr lang="en-US"/>
              <a:t>Source: http://udsc.gov.pl/</a:t>
            </a:r>
            <a:endParaRPr lang="pl-PL"/>
          </a:p>
        </p:txBody>
      </p:sp>
    </p:spTree>
    <p:extLst>
      <p:ext uri="{BB962C8B-B14F-4D97-AF65-F5344CB8AC3E}">
        <p14:creationId xmlns:p14="http://schemas.microsoft.com/office/powerpoint/2010/main" val="27705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Ukraine</a:t>
            </a:r>
            <a:endParaRPr lang="pl-PL"/>
          </a:p>
        </p:txBody>
      </p:sp>
      <p:sp>
        <p:nvSpPr>
          <p:cNvPr id="5" name="Content Placeholder 4"/>
          <p:cNvSpPr>
            <a:spLocks noGrp="1"/>
          </p:cNvSpPr>
          <p:nvPr>
            <p:ph idx="1"/>
          </p:nvPr>
        </p:nvSpPr>
        <p:spPr/>
        <p:txBody>
          <a:bodyPr/>
          <a:lstStyle/>
          <a:p>
            <a:r>
              <a:rPr lang="en-US"/>
              <a:t>According to the Office for Foreigners nearly 31% of foreigners in Poland are Ukrainians.</a:t>
            </a:r>
          </a:p>
          <a:p>
            <a:r>
              <a:rPr lang="en-US"/>
              <a:t>In 2014 more than 233 000 Ukrainian migrants was registered in Poland and nearly 0,5 million temporary work permits have been granted. </a:t>
            </a:r>
          </a:p>
          <a:p>
            <a:pPr marL="0" indent="0">
              <a:buNone/>
            </a:pPr>
            <a:endParaRPr lang="pl-PL"/>
          </a:p>
        </p:txBody>
      </p:sp>
    </p:spTree>
    <p:extLst>
      <p:ext uri="{BB962C8B-B14F-4D97-AF65-F5344CB8AC3E}">
        <p14:creationId xmlns:p14="http://schemas.microsoft.com/office/powerpoint/2010/main" val="1093598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AU" b="1" u="sng">
                <a:solidFill>
                  <a:schemeClr val="tx1"/>
                </a:solidFill>
                <a:latin typeface="Times New Roman"/>
              </a:rPr>
              <a:t>3.1.1 Migration policy of both countries</a:t>
            </a:r>
          </a:p>
        </p:txBody>
      </p:sp>
      <p:sp>
        <p:nvSpPr>
          <p:cNvPr id="3" name="Symbol zastępczy zawartości 2"/>
          <p:cNvSpPr>
            <a:spLocks noGrp="1"/>
          </p:cNvSpPr>
          <p:nvPr>
            <p:ph idx="1"/>
          </p:nvPr>
        </p:nvSpPr>
        <p:spPr/>
        <p:txBody>
          <a:bodyPr vert="horz" lIns="91440" tIns="45720" rIns="91440" bIns="45720" rtlCol="0" anchor="t">
            <a:normAutofit/>
          </a:bodyPr>
          <a:lstStyle/>
          <a:p>
            <a:pPr marL="0" indent="0">
              <a:buNone/>
            </a:pPr>
            <a:r>
              <a:rPr lang="EN-AU" b="1" u="sng">
                <a:latin typeface="Times New Roman"/>
              </a:rPr>
              <a:t>Governments' response in Germany</a:t>
            </a:r>
          </a:p>
          <a:p>
            <a:r>
              <a:rPr lang="PL-PL" err="1"/>
              <a:t>Participation</a:t>
            </a:r>
            <a:r>
              <a:rPr lang="PL-PL"/>
              <a:t> in the UNHCR </a:t>
            </a:r>
            <a:r>
              <a:rPr lang="PL-PL" err="1"/>
              <a:t>refugee</a:t>
            </a:r>
            <a:r>
              <a:rPr lang="PL-PL"/>
              <a:t> </a:t>
            </a:r>
            <a:r>
              <a:rPr lang="PL-PL" err="1"/>
              <a:t>resettlement</a:t>
            </a:r>
            <a:r>
              <a:rPr lang="PL-PL"/>
              <a:t> program</a:t>
            </a:r>
          </a:p>
          <a:p>
            <a:r>
              <a:rPr lang="PL-PL" b="1" err="1"/>
              <a:t>Acceptance</a:t>
            </a:r>
            <a:r>
              <a:rPr lang="PL-PL" b="1"/>
              <a:t> of a </a:t>
            </a:r>
            <a:r>
              <a:rPr lang="PL-PL" b="1" err="1"/>
              <a:t>large</a:t>
            </a:r>
            <a:r>
              <a:rPr lang="PL-PL" b="1"/>
              <a:t> </a:t>
            </a:r>
            <a:r>
              <a:rPr lang="PL-PL" b="1" err="1"/>
              <a:t>number</a:t>
            </a:r>
            <a:r>
              <a:rPr lang="PL-PL" b="1"/>
              <a:t> of </a:t>
            </a:r>
            <a:r>
              <a:rPr lang="PL-PL" b="1" err="1"/>
              <a:t>Syrian</a:t>
            </a:r>
            <a:r>
              <a:rPr lang="PL-PL" b="1"/>
              <a:t> </a:t>
            </a:r>
            <a:r>
              <a:rPr lang="PL-PL" b="1" err="1"/>
              <a:t>refugees</a:t>
            </a:r>
            <a:endParaRPr lang="PL-PL" b="1"/>
          </a:p>
          <a:p>
            <a:r>
              <a:rPr lang="PL-PL"/>
              <a:t>Migration law </a:t>
            </a:r>
            <a:r>
              <a:rPr lang="PL-PL" err="1"/>
              <a:t>is</a:t>
            </a:r>
            <a:r>
              <a:rPr lang="PL-PL"/>
              <a:t> </a:t>
            </a:r>
            <a:r>
              <a:rPr lang="PL-PL" err="1"/>
              <a:t>getting</a:t>
            </a:r>
            <a:r>
              <a:rPr lang="PL-PL"/>
              <a:t> </a:t>
            </a:r>
            <a:r>
              <a:rPr lang="PL-PL" err="1"/>
              <a:t>more</a:t>
            </a:r>
            <a:r>
              <a:rPr lang="PL-PL"/>
              <a:t> </a:t>
            </a:r>
            <a:r>
              <a:rPr lang="PL-PL" err="1"/>
              <a:t>conservative</a:t>
            </a:r>
            <a:endParaRPr lang="PL-PL"/>
          </a:p>
          <a:p>
            <a:pPr lvl="1"/>
            <a:r>
              <a:rPr lang="PL-PL"/>
              <a:t>2014/2015: Serbia, </a:t>
            </a:r>
            <a:r>
              <a:rPr lang="PL-PL" err="1"/>
              <a:t>Bosnia</a:t>
            </a:r>
            <a:r>
              <a:rPr lang="PL-PL"/>
              <a:t>, Macedonia, Albania, Montenegro, </a:t>
            </a:r>
            <a:r>
              <a:rPr lang="PL-PL" err="1"/>
              <a:t>Kosovo</a:t>
            </a:r>
            <a:r>
              <a:rPr lang="PL-PL"/>
              <a:t> </a:t>
            </a:r>
            <a:r>
              <a:rPr lang="PL-PL" err="1"/>
              <a:t>are</a:t>
            </a:r>
            <a:r>
              <a:rPr lang="PL-PL"/>
              <a:t> </a:t>
            </a:r>
            <a:r>
              <a:rPr lang="PL-PL" err="1"/>
              <a:t>considered</a:t>
            </a:r>
            <a:r>
              <a:rPr lang="PL-PL"/>
              <a:t> as </a:t>
            </a:r>
            <a:r>
              <a:rPr lang="PL-PL" err="1"/>
              <a:t>safe</a:t>
            </a:r>
            <a:r>
              <a:rPr lang="PL-PL"/>
              <a:t> third-</a:t>
            </a:r>
            <a:r>
              <a:rPr lang="PL-PL" err="1"/>
              <a:t>countries</a:t>
            </a:r>
            <a:endParaRPr lang="PL-PL"/>
          </a:p>
          <a:p>
            <a:pPr lvl="1"/>
            <a:r>
              <a:rPr lang="PL-PL"/>
              <a:t>2016: </a:t>
            </a:r>
            <a:r>
              <a:rPr lang="PL-PL" err="1"/>
              <a:t>Tunisia</a:t>
            </a:r>
            <a:r>
              <a:rPr lang="PL-PL"/>
              <a:t>, </a:t>
            </a:r>
            <a:r>
              <a:rPr lang="PL-PL" err="1"/>
              <a:t>Morocco</a:t>
            </a:r>
            <a:r>
              <a:rPr lang="PL-PL"/>
              <a:t>, </a:t>
            </a:r>
            <a:r>
              <a:rPr lang="PL-PL" err="1"/>
              <a:t>Algeria</a:t>
            </a:r>
            <a:r>
              <a:rPr lang="PL-PL"/>
              <a:t> </a:t>
            </a:r>
            <a:r>
              <a:rPr lang="PL-PL" err="1"/>
              <a:t>became</a:t>
            </a:r>
            <a:r>
              <a:rPr lang="PL-PL"/>
              <a:t> </a:t>
            </a:r>
            <a:r>
              <a:rPr lang="PL-PL" err="1"/>
              <a:t>safe</a:t>
            </a:r>
            <a:r>
              <a:rPr lang="PL-PL"/>
              <a:t> third-</a:t>
            </a:r>
            <a:r>
              <a:rPr lang="PL-PL" err="1"/>
              <a:t>countries</a:t>
            </a:r>
            <a:endParaRPr lang="PL-PL"/>
          </a:p>
          <a:p>
            <a:pPr lvl="1"/>
            <a:r>
              <a:rPr lang="PL-PL" err="1"/>
              <a:t>December</a:t>
            </a:r>
            <a:r>
              <a:rPr lang="PL-PL"/>
              <a:t> 2016: </a:t>
            </a:r>
            <a:r>
              <a:rPr lang="PL-PL" err="1"/>
              <a:t>Deportation</a:t>
            </a:r>
            <a:r>
              <a:rPr lang="PL-PL"/>
              <a:t> to </a:t>
            </a:r>
            <a:r>
              <a:rPr lang="PL-PL" err="1"/>
              <a:t>Afghanistan</a:t>
            </a:r>
            <a:endParaRPr lang="PL-PL"/>
          </a:p>
          <a:p>
            <a:pPr lvl="1"/>
            <a:r>
              <a:rPr lang="PL-PL" err="1"/>
              <a:t>Temporary</a:t>
            </a:r>
            <a:r>
              <a:rPr lang="PL-PL"/>
              <a:t> </a:t>
            </a:r>
            <a:r>
              <a:rPr lang="PL-PL" err="1"/>
              <a:t>abolishment</a:t>
            </a:r>
            <a:r>
              <a:rPr lang="PL-PL"/>
              <a:t> of family </a:t>
            </a:r>
            <a:r>
              <a:rPr lang="PL-PL" err="1"/>
              <a:t>reunification</a:t>
            </a:r>
            <a:endParaRPr lang="PL-PL"/>
          </a:p>
          <a:p>
            <a:pPr lvl="1"/>
            <a:endParaRPr lang="PL-PL"/>
          </a:p>
        </p:txBody>
      </p:sp>
    </p:spTree>
    <p:extLst>
      <p:ext uri="{BB962C8B-B14F-4D97-AF65-F5344CB8AC3E}">
        <p14:creationId xmlns:p14="http://schemas.microsoft.com/office/powerpoint/2010/main" val="3763929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AU" b="1" u="sng">
                <a:solidFill>
                  <a:schemeClr val="tx1"/>
                </a:solidFill>
                <a:latin typeface="Times New Roman"/>
              </a:rPr>
              <a:t>3.1.1 Migration policy of both countries</a:t>
            </a:r>
          </a:p>
        </p:txBody>
      </p:sp>
      <p:sp>
        <p:nvSpPr>
          <p:cNvPr id="3" name="Symbol zastępczy zawartości 2"/>
          <p:cNvSpPr>
            <a:spLocks noGrp="1"/>
          </p:cNvSpPr>
          <p:nvPr>
            <p:ph idx="1"/>
          </p:nvPr>
        </p:nvSpPr>
        <p:spPr/>
        <p:txBody>
          <a:bodyPr vert="horz" lIns="91440" tIns="45720" rIns="91440" bIns="45720" rtlCol="0" anchor="t">
            <a:normAutofit/>
          </a:bodyPr>
          <a:lstStyle/>
          <a:p>
            <a:pPr marL="0" indent="0">
              <a:buNone/>
            </a:pPr>
            <a:r>
              <a:rPr lang="EN-AU" b="1" u="sng">
                <a:latin typeface="Times New Roman"/>
              </a:rPr>
              <a:t>Governments' response in </a:t>
            </a:r>
            <a:r>
              <a:rPr lang="pl-PL" b="1" u="sng">
                <a:latin typeface="Times New Roman"/>
              </a:rPr>
              <a:t>Poland</a:t>
            </a:r>
            <a:endParaRPr lang="EN-AU" b="1" u="sng">
              <a:latin typeface="Times New Roman"/>
            </a:endParaRPr>
          </a:p>
          <a:p>
            <a:endParaRPr lang="PL-PL"/>
          </a:p>
          <a:p>
            <a:r>
              <a:rPr lang="en-US" b="1"/>
              <a:t>Former government of center-right Civic Platform decided to accept 7 000 refuges in EU relocation program</a:t>
            </a:r>
          </a:p>
          <a:p>
            <a:r>
              <a:rPr lang="en-US" b="1"/>
              <a:t>New radical right wing government refuse to accept ANY refugee</a:t>
            </a:r>
          </a:p>
        </p:txBody>
      </p:sp>
    </p:spTree>
    <p:extLst>
      <p:ext uri="{BB962C8B-B14F-4D97-AF65-F5344CB8AC3E}">
        <p14:creationId xmlns:p14="http://schemas.microsoft.com/office/powerpoint/2010/main" val="262075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Agenda</a:t>
            </a:r>
          </a:p>
        </p:txBody>
      </p:sp>
      <p:sp>
        <p:nvSpPr>
          <p:cNvPr id="3" name="Symbol zastępczy zawartości 2"/>
          <p:cNvSpPr>
            <a:spLocks noGrp="1"/>
          </p:cNvSpPr>
          <p:nvPr>
            <p:ph idx="1"/>
          </p:nvPr>
        </p:nvSpPr>
        <p:spPr/>
        <p:txBody>
          <a:bodyPr vert="horz" lIns="91440" tIns="45720" rIns="91440" bIns="45720" rtlCol="0" anchor="t">
            <a:normAutofit fontScale="92500" lnSpcReduction="20000"/>
          </a:bodyPr>
          <a:lstStyle/>
          <a:p>
            <a:pPr marL="0" indent="0">
              <a:buNone/>
            </a:pPr>
            <a:r>
              <a:rPr lang="PL-PL"/>
              <a:t>1. </a:t>
            </a:r>
            <a:r>
              <a:rPr lang="PL-PL" err="1"/>
              <a:t>Intodruction</a:t>
            </a:r>
            <a:r>
              <a:rPr lang="PL-PL"/>
              <a:t> </a:t>
            </a:r>
          </a:p>
          <a:p>
            <a:pPr marL="0" indent="0">
              <a:buNone/>
            </a:pPr>
            <a:r>
              <a:rPr lang="PL-PL"/>
              <a:t>2. Data </a:t>
            </a:r>
            <a:r>
              <a:rPr lang="PL-PL" err="1"/>
              <a:t>about</a:t>
            </a:r>
            <a:r>
              <a:rPr lang="PL-PL"/>
              <a:t> </a:t>
            </a:r>
            <a:r>
              <a:rPr lang="PL-PL" err="1"/>
              <a:t>refugees</a:t>
            </a:r>
          </a:p>
          <a:p>
            <a:pPr marL="0" indent="0">
              <a:buNone/>
            </a:pPr>
            <a:r>
              <a:rPr lang="PL-PL"/>
              <a:t>      2.1. </a:t>
            </a:r>
            <a:r>
              <a:rPr lang="PL-PL" err="1"/>
              <a:t>European</a:t>
            </a:r>
            <a:r>
              <a:rPr lang="PL-PL"/>
              <a:t> data on </a:t>
            </a:r>
            <a:r>
              <a:rPr lang="PL-PL" err="1"/>
              <a:t>refugee</a:t>
            </a:r>
            <a:r>
              <a:rPr lang="PL-PL"/>
              <a:t> </a:t>
            </a:r>
            <a:r>
              <a:rPr lang="PL-PL" err="1"/>
              <a:t>movements</a:t>
            </a:r>
          </a:p>
          <a:p>
            <a:pPr marL="0" indent="0">
              <a:buNone/>
            </a:pPr>
            <a:r>
              <a:rPr lang="PL-PL"/>
              <a:t>      2.2. German data on </a:t>
            </a:r>
            <a:r>
              <a:rPr lang="PL-PL" err="1"/>
              <a:t>refugee</a:t>
            </a:r>
            <a:r>
              <a:rPr lang="PL-PL"/>
              <a:t> </a:t>
            </a:r>
            <a:r>
              <a:rPr lang="PL-PL" err="1"/>
              <a:t>movements</a:t>
            </a:r>
          </a:p>
          <a:p>
            <a:pPr marL="0" indent="0">
              <a:buNone/>
            </a:pPr>
            <a:r>
              <a:rPr lang="PL-PL"/>
              <a:t>      2.3. </a:t>
            </a:r>
            <a:r>
              <a:rPr lang="PL-PL" err="1"/>
              <a:t>Polish</a:t>
            </a:r>
            <a:r>
              <a:rPr lang="PL-PL"/>
              <a:t> data on </a:t>
            </a:r>
            <a:r>
              <a:rPr lang="PL-PL" err="1"/>
              <a:t>refugee</a:t>
            </a:r>
            <a:r>
              <a:rPr lang="PL-PL"/>
              <a:t> </a:t>
            </a:r>
            <a:r>
              <a:rPr lang="PL-PL" err="1"/>
              <a:t>movements</a:t>
            </a:r>
          </a:p>
          <a:p>
            <a:pPr marL="0" indent="0">
              <a:buNone/>
            </a:pPr>
            <a:r>
              <a:rPr lang="PL-PL"/>
              <a:t>3. The migrant and </a:t>
            </a:r>
            <a:r>
              <a:rPr lang="PL-PL" err="1"/>
              <a:t>refugee</a:t>
            </a:r>
            <a:r>
              <a:rPr lang="PL-PL"/>
              <a:t> </a:t>
            </a:r>
            <a:r>
              <a:rPr lang="PL-PL" err="1"/>
              <a:t>situation</a:t>
            </a:r>
            <a:r>
              <a:rPr lang="PL-PL"/>
              <a:t> in Poland and Germany </a:t>
            </a:r>
            <a:r>
              <a:rPr lang="PL-PL" err="1"/>
              <a:t>since</a:t>
            </a:r>
            <a:r>
              <a:rPr lang="PL-PL"/>
              <a:t> 2014 </a:t>
            </a:r>
          </a:p>
          <a:p>
            <a:pPr marL="0" indent="0">
              <a:buNone/>
            </a:pPr>
            <a:r>
              <a:rPr lang="PL-PL"/>
              <a:t>     3.1 </a:t>
            </a:r>
            <a:r>
              <a:rPr lang="PL-PL" err="1"/>
              <a:t>Governments</a:t>
            </a:r>
            <a:r>
              <a:rPr lang="PL-PL"/>
              <a:t>' </a:t>
            </a:r>
            <a:r>
              <a:rPr lang="PL-PL" err="1"/>
              <a:t>response</a:t>
            </a:r>
            <a:r>
              <a:rPr lang="PL-PL"/>
              <a:t> </a:t>
            </a:r>
          </a:p>
          <a:p>
            <a:pPr marL="0" indent="0">
              <a:buNone/>
            </a:pPr>
            <a:r>
              <a:rPr lang="PL-PL"/>
              <a:t>        3.1.1 Migration policy of </a:t>
            </a:r>
            <a:r>
              <a:rPr lang="PL-PL" err="1"/>
              <a:t>both</a:t>
            </a:r>
            <a:r>
              <a:rPr lang="PL-PL"/>
              <a:t> </a:t>
            </a:r>
            <a:r>
              <a:rPr lang="PL-PL" err="1"/>
              <a:t>countries</a:t>
            </a:r>
            <a:r>
              <a:rPr lang="PL-PL"/>
              <a:t> </a:t>
            </a:r>
          </a:p>
          <a:p>
            <a:pPr marL="0" indent="0">
              <a:buNone/>
            </a:pPr>
            <a:r>
              <a:rPr lang="PL-PL"/>
              <a:t>        3.1.2 Supply of </a:t>
            </a:r>
            <a:r>
              <a:rPr lang="PL-PL" err="1"/>
              <a:t>accommodations</a:t>
            </a:r>
            <a:r>
              <a:rPr lang="PL-PL"/>
              <a:t> for </a:t>
            </a:r>
            <a:r>
              <a:rPr lang="PL-PL" err="1"/>
              <a:t>refugees</a:t>
            </a:r>
            <a:r>
              <a:rPr lang="PL-PL"/>
              <a:t> </a:t>
            </a:r>
          </a:p>
          <a:p>
            <a:pPr marL="0" indent="0">
              <a:buNone/>
            </a:pPr>
            <a:r>
              <a:rPr lang="PL-PL"/>
              <a:t>        3.1.3 </a:t>
            </a:r>
            <a:r>
              <a:rPr lang="PL-PL" err="1"/>
              <a:t>Education</a:t>
            </a:r>
            <a:r>
              <a:rPr lang="PL-PL"/>
              <a:t> and </a:t>
            </a:r>
            <a:r>
              <a:rPr lang="PL-PL" err="1"/>
              <a:t>consultation</a:t>
            </a:r>
            <a:r>
              <a:rPr lang="PL-PL"/>
              <a:t> </a:t>
            </a:r>
            <a:r>
              <a:rPr lang="PL-PL" err="1"/>
              <a:t>offers</a:t>
            </a:r>
            <a:r>
              <a:rPr lang="PL-PL"/>
              <a:t> for </a:t>
            </a:r>
            <a:r>
              <a:rPr lang="PL-PL" err="1"/>
              <a:t>refugees</a:t>
            </a:r>
            <a:r>
              <a:rPr lang="PL-PL"/>
              <a:t> </a:t>
            </a:r>
          </a:p>
          <a:p>
            <a:pPr marL="0" indent="0">
              <a:buNone/>
            </a:pPr>
            <a:r>
              <a:rPr lang="PL-PL"/>
              <a:t>        3.1.4 </a:t>
            </a:r>
            <a:r>
              <a:rPr lang="PL-PL" err="1"/>
              <a:t>Labour</a:t>
            </a:r>
            <a:r>
              <a:rPr lang="PL-PL"/>
              <a:t> market policy </a:t>
            </a:r>
          </a:p>
        </p:txBody>
      </p:sp>
    </p:spTree>
    <p:extLst>
      <p:ext uri="{BB962C8B-B14F-4D97-AF65-F5344CB8AC3E}">
        <p14:creationId xmlns:p14="http://schemas.microsoft.com/office/powerpoint/2010/main" val="2079261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err="1"/>
              <a:t>Polish</a:t>
            </a:r>
            <a:r>
              <a:rPr lang="pl-PL"/>
              <a:t> Card</a:t>
            </a:r>
          </a:p>
        </p:txBody>
      </p:sp>
      <p:sp>
        <p:nvSpPr>
          <p:cNvPr id="3" name="Content Placeholder 2"/>
          <p:cNvSpPr>
            <a:spLocks noGrp="1"/>
          </p:cNvSpPr>
          <p:nvPr>
            <p:ph idx="1"/>
          </p:nvPr>
        </p:nvSpPr>
        <p:spPr/>
        <p:txBody>
          <a:bodyPr>
            <a:normAutofit/>
          </a:bodyPr>
          <a:lstStyle/>
          <a:p>
            <a:r>
              <a:rPr lang="pl-PL"/>
              <a:t>A</a:t>
            </a:r>
            <a:r>
              <a:rPr lang="en-US"/>
              <a:t> document confirming belonging to the Polish nation</a:t>
            </a:r>
            <a:r>
              <a:rPr lang="pl-PL"/>
              <a:t>.</a:t>
            </a:r>
          </a:p>
          <a:p>
            <a:r>
              <a:rPr lang="en-US"/>
              <a:t>It was established by an act of the Polish parliament </a:t>
            </a:r>
            <a:r>
              <a:rPr lang="pl-PL"/>
              <a:t>in </a:t>
            </a:r>
            <a:r>
              <a:rPr lang="en-US"/>
              <a:t>2007</a:t>
            </a:r>
            <a:endParaRPr lang="pl-PL"/>
          </a:p>
          <a:p>
            <a:r>
              <a:rPr lang="en-US"/>
              <a:t>A holder of the “Karta </a:t>
            </a:r>
            <a:r>
              <a:rPr lang="en-US" err="1"/>
              <a:t>Polaka</a:t>
            </a:r>
            <a:r>
              <a:rPr lang="en-US"/>
              <a:t>” has the right to:</a:t>
            </a:r>
          </a:p>
          <a:p>
            <a:pPr lvl="1"/>
            <a:r>
              <a:rPr lang="en-US"/>
              <a:t>exemption from the obligation to have a work permit for foreigners;</a:t>
            </a:r>
          </a:p>
          <a:p>
            <a:pPr lvl="1"/>
            <a:r>
              <a:rPr lang="en-US"/>
              <a:t>set up a company on the same basis as citizens of Poland;</a:t>
            </a:r>
          </a:p>
          <a:p>
            <a:pPr lvl="1"/>
            <a:r>
              <a:rPr lang="en-US"/>
              <a:t>study, do a doctorate and participate in the other forms of education, as well as participate in research and development work. The holder retains the right to apply for scholarships and other forms of aid for foreigners;</a:t>
            </a:r>
          </a:p>
          <a:p>
            <a:pPr lvl="1"/>
            <a:r>
              <a:rPr lang="en-US"/>
              <a:t>preschool, primary and secondary education in Poland;</a:t>
            </a:r>
          </a:p>
          <a:p>
            <a:pPr lvl="1"/>
            <a:r>
              <a:rPr lang="en-US"/>
              <a:t>use of health care services in the states of emergency;</a:t>
            </a:r>
          </a:p>
          <a:p>
            <a:pPr lvl="1"/>
            <a:r>
              <a:rPr lang="en-US"/>
              <a:t>37% discount on public transport omnibus, flier and express rail travel;</a:t>
            </a:r>
          </a:p>
          <a:p>
            <a:pPr lvl="1"/>
            <a:r>
              <a:rPr lang="en-US"/>
              <a:t>free admission to state museums.</a:t>
            </a:r>
            <a:endParaRPr lang="pl-PL"/>
          </a:p>
        </p:txBody>
      </p:sp>
    </p:spTree>
    <p:extLst>
      <p:ext uri="{BB962C8B-B14F-4D97-AF65-F5344CB8AC3E}">
        <p14:creationId xmlns:p14="http://schemas.microsoft.com/office/powerpoint/2010/main" val="2526707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a:solidFill>
                  <a:schemeClr val="tx1"/>
                </a:solidFill>
                <a:latin typeface="Calibri"/>
              </a:rPr>
              <a:t>3.1.2 Supply of </a:t>
            </a:r>
            <a:r>
              <a:rPr lang="PL-PL" err="1">
                <a:solidFill>
                  <a:schemeClr val="tx1"/>
                </a:solidFill>
                <a:latin typeface="Calibri"/>
              </a:rPr>
              <a:t>accommodations</a:t>
            </a:r>
            <a:r>
              <a:rPr lang="PL-PL">
                <a:solidFill>
                  <a:schemeClr val="tx1"/>
                </a:solidFill>
                <a:latin typeface="Calibri"/>
              </a:rPr>
              <a:t> for </a:t>
            </a:r>
            <a:r>
              <a:rPr lang="PL-PL" err="1">
                <a:solidFill>
                  <a:schemeClr val="tx1"/>
                </a:solidFill>
                <a:latin typeface="Calibri"/>
              </a:rPr>
              <a:t>refugees</a:t>
            </a:r>
            <a:endParaRPr lang="PL-PL">
              <a:solidFill>
                <a:schemeClr val="tx1"/>
              </a:solidFill>
              <a:latin typeface="Calibri"/>
            </a:endParaRPr>
          </a:p>
        </p:txBody>
      </p:sp>
      <p:sp>
        <p:nvSpPr>
          <p:cNvPr id="3" name="Symbol zastępczy zawartości 2"/>
          <p:cNvSpPr>
            <a:spLocks noGrp="1"/>
          </p:cNvSpPr>
          <p:nvPr>
            <p:ph idx="1"/>
          </p:nvPr>
        </p:nvSpPr>
        <p:spPr/>
        <p:txBody>
          <a:bodyPr vert="horz" lIns="91440" tIns="45720" rIns="91440" bIns="45720" rtlCol="0" anchor="t">
            <a:normAutofit/>
          </a:bodyPr>
          <a:lstStyle/>
          <a:p>
            <a:pPr marL="0" indent="0">
              <a:buNone/>
            </a:pPr>
            <a:r>
              <a:rPr lang="EN-AU" b="1" u="sng">
                <a:latin typeface="Times New Roman"/>
              </a:rPr>
              <a:t>Governments' response in Germany</a:t>
            </a:r>
          </a:p>
          <a:p>
            <a:r>
              <a:rPr lang="EN-AU">
                <a:latin typeface="Times New Roman"/>
              </a:rPr>
              <a:t>Container, empty buildings, gyms, tents, </a:t>
            </a:r>
            <a:r>
              <a:rPr lang="EN-AU" err="1">
                <a:latin typeface="Times New Roman"/>
              </a:rPr>
              <a:t>ho</a:t>
            </a:r>
            <a:r>
              <a:rPr lang="EN-AU">
                <a:latin typeface="Times New Roman"/>
              </a:rPr>
              <a:t>(s)</a:t>
            </a:r>
            <a:r>
              <a:rPr lang="EN-AU" err="1">
                <a:latin typeface="Times New Roman"/>
              </a:rPr>
              <a:t>tels</a:t>
            </a:r>
            <a:r>
              <a:rPr lang="EN-AU">
                <a:latin typeface="Times New Roman"/>
              </a:rPr>
              <a:t>, flats</a:t>
            </a:r>
          </a:p>
          <a:p>
            <a:r>
              <a:rPr lang="EN-AU">
                <a:latin typeface="Times New Roman"/>
              </a:rPr>
              <a:t>Mostly mass accommodations (conflicts inside the accommodation)</a:t>
            </a:r>
          </a:p>
          <a:p>
            <a:r>
              <a:rPr lang="EN-AU">
                <a:latin typeface="Times New Roman"/>
              </a:rPr>
              <a:t>Actually maximum duration of </a:t>
            </a:r>
          </a:p>
          <a:p>
            <a:pPr marL="0" indent="0">
              <a:buNone/>
            </a:pPr>
            <a:r>
              <a:rPr lang="EN-AU">
                <a:latin typeface="Times New Roman"/>
              </a:rPr>
              <a:t>stay in mass accommodation: three months</a:t>
            </a:r>
          </a:p>
          <a:p>
            <a:pPr marL="0" indent="0">
              <a:buNone/>
            </a:pPr>
            <a:r>
              <a:rPr lang="EN-AU">
                <a:latin typeface="Times New Roman"/>
              </a:rPr>
              <a:t>-&gt; change to six months </a:t>
            </a:r>
          </a:p>
          <a:p>
            <a:r>
              <a:rPr lang="EN-AU">
                <a:latin typeface="Times New Roman"/>
              </a:rPr>
              <a:t>Quality of supply depends </a:t>
            </a:r>
          </a:p>
          <a:p>
            <a:pPr marL="0" indent="0">
              <a:buNone/>
            </a:pPr>
            <a:r>
              <a:rPr lang="EN-AU">
                <a:latin typeface="Times New Roman"/>
              </a:rPr>
              <a:t>   on federal state</a:t>
            </a:r>
          </a:p>
          <a:p>
            <a:pPr marL="0" indent="0">
              <a:buNone/>
            </a:pPr>
            <a:r>
              <a:rPr lang="EN-AU">
                <a:latin typeface="Times New Roman"/>
              </a:rPr>
              <a:t>-&gt; sometimes lack of accommodations</a:t>
            </a:r>
          </a:p>
        </p:txBody>
      </p:sp>
      <p:pic>
        <p:nvPicPr>
          <p:cNvPr id="4" name="Obraz 3" descr="Bildergebnis für lageso liegen"/>
          <p:cNvPicPr>
            <a:picLocks noChangeAspect="1"/>
          </p:cNvPicPr>
          <p:nvPr/>
        </p:nvPicPr>
        <p:blipFill>
          <a:blip r:embed="rId3"/>
          <a:stretch>
            <a:fillRect/>
          </a:stretch>
        </p:blipFill>
        <p:spPr>
          <a:xfrm>
            <a:off x="6781800" y="3291205"/>
            <a:ext cx="5055282" cy="2845425"/>
          </a:xfrm>
          <a:prstGeom prst="rect">
            <a:avLst/>
          </a:prstGeom>
        </p:spPr>
      </p:pic>
      <p:sp>
        <p:nvSpPr>
          <p:cNvPr id="5" name="pole tekstowe 4"/>
          <p:cNvSpPr txBox="1"/>
          <p:nvPr/>
        </p:nvSpPr>
        <p:spPr>
          <a:xfrm>
            <a:off x="6124575" y="6086475"/>
            <a:ext cx="5537200" cy="646331"/>
          </a:xfrm>
          <a:prstGeom prst="rect">
            <a:avLst/>
          </a:prstGeom>
        </p:spPr>
        <p:txBody>
          <a:bodyPr rtlCol="0">
            <a:spAutoFit/>
          </a:bodyPr>
          <a:lstStyle/>
          <a:p>
            <a:pPr algn="ctr"/>
            <a:r>
              <a:rPr lang="PL-PL">
                <a:solidFill>
                  <a:srgbClr val="000000"/>
                </a:solidFill>
                <a:latin typeface="Rockwell"/>
              </a:rPr>
              <a:t>People sleeping on the </a:t>
            </a:r>
            <a:r>
              <a:rPr lang="PL-PL" err="1">
                <a:solidFill>
                  <a:srgbClr val="000000"/>
                </a:solidFill>
                <a:latin typeface="Rockwell"/>
              </a:rPr>
              <a:t>street</a:t>
            </a:r>
            <a:r>
              <a:rPr lang="PL-PL">
                <a:solidFill>
                  <a:srgbClr val="000000"/>
                </a:solidFill>
                <a:latin typeface="Rockwell"/>
              </a:rPr>
              <a:t> </a:t>
            </a:r>
            <a:r>
              <a:rPr lang="PL-PL" err="1">
                <a:solidFill>
                  <a:srgbClr val="000000"/>
                </a:solidFill>
                <a:latin typeface="Rockwell"/>
              </a:rPr>
              <a:t>due</a:t>
            </a:r>
            <a:r>
              <a:rPr lang="PL-PL">
                <a:solidFill>
                  <a:srgbClr val="000000"/>
                </a:solidFill>
                <a:latin typeface="Rockwell"/>
              </a:rPr>
              <a:t> to the </a:t>
            </a:r>
            <a:r>
              <a:rPr lang="PL-PL" err="1">
                <a:solidFill>
                  <a:srgbClr val="000000"/>
                </a:solidFill>
                <a:latin typeface="Rockwell"/>
              </a:rPr>
              <a:t>lack</a:t>
            </a:r>
            <a:r>
              <a:rPr lang="PL-PL">
                <a:solidFill>
                  <a:srgbClr val="000000"/>
                </a:solidFill>
                <a:latin typeface="Rockwell"/>
              </a:rPr>
              <a:t> of </a:t>
            </a:r>
            <a:r>
              <a:rPr lang="PL-PL" err="1">
                <a:solidFill>
                  <a:srgbClr val="000000"/>
                </a:solidFill>
                <a:latin typeface="Rockwell"/>
              </a:rPr>
              <a:t>refugee</a:t>
            </a:r>
            <a:r>
              <a:rPr lang="PL-PL">
                <a:solidFill>
                  <a:srgbClr val="000000"/>
                </a:solidFill>
                <a:latin typeface="Rockwell"/>
              </a:rPr>
              <a:t> </a:t>
            </a:r>
            <a:r>
              <a:rPr lang="PL-PL" err="1">
                <a:solidFill>
                  <a:srgbClr val="000000"/>
                </a:solidFill>
                <a:latin typeface="Rockwell"/>
              </a:rPr>
              <a:t>accommodations</a:t>
            </a:r>
            <a:r>
              <a:rPr lang="PL-PL">
                <a:solidFill>
                  <a:srgbClr val="000000"/>
                </a:solidFill>
                <a:latin typeface="Rockwell"/>
              </a:rPr>
              <a:t> in Berlin. Source: bz.de</a:t>
            </a:r>
          </a:p>
        </p:txBody>
      </p:sp>
    </p:spTree>
    <p:extLst>
      <p:ext uri="{BB962C8B-B14F-4D97-AF65-F5344CB8AC3E}">
        <p14:creationId xmlns:p14="http://schemas.microsoft.com/office/powerpoint/2010/main" val="3211723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a:solidFill>
                  <a:schemeClr val="tx1"/>
                </a:solidFill>
                <a:latin typeface="Calibri"/>
              </a:rPr>
              <a:t>3.1.2 Supply of </a:t>
            </a:r>
            <a:r>
              <a:rPr lang="PL-PL" err="1">
                <a:solidFill>
                  <a:schemeClr val="tx1"/>
                </a:solidFill>
                <a:latin typeface="Calibri"/>
              </a:rPr>
              <a:t>accommodations</a:t>
            </a:r>
            <a:r>
              <a:rPr lang="PL-PL">
                <a:solidFill>
                  <a:schemeClr val="tx1"/>
                </a:solidFill>
                <a:latin typeface="Calibri"/>
              </a:rPr>
              <a:t> for </a:t>
            </a:r>
            <a:r>
              <a:rPr lang="PL-PL" err="1">
                <a:solidFill>
                  <a:schemeClr val="tx1"/>
                </a:solidFill>
                <a:latin typeface="Calibri"/>
              </a:rPr>
              <a:t>refugees</a:t>
            </a:r>
            <a:endParaRPr lang="PL-PL">
              <a:solidFill>
                <a:schemeClr val="tx1"/>
              </a:solidFill>
              <a:latin typeface="Calibri"/>
            </a:endParaRPr>
          </a:p>
        </p:txBody>
      </p:sp>
      <p:sp>
        <p:nvSpPr>
          <p:cNvPr id="3" name="Symbol zastępczy zawartości 2"/>
          <p:cNvSpPr>
            <a:spLocks noGrp="1"/>
          </p:cNvSpPr>
          <p:nvPr>
            <p:ph idx="1"/>
          </p:nvPr>
        </p:nvSpPr>
        <p:spPr/>
        <p:txBody>
          <a:bodyPr vert="horz" lIns="91440" tIns="45720" rIns="91440" bIns="45720" rtlCol="0" anchor="t">
            <a:normAutofit/>
          </a:bodyPr>
          <a:lstStyle/>
          <a:p>
            <a:pPr marL="0" indent="0">
              <a:buNone/>
            </a:pPr>
            <a:r>
              <a:rPr lang="EN-AU" b="1" u="sng">
                <a:latin typeface="Times New Roman"/>
              </a:rPr>
              <a:t>Governments' response in </a:t>
            </a:r>
            <a:r>
              <a:rPr lang="pl-PL" b="1" u="sng">
                <a:latin typeface="Times New Roman"/>
              </a:rPr>
              <a:t>Poland</a:t>
            </a:r>
            <a:endParaRPr lang="en-US" b="1" u="sng">
              <a:latin typeface="Times New Roman"/>
            </a:endParaRPr>
          </a:p>
          <a:p>
            <a:r>
              <a:rPr lang="en-US">
                <a:latin typeface="Times New Roman"/>
              </a:rPr>
              <a:t>Poland has 11 state refugee centers </a:t>
            </a:r>
          </a:p>
          <a:p>
            <a:r>
              <a:rPr lang="pl-PL"/>
              <a:t>1653</a:t>
            </a:r>
            <a:r>
              <a:rPr lang="en-US"/>
              <a:t> people live in refugee centers</a:t>
            </a:r>
          </a:p>
          <a:p>
            <a:r>
              <a:rPr lang="en-US"/>
              <a:t>According to </a:t>
            </a:r>
            <a:r>
              <a:rPr lang="pl-PL" err="1"/>
              <a:t>Ministry</a:t>
            </a:r>
            <a:r>
              <a:rPr lang="pl-PL"/>
              <a:t> of </a:t>
            </a:r>
            <a:r>
              <a:rPr lang="pl-PL" err="1"/>
              <a:t>Justice</a:t>
            </a:r>
            <a:r>
              <a:rPr lang="en-US"/>
              <a:t> there was a plan to accommodate</a:t>
            </a:r>
            <a:r>
              <a:rPr lang="pl-PL"/>
              <a:t> </a:t>
            </a:r>
            <a:r>
              <a:rPr lang="pl-PL" err="1"/>
              <a:t>forme</a:t>
            </a:r>
            <a:r>
              <a:rPr lang="en-US"/>
              <a:t>r soviet military bases to temporary refugee camps.</a:t>
            </a:r>
          </a:p>
        </p:txBody>
      </p:sp>
    </p:spTree>
    <p:extLst>
      <p:ext uri="{BB962C8B-B14F-4D97-AF65-F5344CB8AC3E}">
        <p14:creationId xmlns:p14="http://schemas.microsoft.com/office/powerpoint/2010/main" val="56527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14620" cy="6858000"/>
          </a:xfrm>
          <a:prstGeom prst="rect">
            <a:avLst/>
          </a:prstGeom>
        </p:spPr>
      </p:pic>
    </p:spTree>
    <p:extLst>
      <p:ext uri="{BB962C8B-B14F-4D97-AF65-F5344CB8AC3E}">
        <p14:creationId xmlns:p14="http://schemas.microsoft.com/office/powerpoint/2010/main" val="162587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a:solidFill>
                  <a:schemeClr val="tx1"/>
                </a:solidFill>
                <a:latin typeface="Calibri"/>
              </a:rPr>
              <a:t>3.1.3 </a:t>
            </a:r>
            <a:r>
              <a:rPr lang="PL-PL" err="1">
                <a:solidFill>
                  <a:schemeClr val="tx1"/>
                </a:solidFill>
                <a:latin typeface="Calibri"/>
              </a:rPr>
              <a:t>Education</a:t>
            </a:r>
            <a:r>
              <a:rPr lang="PL-PL">
                <a:solidFill>
                  <a:schemeClr val="tx1"/>
                </a:solidFill>
                <a:latin typeface="Calibri"/>
              </a:rPr>
              <a:t> </a:t>
            </a:r>
            <a:r>
              <a:rPr lang="PL-PL" err="1">
                <a:solidFill>
                  <a:schemeClr val="tx1"/>
                </a:solidFill>
                <a:latin typeface="Calibri"/>
              </a:rPr>
              <a:t>offers</a:t>
            </a:r>
            <a:r>
              <a:rPr lang="PL-PL">
                <a:solidFill>
                  <a:schemeClr val="tx1"/>
                </a:solidFill>
                <a:latin typeface="Calibri"/>
              </a:rPr>
              <a:t> for </a:t>
            </a:r>
            <a:r>
              <a:rPr lang="PL-PL" err="1">
                <a:solidFill>
                  <a:schemeClr val="tx1"/>
                </a:solidFill>
                <a:latin typeface="Calibri"/>
              </a:rPr>
              <a:t>refugees</a:t>
            </a:r>
          </a:p>
        </p:txBody>
      </p:sp>
      <p:sp>
        <p:nvSpPr>
          <p:cNvPr id="3" name="Symbol zastępczy zawartości 2"/>
          <p:cNvSpPr>
            <a:spLocks noGrp="1"/>
          </p:cNvSpPr>
          <p:nvPr>
            <p:ph idx="1"/>
          </p:nvPr>
        </p:nvSpPr>
        <p:spPr/>
        <p:txBody>
          <a:bodyPr vert="horz" lIns="91440" tIns="45720" rIns="91440" bIns="45720" rtlCol="0" anchor="t">
            <a:normAutofit/>
          </a:bodyPr>
          <a:lstStyle/>
          <a:p>
            <a:r>
              <a:rPr lang="EN-AU" b="1" u="sng">
                <a:latin typeface="Times New Roman"/>
              </a:rPr>
              <a:t>Governments' response in Germany</a:t>
            </a:r>
          </a:p>
          <a:p>
            <a:r>
              <a:rPr lang="EN-AU">
                <a:latin typeface="Times New Roman"/>
              </a:rPr>
              <a:t>Syrian refugees are below average educated: 16% illiterates, 20% high level of education</a:t>
            </a:r>
          </a:p>
          <a:p>
            <a:r>
              <a:rPr lang="EN-AU">
                <a:latin typeface="Times New Roman"/>
              </a:rPr>
              <a:t>Increase of obligatory "orientation lectures" (2016)</a:t>
            </a:r>
          </a:p>
          <a:p>
            <a:r>
              <a:rPr lang="EN-AU">
                <a:latin typeface="Times New Roman"/>
              </a:rPr>
              <a:t>Lack of German teachers (lectures often held by volunteers)</a:t>
            </a:r>
          </a:p>
          <a:p>
            <a:r>
              <a:rPr lang="EN-AU">
                <a:latin typeface="Times New Roman"/>
              </a:rPr>
              <a:t>Suggestion: just language courses for accepted refugees</a:t>
            </a:r>
          </a:p>
          <a:p>
            <a:r>
              <a:rPr lang="EN-AU">
                <a:latin typeface="Times New Roman"/>
              </a:rPr>
              <a:t>Underage migrants shall go to regular schools after one year</a:t>
            </a:r>
          </a:p>
        </p:txBody>
      </p:sp>
    </p:spTree>
    <p:extLst>
      <p:ext uri="{BB962C8B-B14F-4D97-AF65-F5344CB8AC3E}">
        <p14:creationId xmlns:p14="http://schemas.microsoft.com/office/powerpoint/2010/main" val="2554936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solidFill>
                  <a:schemeClr val="tx1"/>
                </a:solidFill>
                <a:latin typeface="Calibri"/>
              </a:rPr>
              <a:t>3.1.4 </a:t>
            </a:r>
            <a:r>
              <a:rPr lang="PL-PL" err="1">
                <a:solidFill>
                  <a:schemeClr val="tx1"/>
                </a:solidFill>
                <a:latin typeface="Calibri"/>
              </a:rPr>
              <a:t>Labour</a:t>
            </a:r>
            <a:r>
              <a:rPr lang="PL-PL">
                <a:solidFill>
                  <a:schemeClr val="tx1"/>
                </a:solidFill>
                <a:latin typeface="Calibri"/>
              </a:rPr>
              <a:t> market policy</a:t>
            </a:r>
          </a:p>
        </p:txBody>
      </p:sp>
      <p:sp>
        <p:nvSpPr>
          <p:cNvPr id="3" name="Symbol zastępczy zawartości 2"/>
          <p:cNvSpPr>
            <a:spLocks noGrp="1"/>
          </p:cNvSpPr>
          <p:nvPr>
            <p:ph idx="1"/>
          </p:nvPr>
        </p:nvSpPr>
        <p:spPr/>
        <p:txBody>
          <a:bodyPr vert="horz" lIns="91440" tIns="45720" rIns="91440" bIns="45720" rtlCol="0" anchor="t">
            <a:normAutofit/>
          </a:bodyPr>
          <a:lstStyle/>
          <a:p>
            <a:pPr marL="0" indent="0">
              <a:buNone/>
            </a:pPr>
            <a:r>
              <a:rPr lang="EN-AU" b="1" u="sng">
                <a:latin typeface="Times New Roman"/>
              </a:rPr>
              <a:t>Governments' response in Germany</a:t>
            </a:r>
          </a:p>
          <a:p>
            <a:r>
              <a:rPr lang="PL-PL"/>
              <a:t>First </a:t>
            </a:r>
            <a:r>
              <a:rPr lang="PL-PL" err="1"/>
              <a:t>three</a:t>
            </a:r>
            <a:r>
              <a:rPr lang="PL-PL"/>
              <a:t> </a:t>
            </a:r>
            <a:r>
              <a:rPr lang="PL-PL" err="1"/>
              <a:t>months</a:t>
            </a:r>
            <a:r>
              <a:rPr lang="PL-PL"/>
              <a:t>: No </a:t>
            </a:r>
            <a:r>
              <a:rPr lang="PL-PL" err="1"/>
              <a:t>opportunity</a:t>
            </a:r>
            <a:r>
              <a:rPr lang="PL-PL"/>
              <a:t> to </a:t>
            </a:r>
            <a:r>
              <a:rPr lang="PL-PL" err="1"/>
              <a:t>work</a:t>
            </a:r>
            <a:endParaRPr lang="PL-PL"/>
          </a:p>
          <a:p>
            <a:r>
              <a:rPr lang="PL-PL" err="1"/>
              <a:t>Next</a:t>
            </a:r>
            <a:r>
              <a:rPr lang="PL-PL"/>
              <a:t> 15 </a:t>
            </a:r>
            <a:r>
              <a:rPr lang="PL-PL" err="1"/>
              <a:t>months</a:t>
            </a:r>
            <a:r>
              <a:rPr lang="PL-PL"/>
              <a:t>: </a:t>
            </a:r>
            <a:r>
              <a:rPr lang="PL-PL" err="1"/>
              <a:t>Oportunity</a:t>
            </a:r>
            <a:r>
              <a:rPr lang="PL-PL"/>
              <a:t> to </a:t>
            </a:r>
            <a:r>
              <a:rPr lang="PL-PL" err="1"/>
              <a:t>work</a:t>
            </a:r>
            <a:r>
              <a:rPr lang="PL-PL"/>
              <a:t> but: </a:t>
            </a:r>
            <a:r>
              <a:rPr lang="PL-PL" err="1"/>
              <a:t>employer</a:t>
            </a:r>
            <a:r>
              <a:rPr lang="PL-PL"/>
              <a:t> </a:t>
            </a:r>
            <a:r>
              <a:rPr lang="PL-PL" err="1"/>
              <a:t>has</a:t>
            </a:r>
            <a:r>
              <a:rPr lang="PL-PL"/>
              <a:t> to </a:t>
            </a:r>
            <a:r>
              <a:rPr lang="PL-PL" err="1"/>
              <a:t>prove</a:t>
            </a:r>
            <a:r>
              <a:rPr lang="PL-PL"/>
              <a:t> </a:t>
            </a:r>
            <a:r>
              <a:rPr lang="PL-PL" err="1"/>
              <a:t>that</a:t>
            </a:r>
            <a:r>
              <a:rPr lang="PL-PL"/>
              <a:t> no German with same </a:t>
            </a:r>
            <a:r>
              <a:rPr lang="PL-PL" err="1"/>
              <a:t>qualifications</a:t>
            </a:r>
            <a:r>
              <a:rPr lang="PL-PL"/>
              <a:t> applied for the </a:t>
            </a:r>
            <a:r>
              <a:rPr lang="PL-PL" err="1"/>
              <a:t>job</a:t>
            </a:r>
            <a:endParaRPr lang="PL-PL"/>
          </a:p>
          <a:p>
            <a:pPr lvl="1"/>
            <a:r>
              <a:rPr lang="PL-PL" err="1"/>
              <a:t>abolishment</a:t>
            </a:r>
            <a:r>
              <a:rPr lang="PL-PL"/>
              <a:t> of </a:t>
            </a:r>
            <a:r>
              <a:rPr lang="PL-PL" err="1"/>
              <a:t>that</a:t>
            </a:r>
            <a:r>
              <a:rPr lang="PL-PL"/>
              <a:t> </a:t>
            </a:r>
            <a:r>
              <a:rPr lang="PL-PL" err="1"/>
              <a:t>rule</a:t>
            </a:r>
            <a:r>
              <a:rPr lang="PL-PL"/>
              <a:t> in regions with a </a:t>
            </a:r>
            <a:r>
              <a:rPr lang="PL-PL" err="1"/>
              <a:t>low</a:t>
            </a:r>
            <a:r>
              <a:rPr lang="PL-PL"/>
              <a:t> </a:t>
            </a:r>
            <a:r>
              <a:rPr lang="PL-PL" err="1"/>
              <a:t>unemployment</a:t>
            </a:r>
            <a:r>
              <a:rPr lang="PL-PL"/>
              <a:t> for </a:t>
            </a:r>
            <a:r>
              <a:rPr lang="PL-PL" err="1"/>
              <a:t>three</a:t>
            </a:r>
            <a:r>
              <a:rPr lang="PL-PL"/>
              <a:t> </a:t>
            </a:r>
            <a:r>
              <a:rPr lang="PL-PL" err="1"/>
              <a:t>years</a:t>
            </a:r>
            <a:endParaRPr lang="PL-PL"/>
          </a:p>
          <a:p>
            <a:r>
              <a:rPr lang="PL-PL" err="1"/>
              <a:t>Estimation</a:t>
            </a:r>
            <a:r>
              <a:rPr lang="PL-PL"/>
              <a:t>: 100.000 </a:t>
            </a:r>
            <a:r>
              <a:rPr lang="PL-PL" err="1"/>
              <a:t>refugees</a:t>
            </a:r>
            <a:r>
              <a:rPr lang="PL-PL"/>
              <a:t> </a:t>
            </a:r>
            <a:r>
              <a:rPr lang="PL-PL" err="1"/>
              <a:t>work</a:t>
            </a:r>
            <a:r>
              <a:rPr lang="PL-PL"/>
              <a:t> </a:t>
            </a:r>
            <a:r>
              <a:rPr lang="PL-PL" err="1"/>
              <a:t>illegally</a:t>
            </a:r>
            <a:endParaRPr lang="PL-PL"/>
          </a:p>
        </p:txBody>
      </p:sp>
    </p:spTree>
    <p:extLst>
      <p:ext uri="{BB962C8B-B14F-4D97-AF65-F5344CB8AC3E}">
        <p14:creationId xmlns:p14="http://schemas.microsoft.com/office/powerpoint/2010/main" val="1966035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solidFill>
                  <a:schemeClr val="tx1"/>
                </a:solidFill>
              </a:rPr>
              <a:t>3.2.1 TV </a:t>
            </a:r>
            <a:r>
              <a:rPr lang="PL-PL" err="1">
                <a:solidFill>
                  <a:schemeClr val="tx1"/>
                </a:solidFill>
              </a:rPr>
              <a:t>debates</a:t>
            </a:r>
            <a:endParaRPr lang="PL-PL">
              <a:solidFill>
                <a:schemeClr val="tx1"/>
              </a:solidFill>
              <a:latin typeface="Calibri Light"/>
            </a:endParaRPr>
          </a:p>
        </p:txBody>
      </p:sp>
      <p:sp>
        <p:nvSpPr>
          <p:cNvPr id="3" name="Symbol zastępczy zawartości 2"/>
          <p:cNvSpPr>
            <a:spLocks noGrp="1"/>
          </p:cNvSpPr>
          <p:nvPr>
            <p:ph idx="1"/>
          </p:nvPr>
        </p:nvSpPr>
        <p:spPr/>
        <p:txBody>
          <a:bodyPr vert="horz" lIns="91440" tIns="45720" rIns="91440" bIns="45720" rtlCol="0" anchor="t">
            <a:normAutofit/>
          </a:bodyPr>
          <a:lstStyle/>
          <a:p>
            <a:r>
              <a:rPr lang="PL-PL" err="1"/>
              <a:t>Commonly</a:t>
            </a:r>
            <a:r>
              <a:rPr lang="PL-PL"/>
              <a:t> </a:t>
            </a:r>
            <a:r>
              <a:rPr lang="PL-PL" err="1"/>
              <a:t>shared</a:t>
            </a:r>
            <a:r>
              <a:rPr lang="PL-PL"/>
              <a:t> </a:t>
            </a:r>
            <a:r>
              <a:rPr lang="PL-PL" err="1"/>
              <a:t>view</a:t>
            </a:r>
            <a:r>
              <a:rPr lang="PL-PL"/>
              <a:t>: the </a:t>
            </a:r>
            <a:r>
              <a:rPr lang="PL-PL" err="1"/>
              <a:t>anti-immigrant</a:t>
            </a:r>
            <a:r>
              <a:rPr lang="PL-PL"/>
              <a:t> party </a:t>
            </a:r>
            <a:r>
              <a:rPr lang="PL-PL" err="1"/>
              <a:t>AfD</a:t>
            </a:r>
            <a:r>
              <a:rPr lang="PL-PL"/>
              <a:t> was </a:t>
            </a:r>
            <a:r>
              <a:rPr lang="PL-PL" err="1"/>
              <a:t>over</a:t>
            </a:r>
            <a:r>
              <a:rPr lang="PL-PL"/>
              <a:t> represented in talk-</a:t>
            </a:r>
            <a:r>
              <a:rPr lang="PL-PL" err="1"/>
              <a:t>shows</a:t>
            </a:r>
            <a:r>
              <a:rPr lang="PL-PL"/>
              <a:t> </a:t>
            </a:r>
            <a:r>
              <a:rPr lang="PL-PL" err="1"/>
              <a:t>during</a:t>
            </a:r>
            <a:r>
              <a:rPr lang="PL-PL"/>
              <a:t> the </a:t>
            </a:r>
            <a:r>
              <a:rPr lang="PL-PL" err="1"/>
              <a:t>refugee</a:t>
            </a:r>
            <a:r>
              <a:rPr lang="PL-PL"/>
              <a:t> and </a:t>
            </a:r>
            <a:r>
              <a:rPr lang="PL-PL" err="1"/>
              <a:t>migration</a:t>
            </a:r>
            <a:r>
              <a:rPr lang="PL-PL"/>
              <a:t> </a:t>
            </a:r>
            <a:r>
              <a:rPr lang="PL-PL" err="1"/>
              <a:t>crisis</a:t>
            </a:r>
            <a:r>
              <a:rPr lang="PL-PL"/>
              <a:t>, </a:t>
            </a:r>
            <a:r>
              <a:rPr lang="PL-PL" err="1"/>
              <a:t>which</a:t>
            </a:r>
            <a:r>
              <a:rPr lang="PL-PL"/>
              <a:t> </a:t>
            </a:r>
            <a:r>
              <a:rPr lang="PL-PL" err="1"/>
              <a:t>supported</a:t>
            </a:r>
            <a:r>
              <a:rPr lang="PL-PL"/>
              <a:t> </a:t>
            </a:r>
            <a:r>
              <a:rPr lang="PL-PL" err="1"/>
              <a:t>its</a:t>
            </a:r>
            <a:r>
              <a:rPr lang="PL-PL"/>
              <a:t> </a:t>
            </a:r>
            <a:r>
              <a:rPr lang="PL-PL" err="1"/>
              <a:t>rise</a:t>
            </a:r>
            <a:r>
              <a:rPr lang="PL-PL"/>
              <a:t> in the </a:t>
            </a:r>
            <a:r>
              <a:rPr lang="PL-PL" err="1"/>
              <a:t>polls</a:t>
            </a:r>
          </a:p>
          <a:p>
            <a:r>
              <a:rPr lang="PL-PL" err="1">
                <a:solidFill>
                  <a:srgbClr val="000000"/>
                </a:solidFill>
                <a:latin typeface="Calibri"/>
              </a:rPr>
              <a:t>Observation</a:t>
            </a:r>
            <a:r>
              <a:rPr lang="PL-PL">
                <a:solidFill>
                  <a:srgbClr val="000000"/>
                </a:solidFill>
                <a:latin typeface="Calibri"/>
              </a:rPr>
              <a:t>: </a:t>
            </a:r>
            <a:r>
              <a:rPr lang="PL-PL" err="1">
                <a:solidFill>
                  <a:srgbClr val="000000"/>
                </a:solidFill>
                <a:latin typeface="Calibri"/>
              </a:rPr>
              <a:t>AfD</a:t>
            </a:r>
            <a:r>
              <a:rPr lang="PL-PL">
                <a:solidFill>
                  <a:srgbClr val="000000"/>
                </a:solidFill>
                <a:latin typeface="Calibri"/>
              </a:rPr>
              <a:t> </a:t>
            </a:r>
            <a:r>
              <a:rPr lang="PL-PL" err="1">
                <a:solidFill>
                  <a:srgbClr val="000000"/>
                </a:solidFill>
                <a:latin typeface="Calibri"/>
              </a:rPr>
              <a:t>members</a:t>
            </a:r>
            <a:r>
              <a:rPr lang="PL-PL">
                <a:solidFill>
                  <a:srgbClr val="000000"/>
                </a:solidFill>
                <a:latin typeface="Calibri"/>
              </a:rPr>
              <a:t> </a:t>
            </a:r>
            <a:r>
              <a:rPr lang="PL-PL" err="1">
                <a:solidFill>
                  <a:srgbClr val="000000"/>
                </a:solidFill>
                <a:latin typeface="Calibri"/>
              </a:rPr>
              <a:t>did</a:t>
            </a:r>
            <a:r>
              <a:rPr lang="PL-PL">
                <a:solidFill>
                  <a:srgbClr val="000000"/>
                </a:solidFill>
                <a:latin typeface="Calibri"/>
              </a:rPr>
              <a:t> not </a:t>
            </a:r>
            <a:r>
              <a:rPr lang="PL-PL" err="1">
                <a:solidFill>
                  <a:srgbClr val="000000"/>
                </a:solidFill>
                <a:latin typeface="Calibri"/>
              </a:rPr>
              <a:t>participate</a:t>
            </a:r>
            <a:r>
              <a:rPr lang="PL-PL">
                <a:solidFill>
                  <a:srgbClr val="000000"/>
                </a:solidFill>
                <a:latin typeface="Calibri"/>
              </a:rPr>
              <a:t> </a:t>
            </a:r>
            <a:r>
              <a:rPr lang="PL-PL" err="1">
                <a:solidFill>
                  <a:srgbClr val="000000"/>
                </a:solidFill>
                <a:latin typeface="Calibri"/>
              </a:rPr>
              <a:t>often</a:t>
            </a:r>
            <a:r>
              <a:rPr lang="PL-PL">
                <a:solidFill>
                  <a:srgbClr val="000000"/>
                </a:solidFill>
                <a:latin typeface="Calibri"/>
              </a:rPr>
              <a:t> in </a:t>
            </a:r>
            <a:r>
              <a:rPr lang="PL-PL" err="1">
                <a:solidFill>
                  <a:srgbClr val="000000"/>
                </a:solidFill>
                <a:latin typeface="Calibri"/>
              </a:rPr>
              <a:t>observed</a:t>
            </a:r>
            <a:r>
              <a:rPr lang="PL-PL">
                <a:solidFill>
                  <a:srgbClr val="000000"/>
                </a:solidFill>
                <a:latin typeface="Calibri"/>
              </a:rPr>
              <a:t> TV </a:t>
            </a:r>
            <a:r>
              <a:rPr lang="PL-PL" err="1">
                <a:solidFill>
                  <a:srgbClr val="000000"/>
                </a:solidFill>
                <a:latin typeface="Calibri"/>
              </a:rPr>
              <a:t>debates</a:t>
            </a:r>
            <a:r>
              <a:rPr lang="PL-PL">
                <a:solidFill>
                  <a:srgbClr val="000000"/>
                </a:solidFill>
                <a:latin typeface="Calibri"/>
              </a:rPr>
              <a:t> (</a:t>
            </a:r>
            <a:r>
              <a:rPr lang="PL-PL" err="1">
                <a:solidFill>
                  <a:srgbClr val="000000"/>
                </a:solidFill>
                <a:latin typeface="Calibri"/>
              </a:rPr>
              <a:t>Anne</a:t>
            </a:r>
            <a:r>
              <a:rPr lang="PL-PL">
                <a:solidFill>
                  <a:srgbClr val="000000"/>
                </a:solidFill>
                <a:latin typeface="Calibri"/>
              </a:rPr>
              <a:t> </a:t>
            </a:r>
            <a:r>
              <a:rPr lang="PL-PL" err="1">
                <a:solidFill>
                  <a:srgbClr val="000000"/>
                </a:solidFill>
                <a:latin typeface="Calibri"/>
              </a:rPr>
              <a:t>Will</a:t>
            </a:r>
            <a:r>
              <a:rPr lang="PL-PL">
                <a:solidFill>
                  <a:srgbClr val="000000"/>
                </a:solidFill>
                <a:latin typeface="Calibri"/>
              </a:rPr>
              <a:t>: 2/10; Hart </a:t>
            </a:r>
            <a:r>
              <a:rPr lang="PL-PL" err="1">
                <a:solidFill>
                  <a:srgbClr val="000000"/>
                </a:solidFill>
                <a:latin typeface="Calibri"/>
              </a:rPr>
              <a:t>aber</a:t>
            </a:r>
            <a:r>
              <a:rPr lang="PL-PL">
                <a:solidFill>
                  <a:srgbClr val="000000"/>
                </a:solidFill>
                <a:latin typeface="Calibri"/>
              </a:rPr>
              <a:t> Fair: 0/6; </a:t>
            </a:r>
            <a:r>
              <a:rPr lang="PL-PL" err="1">
                <a:solidFill>
                  <a:srgbClr val="000000"/>
                </a:solidFill>
                <a:latin typeface="Calibri"/>
              </a:rPr>
              <a:t>Mennschen</a:t>
            </a:r>
            <a:r>
              <a:rPr lang="PL-PL">
                <a:solidFill>
                  <a:srgbClr val="000000"/>
                </a:solidFill>
                <a:latin typeface="Calibri"/>
              </a:rPr>
              <a:t> </a:t>
            </a:r>
            <a:r>
              <a:rPr lang="PL-PL" err="1">
                <a:solidFill>
                  <a:srgbClr val="000000"/>
                </a:solidFill>
                <a:latin typeface="Calibri"/>
              </a:rPr>
              <a:t>bei</a:t>
            </a:r>
            <a:r>
              <a:rPr lang="PL-PL">
                <a:solidFill>
                  <a:srgbClr val="000000"/>
                </a:solidFill>
                <a:latin typeface="Calibri"/>
              </a:rPr>
              <a:t> </a:t>
            </a:r>
            <a:r>
              <a:rPr lang="PL-PL" err="1">
                <a:solidFill>
                  <a:srgbClr val="000000"/>
                </a:solidFill>
                <a:latin typeface="Calibri"/>
              </a:rPr>
              <a:t>Meischberger</a:t>
            </a:r>
            <a:r>
              <a:rPr lang="PL-PL">
                <a:solidFill>
                  <a:srgbClr val="000000"/>
                </a:solidFill>
                <a:latin typeface="Calibri"/>
              </a:rPr>
              <a:t>: 2/7)</a:t>
            </a:r>
          </a:p>
          <a:p>
            <a:r>
              <a:rPr lang="PL-PL" err="1">
                <a:solidFill>
                  <a:srgbClr val="000000"/>
                </a:solidFill>
                <a:latin typeface="Calibri"/>
              </a:rPr>
              <a:t>Conclusion</a:t>
            </a:r>
            <a:r>
              <a:rPr lang="PL-PL">
                <a:solidFill>
                  <a:srgbClr val="000000"/>
                </a:solidFill>
                <a:latin typeface="Calibri"/>
              </a:rPr>
              <a:t>: The </a:t>
            </a:r>
            <a:r>
              <a:rPr lang="PL-PL" err="1">
                <a:solidFill>
                  <a:srgbClr val="000000"/>
                </a:solidFill>
                <a:latin typeface="Calibri"/>
              </a:rPr>
              <a:t>aim</a:t>
            </a:r>
            <a:r>
              <a:rPr lang="PL-PL">
                <a:solidFill>
                  <a:srgbClr val="000000"/>
                </a:solidFill>
                <a:latin typeface="Calibri"/>
              </a:rPr>
              <a:t> of </a:t>
            </a:r>
            <a:r>
              <a:rPr lang="PL-PL" err="1">
                <a:solidFill>
                  <a:srgbClr val="000000"/>
                </a:solidFill>
                <a:latin typeface="Calibri"/>
              </a:rPr>
              <a:t>controverse</a:t>
            </a:r>
            <a:r>
              <a:rPr lang="PL-PL">
                <a:solidFill>
                  <a:srgbClr val="000000"/>
                </a:solidFill>
                <a:latin typeface="Calibri"/>
              </a:rPr>
              <a:t> </a:t>
            </a:r>
            <a:r>
              <a:rPr lang="PL-PL" err="1">
                <a:solidFill>
                  <a:srgbClr val="000000"/>
                </a:solidFill>
                <a:latin typeface="Calibri"/>
              </a:rPr>
              <a:t>opinions</a:t>
            </a:r>
            <a:r>
              <a:rPr lang="PL-PL">
                <a:solidFill>
                  <a:srgbClr val="000000"/>
                </a:solidFill>
                <a:latin typeface="Calibri"/>
              </a:rPr>
              <a:t> </a:t>
            </a:r>
            <a:r>
              <a:rPr lang="PL-PL" err="1">
                <a:solidFill>
                  <a:srgbClr val="000000"/>
                </a:solidFill>
                <a:latin typeface="Calibri"/>
              </a:rPr>
              <a:t>did</a:t>
            </a:r>
            <a:r>
              <a:rPr lang="PL-PL">
                <a:solidFill>
                  <a:srgbClr val="000000"/>
                </a:solidFill>
                <a:latin typeface="Calibri"/>
              </a:rPr>
              <a:t> not </a:t>
            </a:r>
            <a:r>
              <a:rPr lang="PL-PL" err="1">
                <a:solidFill>
                  <a:srgbClr val="000000"/>
                </a:solidFill>
                <a:latin typeface="Calibri"/>
              </a:rPr>
              <a:t>lead</a:t>
            </a:r>
            <a:r>
              <a:rPr lang="PL-PL">
                <a:solidFill>
                  <a:srgbClr val="000000"/>
                </a:solidFill>
                <a:latin typeface="Calibri"/>
              </a:rPr>
              <a:t> to a </a:t>
            </a:r>
            <a:r>
              <a:rPr lang="PL-PL" err="1">
                <a:solidFill>
                  <a:srgbClr val="000000"/>
                </a:solidFill>
                <a:latin typeface="Calibri"/>
              </a:rPr>
              <a:t>over</a:t>
            </a:r>
            <a:r>
              <a:rPr lang="PL-PL">
                <a:solidFill>
                  <a:srgbClr val="000000"/>
                </a:solidFill>
                <a:latin typeface="Calibri"/>
              </a:rPr>
              <a:t> representation of the party </a:t>
            </a:r>
            <a:r>
              <a:rPr lang="PL-PL" err="1">
                <a:solidFill>
                  <a:srgbClr val="000000"/>
                </a:solidFill>
                <a:latin typeface="Calibri"/>
              </a:rPr>
              <a:t>AfD</a:t>
            </a:r>
            <a:r>
              <a:rPr lang="PL-PL">
                <a:solidFill>
                  <a:srgbClr val="000000"/>
                </a:solidFill>
                <a:latin typeface="Calibri"/>
              </a:rPr>
              <a:t> in TV </a:t>
            </a:r>
            <a:r>
              <a:rPr lang="PL-PL" err="1">
                <a:solidFill>
                  <a:srgbClr val="000000"/>
                </a:solidFill>
                <a:latin typeface="Calibri"/>
              </a:rPr>
              <a:t>debates</a:t>
            </a:r>
            <a:r>
              <a:rPr lang="PL-PL">
                <a:solidFill>
                  <a:srgbClr val="000000"/>
                </a:solidFill>
                <a:latin typeface="Calibri"/>
              </a:rPr>
              <a:t>. </a:t>
            </a:r>
            <a:r>
              <a:rPr lang="PL-PL" err="1">
                <a:solidFill>
                  <a:srgbClr val="000000"/>
                </a:solidFill>
                <a:latin typeface="Calibri"/>
              </a:rPr>
              <a:t>This</a:t>
            </a:r>
            <a:r>
              <a:rPr lang="PL-PL">
                <a:solidFill>
                  <a:srgbClr val="000000"/>
                </a:solidFill>
                <a:latin typeface="Calibri"/>
              </a:rPr>
              <a:t> spectrum of </a:t>
            </a:r>
            <a:r>
              <a:rPr lang="PL-PL" err="1">
                <a:solidFill>
                  <a:srgbClr val="000000"/>
                </a:solidFill>
                <a:latin typeface="Calibri"/>
              </a:rPr>
              <a:t>opinion</a:t>
            </a:r>
            <a:r>
              <a:rPr lang="PL-PL">
                <a:solidFill>
                  <a:srgbClr val="000000"/>
                </a:solidFill>
                <a:latin typeface="Calibri"/>
              </a:rPr>
              <a:t> was </a:t>
            </a:r>
            <a:r>
              <a:rPr lang="PL-PL" err="1">
                <a:solidFill>
                  <a:srgbClr val="000000"/>
                </a:solidFill>
                <a:latin typeface="Calibri"/>
              </a:rPr>
              <a:t>represented</a:t>
            </a:r>
            <a:r>
              <a:rPr lang="PL-PL">
                <a:solidFill>
                  <a:srgbClr val="000000"/>
                </a:solidFill>
                <a:latin typeface="Calibri"/>
              </a:rPr>
              <a:t> by </a:t>
            </a:r>
            <a:r>
              <a:rPr lang="PL-PL" err="1">
                <a:solidFill>
                  <a:srgbClr val="000000"/>
                </a:solidFill>
                <a:latin typeface="Calibri"/>
              </a:rPr>
              <a:t>members</a:t>
            </a:r>
            <a:r>
              <a:rPr lang="PL-PL">
                <a:solidFill>
                  <a:srgbClr val="000000"/>
                </a:solidFill>
                <a:latin typeface="Calibri"/>
              </a:rPr>
              <a:t> of the German </a:t>
            </a:r>
            <a:r>
              <a:rPr lang="PL-PL" err="1">
                <a:solidFill>
                  <a:srgbClr val="000000"/>
                </a:solidFill>
                <a:latin typeface="Calibri"/>
              </a:rPr>
              <a:t>conservative</a:t>
            </a:r>
            <a:r>
              <a:rPr lang="PL-PL">
                <a:solidFill>
                  <a:srgbClr val="000000"/>
                </a:solidFill>
                <a:latin typeface="Calibri"/>
              </a:rPr>
              <a:t> </a:t>
            </a:r>
            <a:r>
              <a:rPr lang="PL-PL" err="1">
                <a:solidFill>
                  <a:srgbClr val="000000"/>
                </a:solidFill>
                <a:latin typeface="Calibri"/>
              </a:rPr>
              <a:t>parties</a:t>
            </a:r>
            <a:r>
              <a:rPr lang="PL-PL">
                <a:solidFill>
                  <a:srgbClr val="000000"/>
                </a:solidFill>
                <a:latin typeface="Calibri"/>
              </a:rPr>
              <a:t> </a:t>
            </a:r>
            <a:r>
              <a:rPr lang="PL-PL" err="1">
                <a:solidFill>
                  <a:srgbClr val="000000"/>
                </a:solidFill>
                <a:latin typeface="Calibri"/>
              </a:rPr>
              <a:t>or</a:t>
            </a:r>
            <a:r>
              <a:rPr lang="PL-PL">
                <a:solidFill>
                  <a:srgbClr val="000000"/>
                </a:solidFill>
                <a:latin typeface="Calibri"/>
              </a:rPr>
              <a:t> by </a:t>
            </a:r>
            <a:r>
              <a:rPr lang="PL-PL" err="1">
                <a:solidFill>
                  <a:srgbClr val="000000"/>
                </a:solidFill>
                <a:latin typeface="Calibri"/>
              </a:rPr>
              <a:t>guests</a:t>
            </a:r>
            <a:r>
              <a:rPr lang="PL-PL">
                <a:solidFill>
                  <a:srgbClr val="000000"/>
                </a:solidFill>
                <a:latin typeface="Calibri"/>
              </a:rPr>
              <a:t> from </a:t>
            </a:r>
            <a:r>
              <a:rPr lang="PL-PL" err="1">
                <a:solidFill>
                  <a:srgbClr val="000000"/>
                </a:solidFill>
                <a:latin typeface="Calibri"/>
              </a:rPr>
              <a:t>other</a:t>
            </a:r>
            <a:r>
              <a:rPr lang="PL-PL">
                <a:solidFill>
                  <a:srgbClr val="000000"/>
                </a:solidFill>
                <a:latin typeface="Calibri"/>
              </a:rPr>
              <a:t> </a:t>
            </a:r>
            <a:r>
              <a:rPr lang="PL-PL" err="1">
                <a:solidFill>
                  <a:srgbClr val="000000"/>
                </a:solidFill>
                <a:latin typeface="Calibri"/>
              </a:rPr>
              <a:t>European</a:t>
            </a:r>
            <a:r>
              <a:rPr lang="PL-PL">
                <a:solidFill>
                  <a:srgbClr val="000000"/>
                </a:solidFill>
                <a:latin typeface="Calibri"/>
              </a:rPr>
              <a:t> </a:t>
            </a:r>
            <a:r>
              <a:rPr lang="PL-PL" err="1">
                <a:solidFill>
                  <a:srgbClr val="000000"/>
                </a:solidFill>
                <a:latin typeface="Calibri"/>
              </a:rPr>
              <a:t>countries</a:t>
            </a:r>
            <a:r>
              <a:rPr lang="PL-PL">
                <a:solidFill>
                  <a:srgbClr val="000000"/>
                </a:solidFill>
                <a:latin typeface="Calibri"/>
              </a:rPr>
              <a:t>.</a:t>
            </a:r>
          </a:p>
          <a:p>
            <a:endParaRPr lang="PL-PL">
              <a:solidFill>
                <a:srgbClr val="000000"/>
              </a:solidFill>
              <a:latin typeface="Calibri"/>
            </a:endParaRPr>
          </a:p>
        </p:txBody>
      </p:sp>
    </p:spTree>
    <p:extLst>
      <p:ext uri="{BB962C8B-B14F-4D97-AF65-F5344CB8AC3E}">
        <p14:creationId xmlns:p14="http://schemas.microsoft.com/office/powerpoint/2010/main" val="2071848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solidFill>
                  <a:schemeClr val="tx1"/>
                </a:solidFill>
              </a:rPr>
              <a:t>3.2.1 TV </a:t>
            </a:r>
            <a:r>
              <a:rPr lang="PL-PL" err="1">
                <a:solidFill>
                  <a:schemeClr val="tx1"/>
                </a:solidFill>
              </a:rPr>
              <a:t>debates</a:t>
            </a:r>
            <a:endParaRPr lang="pl-PL">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751" y="2093976"/>
            <a:ext cx="10762593" cy="4442669"/>
          </a:xfrm>
        </p:spPr>
      </p:pic>
    </p:spTree>
    <p:extLst>
      <p:ext uri="{BB962C8B-B14F-4D97-AF65-F5344CB8AC3E}">
        <p14:creationId xmlns:p14="http://schemas.microsoft.com/office/powerpoint/2010/main" val="3966357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143000"/>
            <a:ext cx="8128000" cy="4572000"/>
          </a:xfrm>
          <a:prstGeom prst="rect">
            <a:avLst/>
          </a:prstGeom>
        </p:spPr>
      </p:pic>
    </p:spTree>
    <p:extLst>
      <p:ext uri="{BB962C8B-B14F-4D97-AF65-F5344CB8AC3E}">
        <p14:creationId xmlns:p14="http://schemas.microsoft.com/office/powerpoint/2010/main" val="2441744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84" y="94593"/>
            <a:ext cx="12164639" cy="6858000"/>
          </a:xfrm>
          <a:prstGeom prst="rect">
            <a:avLst/>
          </a:prstGeom>
        </p:spPr>
      </p:pic>
    </p:spTree>
    <p:extLst>
      <p:ext uri="{BB962C8B-B14F-4D97-AF65-F5344CB8AC3E}">
        <p14:creationId xmlns:p14="http://schemas.microsoft.com/office/powerpoint/2010/main" val="330256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Agenda</a:t>
            </a:r>
          </a:p>
        </p:txBody>
      </p:sp>
      <p:sp>
        <p:nvSpPr>
          <p:cNvPr id="3" name="Symbol zastępczy zawartości 2"/>
          <p:cNvSpPr>
            <a:spLocks noGrp="1"/>
          </p:cNvSpPr>
          <p:nvPr>
            <p:ph idx="1"/>
          </p:nvPr>
        </p:nvSpPr>
        <p:spPr/>
        <p:txBody>
          <a:bodyPr vert="horz" lIns="91440" tIns="45720" rIns="91440" bIns="45720" rtlCol="0" anchor="t">
            <a:normAutofit/>
          </a:bodyPr>
          <a:lstStyle/>
          <a:p>
            <a:pPr marL="0" indent="0">
              <a:buNone/>
            </a:pPr>
            <a:r>
              <a:rPr lang="PL-PL"/>
              <a:t>   3.2 Media </a:t>
            </a:r>
            <a:r>
              <a:rPr lang="PL-PL" err="1"/>
              <a:t>response</a:t>
            </a:r>
            <a:r>
              <a:rPr lang="PL-PL"/>
              <a:t> </a:t>
            </a:r>
          </a:p>
          <a:p>
            <a:pPr marL="0" indent="0">
              <a:buNone/>
            </a:pPr>
            <a:r>
              <a:rPr lang="PL-PL"/>
              <a:t>       3.2.1 TV </a:t>
            </a:r>
            <a:r>
              <a:rPr lang="PL-PL" err="1"/>
              <a:t>debates</a:t>
            </a:r>
            <a:r>
              <a:rPr lang="PL-PL"/>
              <a:t> </a:t>
            </a:r>
          </a:p>
          <a:p>
            <a:pPr marL="0" indent="0">
              <a:buNone/>
            </a:pPr>
            <a:r>
              <a:rPr lang="PL-PL"/>
              <a:t>       3.2.2 </a:t>
            </a:r>
            <a:r>
              <a:rPr lang="PL-PL" err="1"/>
              <a:t>Print</a:t>
            </a:r>
            <a:r>
              <a:rPr lang="PL-PL"/>
              <a:t> media </a:t>
            </a:r>
          </a:p>
          <a:p>
            <a:pPr marL="0" indent="0">
              <a:buNone/>
            </a:pPr>
            <a:r>
              <a:rPr lang="PL-PL"/>
              <a:t>       3.2.3 German media </a:t>
            </a:r>
            <a:r>
              <a:rPr lang="PL-PL" err="1"/>
              <a:t>facing</a:t>
            </a:r>
            <a:r>
              <a:rPr lang="PL-PL"/>
              <a:t> a "trust </a:t>
            </a:r>
            <a:r>
              <a:rPr lang="PL-PL" err="1"/>
              <a:t>crisis</a:t>
            </a:r>
            <a:r>
              <a:rPr lang="PL-PL"/>
              <a:t>" </a:t>
            </a:r>
          </a:p>
          <a:p>
            <a:pPr marL="0" indent="0">
              <a:buNone/>
            </a:pPr>
            <a:r>
              <a:rPr lang="PL-PL"/>
              <a:t>       3.2.4 </a:t>
            </a:r>
            <a:r>
              <a:rPr lang="PL-PL" b="1" err="1"/>
              <a:t>Xenophobic</a:t>
            </a:r>
            <a:r>
              <a:rPr lang="PL-PL" b="1"/>
              <a:t> </a:t>
            </a:r>
            <a:r>
              <a:rPr lang="PL-PL" b="1" err="1"/>
              <a:t>riots</a:t>
            </a:r>
            <a:r>
              <a:rPr lang="PL-PL" b="1"/>
              <a:t> in Ełk</a:t>
            </a:r>
          </a:p>
          <a:p>
            <a:pPr marL="0" indent="0">
              <a:buNone/>
            </a:pPr>
            <a:r>
              <a:rPr lang="PL-PL" err="1"/>
              <a:t>    3.3 Societies</a:t>
            </a:r>
            <a:r>
              <a:rPr lang="PL-PL"/>
              <a:t>' </a:t>
            </a:r>
            <a:r>
              <a:rPr lang="PL-PL" err="1"/>
              <a:t>response</a:t>
            </a:r>
            <a:r>
              <a:rPr lang="PL-PL"/>
              <a:t> </a:t>
            </a:r>
          </a:p>
          <a:p>
            <a:pPr marL="0" indent="0">
              <a:buNone/>
            </a:pPr>
            <a:r>
              <a:rPr lang="PL-PL"/>
              <a:t>4. </a:t>
            </a:r>
            <a:r>
              <a:rPr lang="PL-PL" err="1"/>
              <a:t>Summary</a:t>
            </a:r>
            <a:r>
              <a:rPr lang="PL-PL"/>
              <a:t> </a:t>
            </a:r>
          </a:p>
          <a:p>
            <a:pPr marL="0" indent="0">
              <a:buNone/>
            </a:pPr>
            <a:endParaRPr lang="PL-PL"/>
          </a:p>
          <a:p>
            <a:pPr marL="0" indent="0">
              <a:buNone/>
            </a:pPr>
            <a:r>
              <a:rPr lang="PL-PL" err="1"/>
              <a:t>Sources</a:t>
            </a:r>
            <a:r>
              <a:rPr lang="PL-PL"/>
              <a:t> </a:t>
            </a:r>
          </a:p>
        </p:txBody>
      </p:sp>
    </p:spTree>
    <p:extLst>
      <p:ext uri="{BB962C8B-B14F-4D97-AF65-F5344CB8AC3E}">
        <p14:creationId xmlns:p14="http://schemas.microsoft.com/office/powerpoint/2010/main" val="1577094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solidFill>
                  <a:schemeClr val="tx1"/>
                </a:solidFill>
              </a:rPr>
              <a:t>3.2.2. </a:t>
            </a:r>
            <a:r>
              <a:rPr lang="PL-PL" err="1">
                <a:solidFill>
                  <a:schemeClr val="tx1"/>
                </a:solidFill>
              </a:rPr>
              <a:t>Print</a:t>
            </a:r>
            <a:r>
              <a:rPr lang="PL-PL">
                <a:solidFill>
                  <a:schemeClr val="tx1"/>
                </a:solidFill>
              </a:rPr>
              <a:t> media </a:t>
            </a:r>
          </a:p>
        </p:txBody>
      </p:sp>
      <p:sp>
        <p:nvSpPr>
          <p:cNvPr id="3" name="Symbol zastępczy zawartości 2"/>
          <p:cNvSpPr>
            <a:spLocks noGrp="1"/>
          </p:cNvSpPr>
          <p:nvPr>
            <p:ph idx="1"/>
          </p:nvPr>
        </p:nvSpPr>
        <p:spPr/>
        <p:txBody>
          <a:bodyPr vert="horz" lIns="91440" tIns="45720" rIns="91440" bIns="45720" rtlCol="0" anchor="t">
            <a:normAutofit/>
          </a:bodyPr>
          <a:lstStyle/>
          <a:p>
            <a:r>
              <a:rPr lang="PL-PL" err="1"/>
              <a:t>Study</a:t>
            </a:r>
            <a:r>
              <a:rPr lang="PL-PL"/>
              <a:t> '</a:t>
            </a:r>
            <a:r>
              <a:rPr lang="PL-PL" err="1"/>
              <a:t>Meinungsflut</a:t>
            </a:r>
            <a:r>
              <a:rPr lang="PL-PL"/>
              <a:t> </a:t>
            </a:r>
            <a:r>
              <a:rPr lang="PL-PL" err="1"/>
              <a:t>und</a:t>
            </a:r>
            <a:r>
              <a:rPr lang="PL-PL"/>
              <a:t> </a:t>
            </a:r>
            <a:r>
              <a:rPr lang="PL-PL" err="1"/>
              <a:t>Flüchtlingsstrom</a:t>
            </a:r>
            <a:r>
              <a:rPr lang="PL-PL"/>
              <a:t>' </a:t>
            </a:r>
            <a:r>
              <a:rPr lang="PL-PL" err="1"/>
              <a:t>about</a:t>
            </a:r>
            <a:r>
              <a:rPr lang="PL-PL"/>
              <a:t> the </a:t>
            </a:r>
            <a:r>
              <a:rPr lang="PL-PL" err="1"/>
              <a:t>treatment</a:t>
            </a:r>
            <a:r>
              <a:rPr lang="PL-PL"/>
              <a:t> of the </a:t>
            </a:r>
            <a:r>
              <a:rPr lang="PL-PL" err="1"/>
              <a:t>migration</a:t>
            </a:r>
            <a:r>
              <a:rPr lang="PL-PL"/>
              <a:t> and </a:t>
            </a:r>
            <a:r>
              <a:rPr lang="PL-PL" err="1"/>
              <a:t>refugee</a:t>
            </a:r>
            <a:r>
              <a:rPr lang="PL-PL"/>
              <a:t> </a:t>
            </a:r>
            <a:r>
              <a:rPr lang="PL-PL" err="1"/>
              <a:t>crisis</a:t>
            </a:r>
            <a:r>
              <a:rPr lang="PL-PL"/>
              <a:t> in the German </a:t>
            </a:r>
            <a:r>
              <a:rPr lang="PL-PL" err="1"/>
              <a:t>press</a:t>
            </a:r>
            <a:r>
              <a:rPr lang="PL-PL"/>
              <a:t>.</a:t>
            </a:r>
          </a:p>
          <a:p>
            <a:r>
              <a:rPr lang="PL-PL" err="1">
                <a:solidFill>
                  <a:srgbClr val="000000"/>
                </a:solidFill>
                <a:latin typeface="Calibri"/>
              </a:rPr>
              <a:t>Scope</a:t>
            </a:r>
            <a:r>
              <a:rPr lang="PL-PL">
                <a:solidFill>
                  <a:srgbClr val="000000"/>
                </a:solidFill>
                <a:latin typeface="Calibri"/>
              </a:rPr>
              <a:t>: Analysis of </a:t>
            </a:r>
            <a:r>
              <a:rPr lang="PL-PL" err="1">
                <a:solidFill>
                  <a:srgbClr val="000000"/>
                </a:solidFill>
                <a:latin typeface="Calibri"/>
              </a:rPr>
              <a:t>over</a:t>
            </a:r>
            <a:r>
              <a:rPr lang="PL-PL">
                <a:solidFill>
                  <a:srgbClr val="000000"/>
                </a:solidFill>
                <a:latin typeface="Calibri"/>
              </a:rPr>
              <a:t> 30,000 </a:t>
            </a:r>
            <a:r>
              <a:rPr lang="PL-PL" err="1">
                <a:solidFill>
                  <a:srgbClr val="000000"/>
                </a:solidFill>
                <a:latin typeface="Calibri"/>
              </a:rPr>
              <a:t>articles</a:t>
            </a:r>
            <a:r>
              <a:rPr lang="PL-PL">
                <a:solidFill>
                  <a:srgbClr val="000000"/>
                </a:solidFill>
                <a:latin typeface="Calibri"/>
              </a:rPr>
              <a:t> from </a:t>
            </a:r>
            <a:r>
              <a:rPr lang="PL-PL" err="1">
                <a:solidFill>
                  <a:srgbClr val="000000"/>
                </a:solidFill>
                <a:latin typeface="Calibri"/>
              </a:rPr>
              <a:t>more</a:t>
            </a:r>
            <a:r>
              <a:rPr lang="PL-PL">
                <a:solidFill>
                  <a:srgbClr val="000000"/>
                </a:solidFill>
                <a:latin typeface="Calibri"/>
              </a:rPr>
              <a:t> </a:t>
            </a:r>
            <a:r>
              <a:rPr lang="PL-PL" err="1">
                <a:solidFill>
                  <a:srgbClr val="000000"/>
                </a:solidFill>
                <a:latin typeface="Calibri"/>
              </a:rPr>
              <a:t>than</a:t>
            </a:r>
            <a:r>
              <a:rPr lang="PL-PL">
                <a:solidFill>
                  <a:srgbClr val="000000"/>
                </a:solidFill>
                <a:latin typeface="Calibri"/>
              </a:rPr>
              <a:t> 100 </a:t>
            </a:r>
            <a:r>
              <a:rPr lang="PL-PL" err="1">
                <a:solidFill>
                  <a:srgbClr val="000000"/>
                </a:solidFill>
                <a:latin typeface="Calibri"/>
              </a:rPr>
              <a:t>newspapers</a:t>
            </a:r>
            <a:r>
              <a:rPr lang="PL-PL">
                <a:solidFill>
                  <a:srgbClr val="000000"/>
                </a:solidFill>
                <a:latin typeface="Calibri"/>
              </a:rPr>
              <a:t> and </a:t>
            </a:r>
            <a:r>
              <a:rPr lang="PL-PL" err="1">
                <a:solidFill>
                  <a:srgbClr val="000000"/>
                </a:solidFill>
                <a:latin typeface="Calibri"/>
              </a:rPr>
              <a:t>several</a:t>
            </a:r>
            <a:r>
              <a:rPr lang="PL-PL">
                <a:solidFill>
                  <a:srgbClr val="000000"/>
                </a:solidFill>
                <a:latin typeface="Calibri"/>
              </a:rPr>
              <a:t> online </a:t>
            </a:r>
            <a:r>
              <a:rPr lang="PL-PL" err="1">
                <a:solidFill>
                  <a:srgbClr val="000000"/>
                </a:solidFill>
                <a:latin typeface="Calibri"/>
              </a:rPr>
              <a:t>publications</a:t>
            </a:r>
            <a:r>
              <a:rPr lang="PL-PL">
                <a:solidFill>
                  <a:srgbClr val="000000"/>
                </a:solidFill>
                <a:latin typeface="Calibri"/>
              </a:rPr>
              <a:t> (2009-2015)</a:t>
            </a:r>
          </a:p>
          <a:p>
            <a:r>
              <a:rPr lang="PL-PL" err="1">
                <a:solidFill>
                  <a:srgbClr val="000000"/>
                </a:solidFill>
                <a:latin typeface="Calibri"/>
              </a:rPr>
              <a:t>Result</a:t>
            </a:r>
            <a:r>
              <a:rPr lang="PL-PL">
                <a:solidFill>
                  <a:srgbClr val="000000"/>
                </a:solidFill>
                <a:latin typeface="Calibri"/>
              </a:rPr>
              <a:t>: 82% </a:t>
            </a:r>
            <a:r>
              <a:rPr lang="PL-PL" err="1">
                <a:solidFill>
                  <a:srgbClr val="000000"/>
                </a:solidFill>
                <a:latin typeface="Calibri"/>
              </a:rPr>
              <a:t>positive</a:t>
            </a:r>
            <a:r>
              <a:rPr lang="PL-PL">
                <a:solidFill>
                  <a:srgbClr val="000000"/>
                </a:solidFill>
                <a:latin typeface="Calibri"/>
              </a:rPr>
              <a:t>, 12% </a:t>
            </a:r>
            <a:r>
              <a:rPr lang="PL-PL" err="1">
                <a:solidFill>
                  <a:srgbClr val="000000"/>
                </a:solidFill>
                <a:latin typeface="Calibri"/>
              </a:rPr>
              <a:t>neutral</a:t>
            </a:r>
            <a:r>
              <a:rPr lang="PL-PL">
                <a:solidFill>
                  <a:srgbClr val="000000"/>
                </a:solidFill>
                <a:latin typeface="Calibri"/>
              </a:rPr>
              <a:t>, 6% </a:t>
            </a:r>
            <a:r>
              <a:rPr lang="PL-PL" err="1">
                <a:solidFill>
                  <a:srgbClr val="000000"/>
                </a:solidFill>
                <a:latin typeface="Calibri"/>
              </a:rPr>
              <a:t>negative</a:t>
            </a:r>
            <a:endParaRPr lang="PL-PL">
              <a:solidFill>
                <a:srgbClr val="000000"/>
              </a:solidFill>
              <a:latin typeface="Calibri"/>
            </a:endParaRPr>
          </a:p>
          <a:p>
            <a:pPr marL="0" indent="0">
              <a:buNone/>
            </a:pPr>
            <a:r>
              <a:rPr lang="PL-PL">
                <a:solidFill>
                  <a:srgbClr val="000000"/>
                </a:solidFill>
                <a:latin typeface="Calibri"/>
              </a:rPr>
              <a:t>                66% of the </a:t>
            </a:r>
            <a:r>
              <a:rPr lang="PL-PL" err="1">
                <a:solidFill>
                  <a:srgbClr val="000000"/>
                </a:solidFill>
                <a:latin typeface="Calibri"/>
              </a:rPr>
              <a:t>newspapers</a:t>
            </a:r>
            <a:r>
              <a:rPr lang="PL-PL">
                <a:solidFill>
                  <a:srgbClr val="000000"/>
                </a:solidFill>
                <a:latin typeface="Calibri"/>
              </a:rPr>
              <a:t> </a:t>
            </a:r>
            <a:r>
              <a:rPr lang="PL-PL" err="1">
                <a:solidFill>
                  <a:srgbClr val="000000"/>
                </a:solidFill>
                <a:latin typeface="Calibri"/>
              </a:rPr>
              <a:t>did</a:t>
            </a:r>
            <a:r>
              <a:rPr lang="PL-PL">
                <a:solidFill>
                  <a:srgbClr val="000000"/>
                </a:solidFill>
                <a:latin typeface="Calibri"/>
              </a:rPr>
              <a:t> not </a:t>
            </a:r>
            <a:r>
              <a:rPr lang="PL-PL" err="1">
                <a:solidFill>
                  <a:srgbClr val="000000"/>
                </a:solidFill>
                <a:latin typeface="Calibri"/>
              </a:rPr>
              <a:t>mention</a:t>
            </a:r>
            <a:r>
              <a:rPr lang="PL-PL">
                <a:solidFill>
                  <a:srgbClr val="000000"/>
                </a:solidFill>
                <a:latin typeface="Calibri"/>
              </a:rPr>
              <a:t> </a:t>
            </a:r>
            <a:r>
              <a:rPr lang="PL-PL" err="1">
                <a:solidFill>
                  <a:srgbClr val="000000"/>
                </a:solidFill>
                <a:latin typeface="Calibri"/>
              </a:rPr>
              <a:t>problems</a:t>
            </a:r>
            <a:r>
              <a:rPr lang="PL-PL">
                <a:solidFill>
                  <a:srgbClr val="000000"/>
                </a:solidFill>
                <a:latin typeface="Calibri"/>
              </a:rPr>
              <a:t> of the </a:t>
            </a:r>
            <a:r>
              <a:rPr lang="PL-PL" err="1">
                <a:solidFill>
                  <a:srgbClr val="000000"/>
                </a:solidFill>
                <a:latin typeface="Calibri"/>
              </a:rPr>
              <a:t>society</a:t>
            </a:r>
          </a:p>
          <a:p>
            <a:pPr marL="0" indent="0">
              <a:buNone/>
            </a:pPr>
            <a:r>
              <a:rPr lang="PL-PL">
                <a:solidFill>
                  <a:srgbClr val="000000"/>
                </a:solidFill>
                <a:latin typeface="Calibri"/>
              </a:rPr>
              <a:t>                In most </a:t>
            </a:r>
            <a:r>
              <a:rPr lang="PL-PL" err="1">
                <a:solidFill>
                  <a:srgbClr val="000000"/>
                </a:solidFill>
                <a:latin typeface="Calibri"/>
              </a:rPr>
              <a:t>articles</a:t>
            </a:r>
            <a:r>
              <a:rPr lang="PL-PL">
                <a:solidFill>
                  <a:srgbClr val="000000"/>
                </a:solidFill>
                <a:latin typeface="Calibri"/>
              </a:rPr>
              <a:t> the </a:t>
            </a:r>
            <a:r>
              <a:rPr lang="PL-PL" err="1">
                <a:solidFill>
                  <a:srgbClr val="000000"/>
                </a:solidFill>
                <a:latin typeface="Calibri"/>
              </a:rPr>
              <a:t>focus</a:t>
            </a:r>
            <a:r>
              <a:rPr lang="PL-PL">
                <a:solidFill>
                  <a:srgbClr val="000000"/>
                </a:solidFill>
                <a:latin typeface="Calibri"/>
              </a:rPr>
              <a:t> </a:t>
            </a:r>
            <a:r>
              <a:rPr lang="PL-PL" err="1">
                <a:solidFill>
                  <a:srgbClr val="000000"/>
                </a:solidFill>
                <a:latin typeface="Calibri"/>
              </a:rPr>
              <a:t>lay</a:t>
            </a:r>
            <a:r>
              <a:rPr lang="PL-PL">
                <a:solidFill>
                  <a:srgbClr val="000000"/>
                </a:solidFill>
                <a:latin typeface="Calibri"/>
              </a:rPr>
              <a:t> on the </a:t>
            </a:r>
            <a:r>
              <a:rPr lang="PL-PL" err="1">
                <a:solidFill>
                  <a:srgbClr val="000000"/>
                </a:solidFill>
                <a:latin typeface="Calibri"/>
              </a:rPr>
              <a:t>political</a:t>
            </a:r>
            <a:r>
              <a:rPr lang="PL-PL">
                <a:solidFill>
                  <a:srgbClr val="000000"/>
                </a:solidFill>
                <a:latin typeface="Calibri"/>
              </a:rPr>
              <a:t>    and         </a:t>
            </a:r>
            <a:r>
              <a:rPr lang="PL-PL" err="1">
                <a:solidFill>
                  <a:srgbClr val="000000"/>
                </a:solidFill>
                <a:latin typeface="Calibri"/>
              </a:rPr>
              <a:t>institutional</a:t>
            </a:r>
            <a:r>
              <a:rPr lang="PL-PL">
                <a:solidFill>
                  <a:srgbClr val="000000"/>
                </a:solidFill>
                <a:latin typeface="Calibri"/>
              </a:rPr>
              <a:t> </a:t>
            </a:r>
            <a:r>
              <a:rPr lang="PL-PL" err="1">
                <a:solidFill>
                  <a:srgbClr val="000000"/>
                </a:solidFill>
                <a:latin typeface="Calibri"/>
              </a:rPr>
              <a:t>stage</a:t>
            </a:r>
            <a:r>
              <a:rPr lang="PL-PL">
                <a:solidFill>
                  <a:srgbClr val="000000"/>
                </a:solidFill>
                <a:latin typeface="Calibri"/>
              </a:rPr>
              <a:t> (75% of </a:t>
            </a:r>
            <a:r>
              <a:rPr lang="PL-PL" err="1">
                <a:solidFill>
                  <a:srgbClr val="000000"/>
                </a:solidFill>
                <a:latin typeface="Calibri"/>
              </a:rPr>
              <a:t>mentioned</a:t>
            </a:r>
            <a:r>
              <a:rPr lang="PL-PL">
                <a:solidFill>
                  <a:srgbClr val="000000"/>
                </a:solidFill>
                <a:latin typeface="Calibri"/>
              </a:rPr>
              <a:t> </a:t>
            </a:r>
            <a:r>
              <a:rPr lang="PL-PL" err="1">
                <a:solidFill>
                  <a:srgbClr val="000000"/>
                </a:solidFill>
                <a:latin typeface="Calibri"/>
              </a:rPr>
              <a:t>people</a:t>
            </a:r>
            <a:r>
              <a:rPr lang="PL-PL">
                <a:solidFill>
                  <a:srgbClr val="000000"/>
                </a:solidFill>
                <a:latin typeface="Calibri"/>
              </a:rPr>
              <a:t>) </a:t>
            </a:r>
            <a:r>
              <a:rPr lang="PL-PL" err="1">
                <a:solidFill>
                  <a:srgbClr val="000000"/>
                </a:solidFill>
                <a:latin typeface="Calibri"/>
              </a:rPr>
              <a:t>only</a:t>
            </a:r>
            <a:r>
              <a:rPr lang="PL-PL">
                <a:solidFill>
                  <a:srgbClr val="000000"/>
                </a:solidFill>
                <a:latin typeface="Calibri"/>
              </a:rPr>
              <a:t> 5% of            </a:t>
            </a:r>
            <a:r>
              <a:rPr lang="PL-PL" err="1">
                <a:solidFill>
                  <a:srgbClr val="000000"/>
                </a:solidFill>
                <a:latin typeface="Calibri"/>
              </a:rPr>
              <a:t>mentioned</a:t>
            </a:r>
            <a:r>
              <a:rPr lang="PL-PL">
                <a:solidFill>
                  <a:srgbClr val="000000"/>
                </a:solidFill>
                <a:latin typeface="Calibri"/>
              </a:rPr>
              <a:t> </a:t>
            </a:r>
            <a:r>
              <a:rPr lang="PL-PL" err="1">
                <a:solidFill>
                  <a:srgbClr val="000000"/>
                </a:solidFill>
                <a:latin typeface="Calibri"/>
              </a:rPr>
              <a:t>people</a:t>
            </a:r>
            <a:r>
              <a:rPr lang="PL-PL">
                <a:solidFill>
                  <a:srgbClr val="000000"/>
                </a:solidFill>
                <a:latin typeface="Calibri"/>
              </a:rPr>
              <a:t> </a:t>
            </a:r>
            <a:r>
              <a:rPr lang="PL-PL" err="1">
                <a:solidFill>
                  <a:srgbClr val="000000"/>
                </a:solidFill>
                <a:latin typeface="Calibri"/>
              </a:rPr>
              <a:t>were</a:t>
            </a:r>
            <a:r>
              <a:rPr lang="PL-PL">
                <a:solidFill>
                  <a:srgbClr val="000000"/>
                </a:solidFill>
                <a:latin typeface="Calibri"/>
              </a:rPr>
              <a:t> </a:t>
            </a:r>
            <a:r>
              <a:rPr lang="PL-PL" err="1">
                <a:solidFill>
                  <a:srgbClr val="000000"/>
                </a:solidFill>
                <a:latin typeface="Calibri"/>
              </a:rPr>
              <a:t>volunteers</a:t>
            </a:r>
            <a:r>
              <a:rPr lang="PL-PL">
                <a:solidFill>
                  <a:srgbClr val="000000"/>
                </a:solidFill>
                <a:latin typeface="Calibri"/>
              </a:rPr>
              <a:t>, 3% </a:t>
            </a:r>
            <a:r>
              <a:rPr lang="PL-PL" err="1">
                <a:solidFill>
                  <a:srgbClr val="000000"/>
                </a:solidFill>
                <a:latin typeface="Calibri"/>
              </a:rPr>
              <a:t>refugees</a:t>
            </a:r>
            <a:endParaRPr lang="PL-PL">
              <a:solidFill>
                <a:srgbClr val="000000"/>
              </a:solidFill>
              <a:latin typeface="Calibri"/>
            </a:endParaRPr>
          </a:p>
        </p:txBody>
      </p:sp>
    </p:spTree>
    <p:extLst>
      <p:ext uri="{BB962C8B-B14F-4D97-AF65-F5344CB8AC3E}">
        <p14:creationId xmlns:p14="http://schemas.microsoft.com/office/powerpoint/2010/main" val="902236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err="1"/>
              <a:t>Phase</a:t>
            </a:r>
            <a:r>
              <a:rPr lang="PL-PL"/>
              <a:t> 0</a:t>
            </a:r>
          </a:p>
        </p:txBody>
      </p:sp>
      <p:pic>
        <p:nvPicPr>
          <p:cNvPr id="6" name="Symbol zastępczy zawartości 5" descr="Zeit 11.5.jpg"/>
          <p:cNvPicPr>
            <a:picLocks noGrp="1" noChangeAspect="1"/>
          </p:cNvPicPr>
          <p:nvPr>
            <p:ph sz="half" idx="1"/>
          </p:nvPr>
        </p:nvPicPr>
        <p:blipFill>
          <a:blip r:embed="rId3"/>
          <a:stretch>
            <a:fillRect/>
          </a:stretch>
        </p:blipFill>
        <p:spPr>
          <a:xfrm>
            <a:off x="800100" y="1943100"/>
            <a:ext cx="5056436" cy="3652630"/>
          </a:xfrm>
        </p:spPr>
      </p:pic>
      <p:sp>
        <p:nvSpPr>
          <p:cNvPr id="5" name="Symbol zastępczy zawartości 4"/>
          <p:cNvSpPr>
            <a:spLocks noGrp="1"/>
          </p:cNvSpPr>
          <p:nvPr>
            <p:ph sz="half" idx="2"/>
          </p:nvPr>
        </p:nvSpPr>
        <p:spPr>
          <a:xfrm>
            <a:off x="6172200" y="1377950"/>
            <a:ext cx="5512904" cy="4799013"/>
          </a:xfrm>
        </p:spPr>
        <p:txBody>
          <a:bodyPr vert="horz" lIns="91440" tIns="45720" rIns="91440" bIns="45720" rtlCol="0" anchor="t">
            <a:normAutofit/>
          </a:bodyPr>
          <a:lstStyle/>
          <a:p>
            <a:r>
              <a:rPr lang="PL-PL"/>
              <a:t>Begin of 2015: </a:t>
            </a:r>
            <a:r>
              <a:rPr lang="PL-PL" err="1"/>
              <a:t>reporting</a:t>
            </a:r>
            <a:r>
              <a:rPr lang="PL-PL"/>
              <a:t> on </a:t>
            </a:r>
            <a:r>
              <a:rPr lang="PL-PL" err="1"/>
              <a:t>refugees</a:t>
            </a:r>
            <a:r>
              <a:rPr lang="PL-PL"/>
              <a:t> </a:t>
            </a:r>
            <a:r>
              <a:rPr lang="PL-PL" err="1"/>
              <a:t>manly</a:t>
            </a:r>
            <a:r>
              <a:rPr lang="PL-PL"/>
              <a:t> </a:t>
            </a:r>
            <a:r>
              <a:rPr lang="PL-PL" err="1"/>
              <a:t>relied</a:t>
            </a:r>
            <a:r>
              <a:rPr lang="PL-PL"/>
              <a:t> on </a:t>
            </a:r>
            <a:r>
              <a:rPr lang="PL-PL" err="1"/>
              <a:t>stereotypes</a:t>
            </a:r>
            <a:r>
              <a:rPr lang="PL-PL"/>
              <a:t> (</a:t>
            </a:r>
            <a:r>
              <a:rPr lang="PL-PL" err="1"/>
              <a:t>refugees</a:t>
            </a:r>
            <a:r>
              <a:rPr lang="PL-PL"/>
              <a:t> in a </a:t>
            </a:r>
            <a:r>
              <a:rPr lang="PL-PL" err="1"/>
              <a:t>crowd</a:t>
            </a:r>
            <a:r>
              <a:rPr lang="PL-PL"/>
              <a:t>; </a:t>
            </a:r>
            <a:r>
              <a:rPr lang="PL-PL" err="1"/>
              <a:t>economic</a:t>
            </a:r>
            <a:r>
              <a:rPr lang="PL-PL"/>
              <a:t> </a:t>
            </a:r>
            <a:r>
              <a:rPr lang="PL-PL" err="1"/>
              <a:t>migration</a:t>
            </a:r>
            <a:r>
              <a:rPr lang="PL-PL"/>
              <a:t>)</a:t>
            </a:r>
          </a:p>
          <a:p>
            <a:r>
              <a:rPr lang="PL-PL"/>
              <a:t>The </a:t>
            </a:r>
            <a:r>
              <a:rPr lang="PL-PL" err="1"/>
              <a:t>catastrophe</a:t>
            </a:r>
            <a:r>
              <a:rPr lang="PL-PL"/>
              <a:t> of Lampedusa </a:t>
            </a:r>
            <a:r>
              <a:rPr lang="PL-PL" err="1"/>
              <a:t>increased</a:t>
            </a:r>
            <a:r>
              <a:rPr lang="PL-PL"/>
              <a:t> the </a:t>
            </a:r>
            <a:r>
              <a:rPr lang="PL-PL" err="1"/>
              <a:t>critics</a:t>
            </a:r>
            <a:r>
              <a:rPr lang="PL-PL"/>
              <a:t> on the </a:t>
            </a:r>
            <a:r>
              <a:rPr lang="PL-PL" err="1"/>
              <a:t>European</a:t>
            </a:r>
            <a:r>
              <a:rPr lang="PL-PL"/>
              <a:t> policy</a:t>
            </a:r>
          </a:p>
          <a:p>
            <a:r>
              <a:rPr lang="PL-PL" err="1"/>
              <a:t>Critics</a:t>
            </a:r>
            <a:r>
              <a:rPr lang="PL-PL"/>
              <a:t> on the </a:t>
            </a:r>
            <a:r>
              <a:rPr lang="PL-PL" err="1"/>
              <a:t>reporting</a:t>
            </a:r>
            <a:r>
              <a:rPr lang="PL-PL"/>
              <a:t>: the point of </a:t>
            </a:r>
            <a:r>
              <a:rPr lang="PL-PL" err="1"/>
              <a:t>view</a:t>
            </a:r>
            <a:r>
              <a:rPr lang="PL-PL"/>
              <a:t> from </a:t>
            </a:r>
            <a:r>
              <a:rPr lang="PL-PL" err="1"/>
              <a:t>refugees</a:t>
            </a:r>
            <a:r>
              <a:rPr lang="PL-PL"/>
              <a:t> was not </a:t>
            </a:r>
            <a:r>
              <a:rPr lang="PL-PL" err="1"/>
              <a:t>covered</a:t>
            </a:r>
            <a:r>
              <a:rPr lang="PL-PL"/>
              <a:t> by the </a:t>
            </a:r>
            <a:r>
              <a:rPr lang="PL-PL" err="1"/>
              <a:t>reporting</a:t>
            </a:r>
            <a:r>
              <a:rPr lang="PL-PL"/>
              <a:t>; drama </a:t>
            </a:r>
            <a:r>
              <a:rPr lang="PL-PL" err="1"/>
              <a:t>sells</a:t>
            </a:r>
          </a:p>
        </p:txBody>
      </p:sp>
    </p:spTree>
    <p:extLst>
      <p:ext uri="{BB962C8B-B14F-4D97-AF65-F5344CB8AC3E}">
        <p14:creationId xmlns:p14="http://schemas.microsoft.com/office/powerpoint/2010/main" val="516373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err="1"/>
              <a:t>Phase</a:t>
            </a:r>
            <a:r>
              <a:rPr lang="PL-PL"/>
              <a:t> I - </a:t>
            </a:r>
            <a:r>
              <a:rPr lang="PL-PL" err="1"/>
              <a:t>euphoria</a:t>
            </a:r>
          </a:p>
        </p:txBody>
      </p:sp>
      <p:pic>
        <p:nvPicPr>
          <p:cNvPr id="4" name="Symbol zastępczy zawartości 3" descr="Zeit front.jpeg"/>
          <p:cNvPicPr>
            <a:picLocks noGrp="1" noChangeAspect="1"/>
          </p:cNvPicPr>
          <p:nvPr>
            <p:ph sz="half" idx="1"/>
          </p:nvPr>
        </p:nvPicPr>
        <p:blipFill>
          <a:blip r:embed="rId3"/>
          <a:stretch>
            <a:fillRect/>
          </a:stretch>
        </p:blipFill>
        <p:spPr>
          <a:xfrm>
            <a:off x="982663" y="1972416"/>
            <a:ext cx="5939371" cy="3339359"/>
          </a:xfrm>
        </p:spPr>
      </p:pic>
      <p:pic>
        <p:nvPicPr>
          <p:cNvPr id="6" name="Symbol zastępczy zawartości 5" descr="Spiegel 10.jpg"/>
          <p:cNvPicPr>
            <a:picLocks noGrp="1" noChangeAspect="1"/>
          </p:cNvPicPr>
          <p:nvPr>
            <p:ph sz="half" idx="2"/>
          </p:nvPr>
        </p:nvPicPr>
        <p:blipFill>
          <a:blip r:embed="rId4"/>
          <a:stretch>
            <a:fillRect/>
          </a:stretch>
        </p:blipFill>
        <p:spPr>
          <a:xfrm>
            <a:off x="7341866" y="1555527"/>
            <a:ext cx="3142064" cy="4178086"/>
          </a:xfrm>
        </p:spPr>
      </p:pic>
    </p:spTree>
    <p:extLst>
      <p:ext uri="{BB962C8B-B14F-4D97-AF65-F5344CB8AC3E}">
        <p14:creationId xmlns:p14="http://schemas.microsoft.com/office/powerpoint/2010/main" val="1878769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err="1"/>
              <a:t>Phase</a:t>
            </a:r>
            <a:r>
              <a:rPr lang="PL-PL"/>
              <a:t> I – </a:t>
            </a:r>
            <a:r>
              <a:rPr lang="PL-PL" err="1"/>
              <a:t>euphoria</a:t>
            </a:r>
            <a:r>
              <a:rPr lang="PL-PL"/>
              <a:t> [</a:t>
            </a:r>
            <a:r>
              <a:rPr lang="PL-PL" err="1"/>
              <a:t>July-October</a:t>
            </a:r>
            <a:r>
              <a:rPr lang="PL-PL"/>
              <a:t>]</a:t>
            </a:r>
          </a:p>
        </p:txBody>
      </p:sp>
      <p:sp>
        <p:nvSpPr>
          <p:cNvPr id="5" name="Symbol zastępczy zawartości 4"/>
          <p:cNvSpPr>
            <a:spLocks noGrp="1"/>
          </p:cNvSpPr>
          <p:nvPr>
            <p:ph idx="1"/>
          </p:nvPr>
        </p:nvSpPr>
        <p:spPr>
          <a:xfrm>
            <a:off x="838200" y="1510886"/>
            <a:ext cx="10515600" cy="4666077"/>
          </a:xfrm>
        </p:spPr>
        <p:txBody>
          <a:bodyPr vert="horz" lIns="91440" tIns="45720" rIns="91440" bIns="45720" rtlCol="0" anchor="t">
            <a:normAutofit/>
          </a:bodyPr>
          <a:lstStyle/>
          <a:p>
            <a:r>
              <a:rPr lang="PL-PL" err="1"/>
              <a:t>Main</a:t>
            </a:r>
            <a:r>
              <a:rPr lang="PL-PL"/>
              <a:t> </a:t>
            </a:r>
            <a:r>
              <a:rPr lang="PL-PL" err="1"/>
              <a:t>aspect</a:t>
            </a:r>
            <a:r>
              <a:rPr lang="PL-PL"/>
              <a:t> of </a:t>
            </a:r>
            <a:r>
              <a:rPr lang="PL-PL" err="1"/>
              <a:t>reporting</a:t>
            </a:r>
            <a:r>
              <a:rPr lang="PL-PL"/>
              <a:t>: </a:t>
            </a:r>
            <a:r>
              <a:rPr lang="PL-PL" err="1"/>
              <a:t>humanity</a:t>
            </a:r>
          </a:p>
          <a:p>
            <a:r>
              <a:rPr lang="PL-PL" err="1"/>
              <a:t>Journalists</a:t>
            </a:r>
            <a:r>
              <a:rPr lang="PL-PL"/>
              <a:t> </a:t>
            </a:r>
            <a:r>
              <a:rPr lang="PL-PL" err="1"/>
              <a:t>were</a:t>
            </a:r>
            <a:r>
              <a:rPr lang="PL-PL"/>
              <a:t> </a:t>
            </a:r>
            <a:r>
              <a:rPr lang="PL-PL" err="1"/>
              <a:t>loosing</a:t>
            </a:r>
            <a:r>
              <a:rPr lang="PL-PL"/>
              <a:t> the </a:t>
            </a:r>
            <a:r>
              <a:rPr lang="PL-PL" err="1"/>
              <a:t>critical</a:t>
            </a:r>
            <a:r>
              <a:rPr lang="PL-PL"/>
              <a:t> </a:t>
            </a:r>
            <a:r>
              <a:rPr lang="PL-PL" err="1"/>
              <a:t>distance</a:t>
            </a:r>
            <a:r>
              <a:rPr lang="PL-PL"/>
              <a:t> </a:t>
            </a:r>
            <a:r>
              <a:rPr lang="PL-PL" err="1"/>
              <a:t>towards</a:t>
            </a:r>
            <a:r>
              <a:rPr lang="PL-PL"/>
              <a:t> </a:t>
            </a:r>
            <a:r>
              <a:rPr lang="PL-PL" err="1"/>
              <a:t>refugees</a:t>
            </a:r>
            <a:r>
              <a:rPr lang="PL-PL"/>
              <a:t> – no </a:t>
            </a:r>
            <a:r>
              <a:rPr lang="PL-PL" err="1"/>
              <a:t>coverage</a:t>
            </a:r>
            <a:r>
              <a:rPr lang="PL-PL"/>
              <a:t> of </a:t>
            </a:r>
            <a:r>
              <a:rPr lang="PL-PL" err="1"/>
              <a:t>social</a:t>
            </a:r>
            <a:r>
              <a:rPr lang="PL-PL"/>
              <a:t> </a:t>
            </a:r>
            <a:r>
              <a:rPr lang="PL-PL" err="1"/>
              <a:t>problems</a:t>
            </a:r>
            <a:r>
              <a:rPr lang="PL-PL"/>
              <a:t> </a:t>
            </a:r>
            <a:r>
              <a:rPr lang="PL-PL" err="1"/>
              <a:t>related</a:t>
            </a:r>
            <a:r>
              <a:rPr lang="PL-PL"/>
              <a:t> to the </a:t>
            </a:r>
            <a:r>
              <a:rPr lang="PL-PL" err="1"/>
              <a:t>huge</a:t>
            </a:r>
            <a:r>
              <a:rPr lang="PL-PL"/>
              <a:t> </a:t>
            </a:r>
            <a:r>
              <a:rPr lang="PL-PL" err="1"/>
              <a:t>inflow</a:t>
            </a:r>
            <a:r>
              <a:rPr lang="PL-PL"/>
              <a:t> of </a:t>
            </a:r>
            <a:r>
              <a:rPr lang="PL-PL" err="1"/>
              <a:t>refugees</a:t>
            </a:r>
          </a:p>
          <a:p>
            <a:r>
              <a:rPr lang="PL-PL" err="1"/>
              <a:t>Opposing</a:t>
            </a:r>
            <a:r>
              <a:rPr lang="PL-PL"/>
              <a:t> </a:t>
            </a:r>
            <a:r>
              <a:rPr lang="PL-PL" err="1"/>
              <a:t>against</a:t>
            </a:r>
            <a:r>
              <a:rPr lang="PL-PL"/>
              <a:t> </a:t>
            </a:r>
            <a:r>
              <a:rPr lang="PL-PL" err="1"/>
              <a:t>critics</a:t>
            </a:r>
            <a:r>
              <a:rPr lang="PL-PL"/>
              <a:t> of </a:t>
            </a:r>
            <a:r>
              <a:rPr lang="PL-PL" err="1"/>
              <a:t>refugee</a:t>
            </a:r>
            <a:r>
              <a:rPr lang="PL-PL"/>
              <a:t> policy</a:t>
            </a:r>
          </a:p>
          <a:p>
            <a:pPr marL="0" indent="0">
              <a:buNone/>
            </a:pPr>
            <a:r>
              <a:rPr lang="PL-PL"/>
              <a:t>--------------------------------------------</a:t>
            </a:r>
          </a:p>
          <a:p>
            <a:r>
              <a:rPr lang="PL-PL"/>
              <a:t>"Selfie of the </a:t>
            </a:r>
            <a:r>
              <a:rPr lang="PL-PL" err="1"/>
              <a:t>society</a:t>
            </a:r>
            <a:r>
              <a:rPr lang="PL-PL"/>
              <a:t>"; Motto: "We </a:t>
            </a:r>
            <a:r>
              <a:rPr lang="PL-PL" err="1"/>
              <a:t>Germans</a:t>
            </a:r>
            <a:r>
              <a:rPr lang="PL-PL"/>
              <a:t> </a:t>
            </a:r>
            <a:r>
              <a:rPr lang="PL-PL" err="1"/>
              <a:t>are</a:t>
            </a:r>
            <a:r>
              <a:rPr lang="PL-PL"/>
              <a:t> </a:t>
            </a:r>
            <a:r>
              <a:rPr lang="PL-PL" err="1"/>
              <a:t>living</a:t>
            </a:r>
            <a:r>
              <a:rPr lang="PL-PL"/>
              <a:t> a </a:t>
            </a:r>
            <a:r>
              <a:rPr lang="PL-PL" err="1"/>
              <a:t>friendly</a:t>
            </a:r>
            <a:r>
              <a:rPr lang="PL-PL"/>
              <a:t> and open </a:t>
            </a:r>
            <a:r>
              <a:rPr lang="PL-PL" err="1"/>
              <a:t>welcoming</a:t>
            </a:r>
            <a:r>
              <a:rPr lang="PL-PL"/>
              <a:t> </a:t>
            </a:r>
            <a:r>
              <a:rPr lang="PL-PL" err="1"/>
              <a:t>culture</a:t>
            </a:r>
            <a:r>
              <a:rPr lang="PL-PL"/>
              <a:t> and </a:t>
            </a:r>
            <a:r>
              <a:rPr lang="PL-PL" err="1"/>
              <a:t>help</a:t>
            </a:r>
            <a:r>
              <a:rPr lang="PL-PL"/>
              <a:t> </a:t>
            </a:r>
            <a:r>
              <a:rPr lang="PL-PL" err="1"/>
              <a:t>needy</a:t>
            </a:r>
            <a:r>
              <a:rPr lang="PL-PL"/>
              <a:t> </a:t>
            </a:r>
            <a:r>
              <a:rPr lang="PL-PL" err="1"/>
              <a:t>people</a:t>
            </a:r>
            <a:r>
              <a:rPr lang="PL-PL"/>
              <a:t> – We </a:t>
            </a:r>
            <a:r>
              <a:rPr lang="PL-PL" err="1"/>
              <a:t>are</a:t>
            </a:r>
            <a:r>
              <a:rPr lang="PL-PL"/>
              <a:t> </a:t>
            </a:r>
            <a:r>
              <a:rPr lang="PL-PL" err="1"/>
              <a:t>great</a:t>
            </a:r>
            <a:r>
              <a:rPr lang="PL-PL"/>
              <a:t>"</a:t>
            </a:r>
          </a:p>
          <a:p>
            <a:r>
              <a:rPr lang="PL-PL" err="1">
                <a:solidFill>
                  <a:srgbClr val="000000"/>
                </a:solidFill>
                <a:latin typeface="Calibri"/>
              </a:rPr>
              <a:t>Social</a:t>
            </a:r>
            <a:r>
              <a:rPr lang="PL-PL">
                <a:solidFill>
                  <a:srgbClr val="000000"/>
                </a:solidFill>
                <a:latin typeface="Calibri"/>
              </a:rPr>
              <a:t> </a:t>
            </a:r>
            <a:r>
              <a:rPr lang="PL-PL" err="1">
                <a:solidFill>
                  <a:srgbClr val="000000"/>
                </a:solidFill>
                <a:latin typeface="Calibri"/>
              </a:rPr>
              <a:t>issues</a:t>
            </a:r>
            <a:r>
              <a:rPr lang="PL-PL">
                <a:solidFill>
                  <a:srgbClr val="000000"/>
                </a:solidFill>
                <a:latin typeface="Calibri"/>
              </a:rPr>
              <a:t> and </a:t>
            </a:r>
            <a:r>
              <a:rPr lang="PL-PL" err="1">
                <a:solidFill>
                  <a:srgbClr val="000000"/>
                </a:solidFill>
                <a:latin typeface="Calibri"/>
              </a:rPr>
              <a:t>critics</a:t>
            </a:r>
            <a:r>
              <a:rPr lang="PL-PL">
                <a:solidFill>
                  <a:srgbClr val="000000"/>
                </a:solidFill>
                <a:latin typeface="Calibri"/>
              </a:rPr>
              <a:t> </a:t>
            </a:r>
            <a:r>
              <a:rPr lang="PL-PL" err="1">
                <a:solidFill>
                  <a:srgbClr val="000000"/>
                </a:solidFill>
                <a:latin typeface="Calibri"/>
              </a:rPr>
              <a:t>were</a:t>
            </a:r>
            <a:r>
              <a:rPr lang="PL-PL">
                <a:solidFill>
                  <a:srgbClr val="000000"/>
                </a:solidFill>
                <a:latin typeface="Calibri"/>
              </a:rPr>
              <a:t> </a:t>
            </a:r>
            <a:r>
              <a:rPr lang="PL-PL" err="1">
                <a:solidFill>
                  <a:srgbClr val="000000"/>
                </a:solidFill>
                <a:latin typeface="Calibri"/>
              </a:rPr>
              <a:t>overlooked</a:t>
            </a:r>
          </a:p>
          <a:p>
            <a:r>
              <a:rPr lang="PL-PL" err="1">
                <a:solidFill>
                  <a:srgbClr val="000000"/>
                </a:solidFill>
                <a:latin typeface="Calibri"/>
              </a:rPr>
              <a:t>Tensions</a:t>
            </a:r>
            <a:r>
              <a:rPr lang="PL-PL">
                <a:solidFill>
                  <a:srgbClr val="000000"/>
                </a:solidFill>
                <a:latin typeface="Calibri"/>
              </a:rPr>
              <a:t> </a:t>
            </a:r>
            <a:r>
              <a:rPr lang="PL-PL" err="1">
                <a:solidFill>
                  <a:srgbClr val="000000"/>
                </a:solidFill>
                <a:latin typeface="Calibri"/>
              </a:rPr>
              <a:t>between</a:t>
            </a:r>
            <a:r>
              <a:rPr lang="PL-PL">
                <a:solidFill>
                  <a:srgbClr val="000000"/>
                </a:solidFill>
                <a:latin typeface="Calibri"/>
              </a:rPr>
              <a:t> the </a:t>
            </a:r>
            <a:r>
              <a:rPr lang="PL-PL" err="1">
                <a:solidFill>
                  <a:srgbClr val="000000"/>
                </a:solidFill>
                <a:latin typeface="Calibri"/>
              </a:rPr>
              <a:t>published</a:t>
            </a:r>
            <a:r>
              <a:rPr lang="PL-PL">
                <a:solidFill>
                  <a:srgbClr val="000000"/>
                </a:solidFill>
                <a:latin typeface="Calibri"/>
              </a:rPr>
              <a:t> and </a:t>
            </a:r>
            <a:r>
              <a:rPr lang="PL-PL" err="1">
                <a:solidFill>
                  <a:srgbClr val="000000"/>
                </a:solidFill>
                <a:latin typeface="Calibri"/>
              </a:rPr>
              <a:t>experienced</a:t>
            </a:r>
            <a:r>
              <a:rPr lang="PL-PL">
                <a:solidFill>
                  <a:srgbClr val="000000"/>
                </a:solidFill>
                <a:latin typeface="Calibri"/>
              </a:rPr>
              <a:t> </a:t>
            </a:r>
            <a:r>
              <a:rPr lang="PL-PL" err="1">
                <a:solidFill>
                  <a:srgbClr val="000000"/>
                </a:solidFill>
                <a:latin typeface="Calibri"/>
              </a:rPr>
              <a:t>reality</a:t>
            </a:r>
            <a:r>
              <a:rPr lang="PL-PL">
                <a:solidFill>
                  <a:srgbClr val="000000"/>
                </a:solidFill>
                <a:latin typeface="Calibri"/>
              </a:rPr>
              <a:t> of the </a:t>
            </a:r>
            <a:r>
              <a:rPr lang="PL-PL" err="1">
                <a:solidFill>
                  <a:srgbClr val="000000"/>
                </a:solidFill>
                <a:latin typeface="Calibri"/>
              </a:rPr>
              <a:t>people</a:t>
            </a:r>
          </a:p>
          <a:p>
            <a:pPr marL="0" indent="0">
              <a:buNone/>
            </a:pPr>
            <a:endParaRPr lang="PL-PL">
              <a:solidFill>
                <a:srgbClr val="000000"/>
              </a:solidFill>
              <a:latin typeface="Calibri"/>
            </a:endParaRPr>
          </a:p>
          <a:p>
            <a:pPr marL="0" indent="0">
              <a:buNone/>
            </a:pPr>
            <a:endParaRPr lang="PL-PL">
              <a:solidFill>
                <a:srgbClr val="000000"/>
              </a:solidFill>
              <a:latin typeface="Calibri"/>
            </a:endParaRPr>
          </a:p>
        </p:txBody>
      </p:sp>
    </p:spTree>
    <p:extLst>
      <p:ext uri="{BB962C8B-B14F-4D97-AF65-F5344CB8AC3E}">
        <p14:creationId xmlns:p14="http://schemas.microsoft.com/office/powerpoint/2010/main" val="237405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err="1"/>
              <a:t>Campaign</a:t>
            </a:r>
            <a:r>
              <a:rPr lang="PL-PL"/>
              <a:t>: </a:t>
            </a:r>
            <a:r>
              <a:rPr lang="PL-PL" err="1"/>
              <a:t>Refugees</a:t>
            </a:r>
            <a:r>
              <a:rPr lang="PL-PL"/>
              <a:t> </a:t>
            </a:r>
            <a:r>
              <a:rPr lang="PL-PL" err="1"/>
              <a:t>Welcome</a:t>
            </a:r>
          </a:p>
        </p:txBody>
      </p:sp>
      <p:sp>
        <p:nvSpPr>
          <p:cNvPr id="3" name="Symbol zastępczy zawartości 2"/>
          <p:cNvSpPr>
            <a:spLocks noGrp="1"/>
          </p:cNvSpPr>
          <p:nvPr>
            <p:ph sz="half" idx="1"/>
          </p:nvPr>
        </p:nvSpPr>
        <p:spPr/>
        <p:txBody>
          <a:bodyPr vert="horz" lIns="91440" tIns="45720" rIns="91440" bIns="45720" rtlCol="0" anchor="t">
            <a:normAutofit/>
          </a:bodyPr>
          <a:lstStyle/>
          <a:p>
            <a:r>
              <a:rPr lang="PL-PL" err="1"/>
              <a:t>During</a:t>
            </a:r>
            <a:r>
              <a:rPr lang="PL-PL"/>
              <a:t> the </a:t>
            </a:r>
            <a:r>
              <a:rPr lang="PL-PL" err="1"/>
              <a:t>refugee</a:t>
            </a:r>
            <a:r>
              <a:rPr lang="PL-PL"/>
              <a:t> </a:t>
            </a:r>
            <a:r>
              <a:rPr lang="PL-PL" err="1"/>
              <a:t>crisis</a:t>
            </a:r>
            <a:r>
              <a:rPr lang="PL-PL"/>
              <a:t> the German </a:t>
            </a:r>
            <a:r>
              <a:rPr lang="PL-PL" err="1"/>
              <a:t>tabloid</a:t>
            </a:r>
            <a:r>
              <a:rPr lang="PL-PL"/>
              <a:t> </a:t>
            </a:r>
            <a:r>
              <a:rPr lang="PL-PL" err="1"/>
              <a:t>newspaper</a:t>
            </a:r>
            <a:r>
              <a:rPr lang="PL-PL"/>
              <a:t> '</a:t>
            </a:r>
            <a:r>
              <a:rPr lang="PL-PL" err="1"/>
              <a:t>Bild</a:t>
            </a:r>
            <a:r>
              <a:rPr lang="PL-PL"/>
              <a:t>' </a:t>
            </a:r>
            <a:r>
              <a:rPr lang="PL-PL" err="1"/>
              <a:t>started</a:t>
            </a:r>
            <a:r>
              <a:rPr lang="PL-PL"/>
              <a:t> the </a:t>
            </a:r>
            <a:r>
              <a:rPr lang="PL-PL" err="1"/>
              <a:t>campaign</a:t>
            </a:r>
            <a:r>
              <a:rPr lang="PL-PL"/>
              <a:t> "we </a:t>
            </a:r>
            <a:r>
              <a:rPr lang="PL-PL" err="1"/>
              <a:t>help</a:t>
            </a:r>
            <a:r>
              <a:rPr lang="PL-PL"/>
              <a:t>- </a:t>
            </a:r>
            <a:r>
              <a:rPr lang="PL-PL" err="1"/>
              <a:t>refugees</a:t>
            </a:r>
            <a:r>
              <a:rPr lang="PL-PL"/>
              <a:t> </a:t>
            </a:r>
            <a:r>
              <a:rPr lang="PL-PL" err="1"/>
              <a:t>welcome</a:t>
            </a:r>
            <a:r>
              <a:rPr lang="PL-PL"/>
              <a:t>"</a:t>
            </a:r>
          </a:p>
          <a:p>
            <a:r>
              <a:rPr lang="PL-PL" err="1">
                <a:solidFill>
                  <a:srgbClr val="000000"/>
                </a:solidFill>
                <a:latin typeface="Calibri"/>
              </a:rPr>
              <a:t>Newspaper</a:t>
            </a:r>
            <a:r>
              <a:rPr lang="PL-PL">
                <a:solidFill>
                  <a:srgbClr val="000000"/>
                </a:solidFill>
                <a:latin typeface="Calibri"/>
              </a:rPr>
              <a:t> </a:t>
            </a:r>
            <a:r>
              <a:rPr lang="PL-PL" err="1">
                <a:solidFill>
                  <a:srgbClr val="000000"/>
                </a:solidFill>
                <a:latin typeface="Calibri"/>
              </a:rPr>
              <a:t>said</a:t>
            </a:r>
            <a:r>
              <a:rPr lang="PL-PL">
                <a:solidFill>
                  <a:srgbClr val="000000"/>
                </a:solidFill>
                <a:latin typeface="Calibri"/>
              </a:rPr>
              <a:t> </a:t>
            </a:r>
            <a:r>
              <a:rPr lang="PL-PL" err="1">
                <a:solidFill>
                  <a:srgbClr val="000000"/>
                </a:solidFill>
                <a:latin typeface="Calibri"/>
              </a:rPr>
              <a:t>it</a:t>
            </a:r>
            <a:r>
              <a:rPr lang="PL-PL">
                <a:solidFill>
                  <a:srgbClr val="000000"/>
                </a:solidFill>
                <a:latin typeface="Calibri"/>
              </a:rPr>
              <a:t> </a:t>
            </a:r>
            <a:r>
              <a:rPr lang="PL-PL" err="1">
                <a:solidFill>
                  <a:srgbClr val="000000"/>
                </a:solidFill>
                <a:latin typeface="Calibri"/>
              </a:rPr>
              <a:t>wants</a:t>
            </a:r>
            <a:r>
              <a:rPr lang="PL-PL">
                <a:solidFill>
                  <a:srgbClr val="000000"/>
                </a:solidFill>
                <a:latin typeface="Calibri"/>
              </a:rPr>
              <a:t> to stand to </a:t>
            </a:r>
            <a:r>
              <a:rPr lang="PL-PL" err="1">
                <a:solidFill>
                  <a:srgbClr val="000000"/>
                </a:solidFill>
                <a:latin typeface="Calibri"/>
              </a:rPr>
              <a:t>its</a:t>
            </a:r>
            <a:r>
              <a:rPr lang="PL-PL">
                <a:solidFill>
                  <a:srgbClr val="000000"/>
                </a:solidFill>
                <a:latin typeface="Calibri"/>
              </a:rPr>
              <a:t> </a:t>
            </a:r>
            <a:r>
              <a:rPr lang="PL-PL" err="1">
                <a:solidFill>
                  <a:srgbClr val="000000"/>
                </a:solidFill>
                <a:latin typeface="Calibri"/>
              </a:rPr>
              <a:t>values</a:t>
            </a:r>
            <a:endParaRPr lang="PL-PL">
              <a:latin typeface="Calibri"/>
            </a:endParaRPr>
          </a:p>
          <a:p>
            <a:r>
              <a:rPr lang="PL-PL" err="1">
                <a:solidFill>
                  <a:srgbClr val="000000"/>
                </a:solidFill>
                <a:latin typeface="Calibri"/>
              </a:rPr>
              <a:t>Critics</a:t>
            </a:r>
            <a:r>
              <a:rPr lang="PL-PL">
                <a:solidFill>
                  <a:srgbClr val="000000"/>
                </a:solidFill>
                <a:latin typeface="Calibri"/>
              </a:rPr>
              <a:t> </a:t>
            </a:r>
            <a:r>
              <a:rPr lang="PL-PL" err="1">
                <a:solidFill>
                  <a:srgbClr val="000000"/>
                </a:solidFill>
                <a:latin typeface="Calibri"/>
              </a:rPr>
              <a:t>said</a:t>
            </a:r>
            <a:r>
              <a:rPr lang="PL-PL">
                <a:solidFill>
                  <a:srgbClr val="000000"/>
                </a:solidFill>
                <a:latin typeface="Calibri"/>
              </a:rPr>
              <a:t>: </a:t>
            </a:r>
            <a:r>
              <a:rPr lang="PL-PL" err="1">
                <a:solidFill>
                  <a:srgbClr val="000000"/>
                </a:solidFill>
                <a:latin typeface="Calibri"/>
              </a:rPr>
              <a:t>cheap</a:t>
            </a:r>
            <a:r>
              <a:rPr lang="PL-PL">
                <a:solidFill>
                  <a:srgbClr val="000000"/>
                </a:solidFill>
                <a:latin typeface="Calibri"/>
              </a:rPr>
              <a:t> </a:t>
            </a:r>
            <a:r>
              <a:rPr lang="PL-PL" err="1">
                <a:solidFill>
                  <a:srgbClr val="000000"/>
                </a:solidFill>
                <a:latin typeface="Calibri"/>
              </a:rPr>
              <a:t>advertisement</a:t>
            </a:r>
          </a:p>
        </p:txBody>
      </p:sp>
      <p:pic>
        <p:nvPicPr>
          <p:cNvPr id="5" name="Symbol zastępczy zawartości 4" descr="bild campaign.jpg"/>
          <p:cNvPicPr>
            <a:picLocks noGrp="1" noChangeAspect="1"/>
          </p:cNvPicPr>
          <p:nvPr>
            <p:ph sz="half" idx="2"/>
          </p:nvPr>
        </p:nvPicPr>
        <p:blipFill>
          <a:blip r:embed="rId3"/>
          <a:stretch>
            <a:fillRect/>
          </a:stretch>
        </p:blipFill>
        <p:spPr>
          <a:xfrm>
            <a:off x="6364288" y="2844795"/>
            <a:ext cx="4754562" cy="2676535"/>
          </a:xfrm>
        </p:spPr>
      </p:pic>
    </p:spTree>
    <p:extLst>
      <p:ext uri="{BB962C8B-B14F-4D97-AF65-F5344CB8AC3E}">
        <p14:creationId xmlns:p14="http://schemas.microsoft.com/office/powerpoint/2010/main" val="2530355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err="1"/>
              <a:t>Phase</a:t>
            </a:r>
            <a:r>
              <a:rPr lang="PL-PL"/>
              <a:t> II - </a:t>
            </a:r>
            <a:r>
              <a:rPr lang="PL-PL" err="1"/>
              <a:t>turning</a:t>
            </a:r>
            <a:r>
              <a:rPr lang="PL-PL"/>
              <a:t> point</a:t>
            </a:r>
          </a:p>
        </p:txBody>
      </p:sp>
      <p:pic>
        <p:nvPicPr>
          <p:cNvPr id="7" name="Symbol zastępczy zawartości 6" descr="Zeit 7.5.jpg"/>
          <p:cNvPicPr>
            <a:picLocks noGrp="1" noChangeAspect="1"/>
          </p:cNvPicPr>
          <p:nvPr>
            <p:ph sz="half" idx="1"/>
          </p:nvPr>
        </p:nvPicPr>
        <p:blipFill>
          <a:blip r:embed="rId3"/>
          <a:stretch>
            <a:fillRect/>
          </a:stretch>
        </p:blipFill>
        <p:spPr>
          <a:xfrm>
            <a:off x="838200" y="1959420"/>
            <a:ext cx="5294597" cy="3998468"/>
          </a:xfrm>
        </p:spPr>
      </p:pic>
      <p:pic>
        <p:nvPicPr>
          <p:cNvPr id="8" name="Symbol zastępczy zawartości 7" descr="Spiegel 7.jpg"/>
          <p:cNvPicPr>
            <a:picLocks noGrp="1" noChangeAspect="1"/>
          </p:cNvPicPr>
          <p:nvPr>
            <p:ph sz="half" idx="2"/>
          </p:nvPr>
        </p:nvPicPr>
        <p:blipFill>
          <a:blip r:embed="rId4"/>
          <a:stretch>
            <a:fillRect/>
          </a:stretch>
        </p:blipFill>
        <p:spPr>
          <a:xfrm>
            <a:off x="6921500" y="1552575"/>
            <a:ext cx="3625955" cy="4819369"/>
          </a:xfrm>
        </p:spPr>
      </p:pic>
    </p:spTree>
    <p:extLst>
      <p:ext uri="{BB962C8B-B14F-4D97-AF65-F5344CB8AC3E}">
        <p14:creationId xmlns:p14="http://schemas.microsoft.com/office/powerpoint/2010/main" val="2528830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198304"/>
            <a:ext cx="10058400" cy="1609344"/>
          </a:xfrm>
        </p:spPr>
        <p:txBody>
          <a:bodyPr/>
          <a:lstStyle/>
          <a:p>
            <a:r>
              <a:rPr lang="PL-PL" err="1"/>
              <a:t>Phase</a:t>
            </a:r>
            <a:r>
              <a:rPr lang="PL-PL"/>
              <a:t> II - </a:t>
            </a:r>
            <a:r>
              <a:rPr lang="PL-PL" err="1"/>
              <a:t>turning</a:t>
            </a:r>
            <a:r>
              <a:rPr lang="PL-PL"/>
              <a:t> point [</a:t>
            </a:r>
            <a:r>
              <a:rPr lang="PL-PL" err="1"/>
              <a:t>October-December</a:t>
            </a:r>
            <a:r>
              <a:rPr lang="PL-PL"/>
              <a:t>]</a:t>
            </a:r>
          </a:p>
        </p:txBody>
      </p:sp>
      <p:sp>
        <p:nvSpPr>
          <p:cNvPr id="5" name="Symbol zastępczy zawartości 4"/>
          <p:cNvSpPr>
            <a:spLocks noGrp="1"/>
          </p:cNvSpPr>
          <p:nvPr>
            <p:ph idx="1"/>
          </p:nvPr>
        </p:nvSpPr>
        <p:spPr>
          <a:xfrm>
            <a:off x="838200" y="1906143"/>
            <a:ext cx="10515600" cy="4649511"/>
          </a:xfrm>
        </p:spPr>
        <p:txBody>
          <a:bodyPr vert="horz" lIns="91440" tIns="45720" rIns="91440" bIns="45720" rtlCol="0" anchor="t">
            <a:normAutofit/>
          </a:bodyPr>
          <a:lstStyle/>
          <a:p>
            <a:r>
              <a:rPr lang="PL-PL" err="1"/>
              <a:t>After</a:t>
            </a:r>
            <a:r>
              <a:rPr lang="PL-PL"/>
              <a:t> the </a:t>
            </a:r>
            <a:r>
              <a:rPr lang="PL-PL" err="1"/>
              <a:t>introduction</a:t>
            </a:r>
            <a:r>
              <a:rPr lang="PL-PL"/>
              <a:t> of </a:t>
            </a:r>
            <a:r>
              <a:rPr lang="PL-PL" err="1"/>
              <a:t>border</a:t>
            </a:r>
            <a:r>
              <a:rPr lang="PL-PL"/>
              <a:t> controls on the </a:t>
            </a:r>
            <a:r>
              <a:rPr lang="PL-PL" err="1"/>
              <a:t>Austrian</a:t>
            </a:r>
            <a:r>
              <a:rPr lang="PL-PL"/>
              <a:t> </a:t>
            </a:r>
            <a:r>
              <a:rPr lang="PL-PL" err="1"/>
              <a:t>border</a:t>
            </a:r>
            <a:r>
              <a:rPr lang="PL-PL"/>
              <a:t> </a:t>
            </a:r>
          </a:p>
          <a:p>
            <a:r>
              <a:rPr lang="PL-PL"/>
              <a:t>Swing to the </a:t>
            </a:r>
            <a:r>
              <a:rPr lang="PL-PL" err="1"/>
              <a:t>other</a:t>
            </a:r>
            <a:r>
              <a:rPr lang="PL-PL"/>
              <a:t> </a:t>
            </a:r>
            <a:r>
              <a:rPr lang="PL-PL" err="1"/>
              <a:t>extreme</a:t>
            </a:r>
            <a:r>
              <a:rPr lang="PL-PL"/>
              <a:t>: </a:t>
            </a:r>
            <a:r>
              <a:rPr lang="PL-PL" err="1"/>
              <a:t>extreme</a:t>
            </a:r>
            <a:r>
              <a:rPr lang="PL-PL"/>
              <a:t> </a:t>
            </a:r>
            <a:r>
              <a:rPr lang="PL-PL" err="1"/>
              <a:t>projections</a:t>
            </a:r>
            <a:r>
              <a:rPr lang="PL-PL"/>
              <a:t> of </a:t>
            </a:r>
            <a:r>
              <a:rPr lang="PL-PL" err="1"/>
              <a:t>future</a:t>
            </a:r>
            <a:r>
              <a:rPr lang="PL-PL"/>
              <a:t> </a:t>
            </a:r>
            <a:r>
              <a:rPr lang="PL-PL" err="1"/>
              <a:t>refugee</a:t>
            </a:r>
            <a:r>
              <a:rPr lang="PL-PL"/>
              <a:t> </a:t>
            </a:r>
            <a:r>
              <a:rPr lang="PL-PL" err="1"/>
              <a:t>movement</a:t>
            </a:r>
            <a:r>
              <a:rPr lang="PL-PL"/>
              <a:t> </a:t>
            </a:r>
            <a:r>
              <a:rPr lang="PL-PL" err="1"/>
              <a:t>were</a:t>
            </a:r>
            <a:r>
              <a:rPr lang="PL-PL"/>
              <a:t> </a:t>
            </a:r>
            <a:r>
              <a:rPr lang="PL-PL" err="1"/>
              <a:t>published</a:t>
            </a:r>
            <a:r>
              <a:rPr lang="PL-PL"/>
              <a:t> (</a:t>
            </a:r>
            <a:r>
              <a:rPr lang="PL-PL" err="1"/>
              <a:t>e.g</a:t>
            </a:r>
            <a:r>
              <a:rPr lang="PL-PL"/>
              <a:t>. </a:t>
            </a:r>
            <a:r>
              <a:rPr lang="PL-PL" err="1"/>
              <a:t>Bild</a:t>
            </a:r>
            <a:r>
              <a:rPr lang="PL-PL"/>
              <a:t>: </a:t>
            </a:r>
            <a:r>
              <a:rPr lang="PL-PL" err="1"/>
              <a:t>up</a:t>
            </a:r>
            <a:r>
              <a:rPr lang="PL-PL"/>
              <a:t> to 1.5 </a:t>
            </a:r>
            <a:r>
              <a:rPr lang="PL-PL" err="1"/>
              <a:t>million</a:t>
            </a:r>
            <a:r>
              <a:rPr lang="PL-PL"/>
              <a:t> </a:t>
            </a:r>
            <a:r>
              <a:rPr lang="PL-PL" err="1"/>
              <a:t>refugees</a:t>
            </a:r>
            <a:r>
              <a:rPr lang="PL-PL"/>
              <a:t>)</a:t>
            </a:r>
          </a:p>
          <a:p>
            <a:r>
              <a:rPr lang="PL-PL" err="1"/>
              <a:t>Reaction</a:t>
            </a:r>
            <a:r>
              <a:rPr lang="PL-PL"/>
              <a:t> on the </a:t>
            </a:r>
            <a:r>
              <a:rPr lang="PL-PL" err="1"/>
              <a:t>critics</a:t>
            </a:r>
            <a:r>
              <a:rPr lang="PL-PL"/>
              <a:t> of </a:t>
            </a:r>
            <a:r>
              <a:rPr lang="PL-PL" err="1"/>
              <a:t>reporting</a:t>
            </a:r>
            <a:r>
              <a:rPr lang="PL-PL"/>
              <a:t> -&gt; a </a:t>
            </a:r>
            <a:r>
              <a:rPr lang="PL-PL" err="1"/>
              <a:t>new</a:t>
            </a:r>
            <a:r>
              <a:rPr lang="PL-PL"/>
              <a:t> </a:t>
            </a:r>
            <a:r>
              <a:rPr lang="PL-PL" err="1"/>
              <a:t>ideal</a:t>
            </a:r>
            <a:r>
              <a:rPr lang="PL-PL"/>
              <a:t> of the </a:t>
            </a:r>
            <a:r>
              <a:rPr lang="PL-PL" err="1"/>
              <a:t>neutral</a:t>
            </a:r>
            <a:r>
              <a:rPr lang="PL-PL"/>
              <a:t> </a:t>
            </a:r>
            <a:r>
              <a:rPr lang="PL-PL" err="1"/>
              <a:t>journalists</a:t>
            </a:r>
            <a:r>
              <a:rPr lang="PL-PL"/>
              <a:t> </a:t>
            </a:r>
            <a:r>
              <a:rPr lang="PL-PL" err="1"/>
              <a:t>raised</a:t>
            </a:r>
            <a:endParaRPr lang="PL-PL"/>
          </a:p>
          <a:p>
            <a:pPr marL="0" indent="0">
              <a:buNone/>
            </a:pPr>
            <a:r>
              <a:rPr lang="PL-PL"/>
              <a:t>---------------------------------------------</a:t>
            </a:r>
          </a:p>
          <a:p>
            <a:r>
              <a:rPr lang="PL-PL"/>
              <a:t>"With the </a:t>
            </a:r>
            <a:r>
              <a:rPr lang="PL-PL" err="1"/>
              <a:t>refugees</a:t>
            </a:r>
            <a:r>
              <a:rPr lang="PL-PL"/>
              <a:t> </a:t>
            </a:r>
            <a:r>
              <a:rPr lang="PL-PL" err="1"/>
              <a:t>arriving</a:t>
            </a:r>
            <a:r>
              <a:rPr lang="PL-PL"/>
              <a:t> </a:t>
            </a:r>
            <a:r>
              <a:rPr lang="PL-PL" err="1"/>
              <a:t>problems</a:t>
            </a:r>
            <a:r>
              <a:rPr lang="PL-PL"/>
              <a:t> </a:t>
            </a:r>
            <a:r>
              <a:rPr lang="PL-PL" err="1"/>
              <a:t>appeared</a:t>
            </a:r>
            <a:r>
              <a:rPr lang="PL-PL"/>
              <a:t>"</a:t>
            </a:r>
          </a:p>
          <a:p>
            <a:r>
              <a:rPr lang="PL-PL"/>
              <a:t>Media went </a:t>
            </a:r>
            <a:r>
              <a:rPr lang="PL-PL" err="1"/>
              <a:t>after</a:t>
            </a:r>
            <a:r>
              <a:rPr lang="PL-PL"/>
              <a:t> the public </a:t>
            </a:r>
            <a:r>
              <a:rPr lang="PL-PL" err="1"/>
              <a:t>opinion</a:t>
            </a:r>
            <a:r>
              <a:rPr lang="PL-PL"/>
              <a:t> -&gt; </a:t>
            </a:r>
            <a:r>
              <a:rPr lang="PL-PL" err="1"/>
              <a:t>tried</a:t>
            </a:r>
            <a:r>
              <a:rPr lang="PL-PL"/>
              <a:t> to </a:t>
            </a:r>
            <a:r>
              <a:rPr lang="PL-PL" err="1"/>
              <a:t>close</a:t>
            </a:r>
            <a:r>
              <a:rPr lang="PL-PL"/>
              <a:t> the gap</a:t>
            </a:r>
          </a:p>
          <a:p>
            <a:r>
              <a:rPr lang="PL-PL"/>
              <a:t>The media </a:t>
            </a:r>
            <a:r>
              <a:rPr lang="PL-PL" err="1"/>
              <a:t>covered</a:t>
            </a:r>
            <a:r>
              <a:rPr lang="PL-PL"/>
              <a:t> </a:t>
            </a:r>
            <a:r>
              <a:rPr lang="PL-PL" err="1"/>
              <a:t>only</a:t>
            </a:r>
            <a:r>
              <a:rPr lang="PL-PL"/>
              <a:t> the </a:t>
            </a:r>
            <a:r>
              <a:rPr lang="PL-PL" err="1"/>
              <a:t>political</a:t>
            </a:r>
            <a:r>
              <a:rPr lang="PL-PL"/>
              <a:t> </a:t>
            </a:r>
            <a:r>
              <a:rPr lang="PL-PL" err="1"/>
              <a:t>dispute</a:t>
            </a:r>
            <a:r>
              <a:rPr lang="PL-PL"/>
              <a:t> and </a:t>
            </a:r>
            <a:r>
              <a:rPr lang="PL-PL" err="1"/>
              <a:t>overlooked</a:t>
            </a:r>
            <a:r>
              <a:rPr lang="PL-PL"/>
              <a:t> the </a:t>
            </a:r>
            <a:r>
              <a:rPr lang="PL-PL" err="1"/>
              <a:t>social</a:t>
            </a:r>
            <a:r>
              <a:rPr lang="PL-PL"/>
              <a:t> </a:t>
            </a:r>
            <a:r>
              <a:rPr lang="PL-PL" err="1"/>
              <a:t>conflicts</a:t>
            </a:r>
            <a:endParaRPr lang="PL-PL"/>
          </a:p>
        </p:txBody>
      </p:sp>
    </p:spTree>
    <p:extLst>
      <p:ext uri="{BB962C8B-B14F-4D97-AF65-F5344CB8AC3E}">
        <p14:creationId xmlns:p14="http://schemas.microsoft.com/office/powerpoint/2010/main" val="504993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err="1"/>
              <a:t>Phase</a:t>
            </a:r>
            <a:r>
              <a:rPr lang="PL-PL"/>
              <a:t> III - </a:t>
            </a:r>
            <a:r>
              <a:rPr lang="PL-PL" err="1"/>
              <a:t>turnaround</a:t>
            </a:r>
            <a:r>
              <a:rPr lang="PL-PL"/>
              <a:t> </a:t>
            </a:r>
          </a:p>
        </p:txBody>
      </p:sp>
      <p:pic>
        <p:nvPicPr>
          <p:cNvPr id="5" name="Symbol zastępczy zawartości 4" descr="Zeit 4.jpeg"/>
          <p:cNvPicPr>
            <a:picLocks noGrp="1" noChangeAspect="1"/>
          </p:cNvPicPr>
          <p:nvPr>
            <p:ph sz="half" idx="1"/>
          </p:nvPr>
        </p:nvPicPr>
        <p:blipFill>
          <a:blip r:embed="rId3"/>
          <a:stretch>
            <a:fillRect/>
          </a:stretch>
        </p:blipFill>
        <p:spPr>
          <a:xfrm>
            <a:off x="935394" y="2206976"/>
            <a:ext cx="4646256" cy="3342924"/>
          </a:xfrm>
        </p:spPr>
      </p:pic>
      <p:pic>
        <p:nvPicPr>
          <p:cNvPr id="6" name="Symbol zastępczy zawartości 5" descr="Spiegel 4.jpg"/>
          <p:cNvPicPr>
            <a:picLocks noGrp="1" noChangeAspect="1"/>
          </p:cNvPicPr>
          <p:nvPr>
            <p:ph sz="half" idx="2"/>
          </p:nvPr>
        </p:nvPicPr>
        <p:blipFill>
          <a:blip r:embed="rId4"/>
          <a:stretch>
            <a:fillRect/>
          </a:stretch>
        </p:blipFill>
        <p:spPr>
          <a:xfrm>
            <a:off x="7341866" y="1352550"/>
            <a:ext cx="3426628" cy="4555697"/>
          </a:xfrm>
        </p:spPr>
      </p:pic>
    </p:spTree>
    <p:extLst>
      <p:ext uri="{BB962C8B-B14F-4D97-AF65-F5344CB8AC3E}">
        <p14:creationId xmlns:p14="http://schemas.microsoft.com/office/powerpoint/2010/main" val="2414870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err="1"/>
              <a:t>Phase</a:t>
            </a:r>
            <a:r>
              <a:rPr lang="PL-PL"/>
              <a:t> III – </a:t>
            </a:r>
            <a:r>
              <a:rPr lang="PL-PL" err="1"/>
              <a:t>turnaround</a:t>
            </a:r>
            <a:r>
              <a:rPr lang="PL-PL"/>
              <a:t> [</a:t>
            </a:r>
            <a:r>
              <a:rPr lang="PL-PL" err="1"/>
              <a:t>january</a:t>
            </a:r>
            <a:r>
              <a:rPr lang="PL-PL"/>
              <a:t> - ]</a:t>
            </a:r>
          </a:p>
        </p:txBody>
      </p:sp>
      <p:sp>
        <p:nvSpPr>
          <p:cNvPr id="5" name="Symbol zastępczy zawartości 4"/>
          <p:cNvSpPr>
            <a:spLocks noGrp="1"/>
          </p:cNvSpPr>
          <p:nvPr>
            <p:ph idx="1"/>
          </p:nvPr>
        </p:nvSpPr>
        <p:spPr/>
        <p:txBody>
          <a:bodyPr vert="horz" lIns="91440" tIns="45720" rIns="91440" bIns="45720" rtlCol="0" anchor="t">
            <a:normAutofit/>
          </a:bodyPr>
          <a:lstStyle/>
          <a:p>
            <a:r>
              <a:rPr lang="PL-PL" err="1"/>
              <a:t>Newspapers</a:t>
            </a:r>
            <a:r>
              <a:rPr lang="PL-PL"/>
              <a:t> </a:t>
            </a:r>
            <a:r>
              <a:rPr lang="PL-PL" err="1"/>
              <a:t>were</a:t>
            </a:r>
            <a:r>
              <a:rPr lang="PL-PL"/>
              <a:t> </a:t>
            </a:r>
            <a:r>
              <a:rPr lang="PL-PL" err="1"/>
              <a:t>still</a:t>
            </a:r>
            <a:r>
              <a:rPr lang="PL-PL"/>
              <a:t> </a:t>
            </a:r>
            <a:r>
              <a:rPr lang="PL-PL" err="1"/>
              <a:t>using</a:t>
            </a:r>
            <a:r>
              <a:rPr lang="PL-PL"/>
              <a:t> </a:t>
            </a:r>
            <a:r>
              <a:rPr lang="PL-PL" err="1"/>
              <a:t>stereotypes</a:t>
            </a:r>
            <a:r>
              <a:rPr lang="PL-PL"/>
              <a:t> (</a:t>
            </a:r>
            <a:r>
              <a:rPr lang="PL-PL" err="1"/>
              <a:t>e.g</a:t>
            </a:r>
            <a:r>
              <a:rPr lang="PL-PL"/>
              <a:t>. </a:t>
            </a:r>
            <a:r>
              <a:rPr lang="PL-PL" err="1"/>
              <a:t>debate</a:t>
            </a:r>
            <a:r>
              <a:rPr lang="PL-PL"/>
              <a:t> </a:t>
            </a:r>
            <a:r>
              <a:rPr lang="PL-PL" err="1"/>
              <a:t>about</a:t>
            </a:r>
            <a:r>
              <a:rPr lang="PL-PL"/>
              <a:t> 'the Arab men' </a:t>
            </a:r>
            <a:r>
              <a:rPr lang="PL-PL" err="1"/>
              <a:t>after</a:t>
            </a:r>
            <a:r>
              <a:rPr lang="PL-PL"/>
              <a:t> the </a:t>
            </a:r>
            <a:r>
              <a:rPr lang="PL-PL" err="1"/>
              <a:t>incidents</a:t>
            </a:r>
            <a:r>
              <a:rPr lang="PL-PL"/>
              <a:t> in </a:t>
            </a:r>
            <a:r>
              <a:rPr lang="PL-PL" err="1"/>
              <a:t>Cologne</a:t>
            </a:r>
            <a:r>
              <a:rPr lang="PL-PL"/>
              <a:t>)</a:t>
            </a:r>
          </a:p>
          <a:p>
            <a:r>
              <a:rPr lang="PL-PL"/>
              <a:t>Reference to the </a:t>
            </a:r>
            <a:r>
              <a:rPr lang="PL-PL" err="1"/>
              <a:t>moral</a:t>
            </a:r>
            <a:r>
              <a:rPr lang="PL-PL"/>
              <a:t> authority of the </a:t>
            </a:r>
            <a:r>
              <a:rPr lang="PL-PL" err="1"/>
              <a:t>basic</a:t>
            </a:r>
            <a:r>
              <a:rPr lang="PL-PL"/>
              <a:t> law – </a:t>
            </a:r>
            <a:r>
              <a:rPr lang="PL-PL" err="1"/>
              <a:t>teaching</a:t>
            </a:r>
            <a:r>
              <a:rPr lang="PL-PL"/>
              <a:t> of the </a:t>
            </a:r>
            <a:r>
              <a:rPr lang="PL-PL" err="1"/>
              <a:t>people</a:t>
            </a:r>
          </a:p>
          <a:p>
            <a:r>
              <a:rPr lang="PL-PL"/>
              <a:t>No </a:t>
            </a:r>
            <a:r>
              <a:rPr lang="PL-PL" err="1"/>
              <a:t>deep</a:t>
            </a:r>
            <a:r>
              <a:rPr lang="PL-PL"/>
              <a:t> </a:t>
            </a:r>
            <a:r>
              <a:rPr lang="PL-PL" err="1"/>
              <a:t>digging</a:t>
            </a:r>
            <a:r>
              <a:rPr lang="PL-PL"/>
              <a:t> </a:t>
            </a:r>
            <a:r>
              <a:rPr lang="PL-PL" err="1"/>
              <a:t>into</a:t>
            </a:r>
            <a:r>
              <a:rPr lang="PL-PL"/>
              <a:t> the </a:t>
            </a:r>
            <a:r>
              <a:rPr lang="PL-PL" err="1"/>
              <a:t>integration</a:t>
            </a:r>
            <a:r>
              <a:rPr lang="PL-PL"/>
              <a:t> </a:t>
            </a:r>
            <a:r>
              <a:rPr lang="PL-PL" err="1"/>
              <a:t>issue</a:t>
            </a:r>
            <a:r>
              <a:rPr lang="PL-PL"/>
              <a:t> (</a:t>
            </a:r>
            <a:r>
              <a:rPr lang="PL-PL" err="1"/>
              <a:t>simplifying</a:t>
            </a:r>
            <a:r>
              <a:rPr lang="PL-PL"/>
              <a:t> </a:t>
            </a:r>
            <a:r>
              <a:rPr lang="PL-PL" err="1"/>
              <a:t>view</a:t>
            </a:r>
            <a:r>
              <a:rPr lang="PL-PL"/>
              <a:t> on </a:t>
            </a:r>
            <a:r>
              <a:rPr lang="PL-PL" err="1"/>
              <a:t>it</a:t>
            </a:r>
            <a:r>
              <a:rPr lang="PL-PL"/>
              <a:t>)</a:t>
            </a:r>
          </a:p>
          <a:p>
            <a:endParaRPr lang="PL-PL"/>
          </a:p>
          <a:p>
            <a:r>
              <a:rPr lang="PL-PL" err="1"/>
              <a:t>Main</a:t>
            </a:r>
            <a:r>
              <a:rPr lang="PL-PL"/>
              <a:t> </a:t>
            </a:r>
            <a:r>
              <a:rPr lang="PL-PL" err="1"/>
              <a:t>focus</a:t>
            </a:r>
            <a:r>
              <a:rPr lang="PL-PL"/>
              <a:t> on the </a:t>
            </a:r>
            <a:r>
              <a:rPr lang="PL-PL" err="1"/>
              <a:t>problems</a:t>
            </a:r>
            <a:r>
              <a:rPr lang="PL-PL"/>
              <a:t> of </a:t>
            </a:r>
            <a:r>
              <a:rPr lang="PL-PL" err="1"/>
              <a:t>integration</a:t>
            </a:r>
            <a:endParaRPr lang="PL-PL"/>
          </a:p>
          <a:p>
            <a:r>
              <a:rPr lang="PL-PL" err="1"/>
              <a:t>Danger</a:t>
            </a:r>
            <a:r>
              <a:rPr lang="PL-PL"/>
              <a:t> of </a:t>
            </a:r>
            <a:r>
              <a:rPr lang="PL-PL" err="1"/>
              <a:t>flipping</a:t>
            </a:r>
            <a:r>
              <a:rPr lang="PL-PL"/>
              <a:t> </a:t>
            </a:r>
            <a:r>
              <a:rPr lang="PL-PL" err="1"/>
              <a:t>into</a:t>
            </a:r>
            <a:r>
              <a:rPr lang="PL-PL"/>
              <a:t> the </a:t>
            </a:r>
            <a:r>
              <a:rPr lang="PL-PL" err="1"/>
              <a:t>other</a:t>
            </a:r>
            <a:r>
              <a:rPr lang="PL-PL"/>
              <a:t> </a:t>
            </a:r>
            <a:r>
              <a:rPr lang="PL-PL" err="1"/>
              <a:t>extreme</a:t>
            </a:r>
          </a:p>
          <a:p>
            <a:endParaRPr lang="PL-PL"/>
          </a:p>
          <a:p>
            <a:endParaRPr lang="PL-PL"/>
          </a:p>
        </p:txBody>
      </p:sp>
    </p:spTree>
    <p:extLst>
      <p:ext uri="{BB962C8B-B14F-4D97-AF65-F5344CB8AC3E}">
        <p14:creationId xmlns:p14="http://schemas.microsoft.com/office/powerpoint/2010/main" val="2482761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err="1"/>
              <a:t>Critics</a:t>
            </a:r>
            <a:r>
              <a:rPr lang="PL-PL"/>
              <a:t> from the media</a:t>
            </a:r>
          </a:p>
        </p:txBody>
      </p:sp>
      <p:sp>
        <p:nvSpPr>
          <p:cNvPr id="5" name="Symbol zastępczy zawartości 4"/>
          <p:cNvSpPr>
            <a:spLocks noGrp="1"/>
          </p:cNvSpPr>
          <p:nvPr>
            <p:ph sz="half" idx="1"/>
          </p:nvPr>
        </p:nvSpPr>
        <p:spPr/>
        <p:txBody>
          <a:bodyPr vert="horz" lIns="91440" tIns="45720" rIns="91440" bIns="45720" rtlCol="0" anchor="t">
            <a:normAutofit/>
          </a:bodyPr>
          <a:lstStyle/>
          <a:p>
            <a:r>
              <a:rPr lang="PL-PL"/>
              <a:t>The </a:t>
            </a:r>
            <a:r>
              <a:rPr lang="PL-PL" err="1"/>
              <a:t>monthly</a:t>
            </a:r>
            <a:r>
              <a:rPr lang="PL-PL"/>
              <a:t> </a:t>
            </a:r>
            <a:r>
              <a:rPr lang="PL-PL" err="1"/>
              <a:t>magazine</a:t>
            </a:r>
            <a:r>
              <a:rPr lang="PL-PL"/>
              <a:t> "Cicero" </a:t>
            </a:r>
            <a:r>
              <a:rPr lang="PL-PL" err="1"/>
              <a:t>opposed</a:t>
            </a:r>
            <a:r>
              <a:rPr lang="PL-PL"/>
              <a:t> the </a:t>
            </a:r>
            <a:r>
              <a:rPr lang="PL-PL" err="1"/>
              <a:t>refugee</a:t>
            </a:r>
            <a:r>
              <a:rPr lang="PL-PL"/>
              <a:t> policy of the </a:t>
            </a:r>
            <a:r>
              <a:rPr lang="PL-PL" err="1"/>
              <a:t>government</a:t>
            </a:r>
            <a:r>
              <a:rPr lang="PL-PL"/>
              <a:t> from the </a:t>
            </a:r>
            <a:r>
              <a:rPr lang="PL-PL" err="1"/>
              <a:t>beginning</a:t>
            </a:r>
            <a:r>
              <a:rPr lang="PL-PL"/>
              <a:t> </a:t>
            </a:r>
          </a:p>
          <a:p>
            <a:r>
              <a:rPr lang="PL-PL">
                <a:solidFill>
                  <a:srgbClr val="000000"/>
                </a:solidFill>
                <a:latin typeface="Calibri"/>
              </a:rPr>
              <a:t>The </a:t>
            </a:r>
            <a:r>
              <a:rPr lang="PL-PL" err="1">
                <a:solidFill>
                  <a:srgbClr val="000000"/>
                </a:solidFill>
                <a:latin typeface="Calibri"/>
              </a:rPr>
              <a:t>magazine</a:t>
            </a:r>
            <a:r>
              <a:rPr lang="PL-PL">
                <a:solidFill>
                  <a:srgbClr val="000000"/>
                </a:solidFill>
                <a:latin typeface="Calibri"/>
              </a:rPr>
              <a:t> was </a:t>
            </a:r>
            <a:r>
              <a:rPr lang="PL-PL" err="1">
                <a:solidFill>
                  <a:srgbClr val="000000"/>
                </a:solidFill>
                <a:latin typeface="Calibri"/>
              </a:rPr>
              <a:t>criticised</a:t>
            </a:r>
            <a:r>
              <a:rPr lang="PL-PL">
                <a:solidFill>
                  <a:srgbClr val="000000"/>
                </a:solidFill>
                <a:latin typeface="Calibri"/>
              </a:rPr>
              <a:t> for </a:t>
            </a:r>
            <a:r>
              <a:rPr lang="PL-PL" err="1">
                <a:solidFill>
                  <a:srgbClr val="000000"/>
                </a:solidFill>
                <a:latin typeface="Calibri"/>
              </a:rPr>
              <a:t>its</a:t>
            </a:r>
            <a:r>
              <a:rPr lang="PL-PL">
                <a:solidFill>
                  <a:srgbClr val="000000"/>
                </a:solidFill>
                <a:latin typeface="Calibri"/>
              </a:rPr>
              <a:t> one-</a:t>
            </a:r>
            <a:r>
              <a:rPr lang="PL-PL" err="1">
                <a:solidFill>
                  <a:srgbClr val="000000"/>
                </a:solidFill>
                <a:latin typeface="Calibri"/>
              </a:rPr>
              <a:t>sided</a:t>
            </a:r>
            <a:r>
              <a:rPr lang="PL-PL">
                <a:solidFill>
                  <a:srgbClr val="000000"/>
                </a:solidFill>
                <a:latin typeface="Calibri"/>
              </a:rPr>
              <a:t> </a:t>
            </a:r>
            <a:r>
              <a:rPr lang="PL-PL" err="1">
                <a:solidFill>
                  <a:srgbClr val="000000"/>
                </a:solidFill>
                <a:latin typeface="Calibri"/>
              </a:rPr>
              <a:t>view</a:t>
            </a:r>
            <a:r>
              <a:rPr lang="PL-PL">
                <a:solidFill>
                  <a:srgbClr val="000000"/>
                </a:solidFill>
                <a:latin typeface="Calibri"/>
              </a:rPr>
              <a:t>, as </a:t>
            </a:r>
            <a:r>
              <a:rPr lang="PL-PL" err="1">
                <a:solidFill>
                  <a:srgbClr val="000000"/>
                </a:solidFill>
                <a:latin typeface="Calibri"/>
              </a:rPr>
              <a:t>well</a:t>
            </a:r>
            <a:r>
              <a:rPr lang="PL-PL">
                <a:solidFill>
                  <a:srgbClr val="000000"/>
                </a:solidFill>
                <a:latin typeface="Calibri"/>
              </a:rPr>
              <a:t> as, for the </a:t>
            </a:r>
            <a:r>
              <a:rPr lang="PL-PL" err="1">
                <a:solidFill>
                  <a:srgbClr val="000000"/>
                </a:solidFill>
                <a:latin typeface="Calibri"/>
              </a:rPr>
              <a:t>reproduction</a:t>
            </a:r>
            <a:r>
              <a:rPr lang="PL-PL">
                <a:solidFill>
                  <a:srgbClr val="000000"/>
                </a:solidFill>
                <a:latin typeface="Calibri"/>
              </a:rPr>
              <a:t> of </a:t>
            </a:r>
            <a:r>
              <a:rPr lang="PL-PL" err="1">
                <a:solidFill>
                  <a:srgbClr val="000000"/>
                </a:solidFill>
                <a:latin typeface="Calibri"/>
              </a:rPr>
              <a:t>populisitic</a:t>
            </a:r>
            <a:r>
              <a:rPr lang="PL-PL">
                <a:solidFill>
                  <a:srgbClr val="000000"/>
                </a:solidFill>
                <a:latin typeface="Calibri"/>
              </a:rPr>
              <a:t> </a:t>
            </a:r>
            <a:r>
              <a:rPr lang="PL-PL" err="1">
                <a:solidFill>
                  <a:srgbClr val="000000"/>
                </a:solidFill>
                <a:latin typeface="Calibri"/>
              </a:rPr>
              <a:t>phases</a:t>
            </a:r>
            <a:r>
              <a:rPr lang="PL-PL">
                <a:solidFill>
                  <a:srgbClr val="000000"/>
                </a:solidFill>
                <a:latin typeface="Calibri"/>
              </a:rPr>
              <a:t> and </a:t>
            </a:r>
            <a:r>
              <a:rPr lang="PL-PL" err="1">
                <a:solidFill>
                  <a:srgbClr val="000000"/>
                </a:solidFill>
                <a:latin typeface="Calibri"/>
              </a:rPr>
              <a:t>images</a:t>
            </a:r>
            <a:r>
              <a:rPr lang="PL-PL">
                <a:solidFill>
                  <a:srgbClr val="000000"/>
                </a:solidFill>
                <a:latin typeface="Calibri"/>
              </a:rPr>
              <a:t> on </a:t>
            </a:r>
            <a:r>
              <a:rPr lang="PL-PL" err="1">
                <a:solidFill>
                  <a:srgbClr val="000000"/>
                </a:solidFill>
                <a:latin typeface="Calibri"/>
              </a:rPr>
              <a:t>its</a:t>
            </a:r>
            <a:r>
              <a:rPr lang="PL-PL">
                <a:solidFill>
                  <a:srgbClr val="000000"/>
                </a:solidFill>
                <a:latin typeface="Calibri"/>
              </a:rPr>
              <a:t> front </a:t>
            </a:r>
            <a:r>
              <a:rPr lang="PL-PL" err="1">
                <a:solidFill>
                  <a:srgbClr val="000000"/>
                </a:solidFill>
                <a:latin typeface="Calibri"/>
              </a:rPr>
              <a:t>pages</a:t>
            </a:r>
          </a:p>
        </p:txBody>
      </p:sp>
      <p:pic>
        <p:nvPicPr>
          <p:cNvPr id="7" name="Symbol zastępczy zawartości 6" descr="Cicero8.JPG"/>
          <p:cNvPicPr>
            <a:picLocks noGrp="1" noChangeAspect="1"/>
          </p:cNvPicPr>
          <p:nvPr>
            <p:ph sz="half" idx="2"/>
          </p:nvPr>
        </p:nvPicPr>
        <p:blipFill>
          <a:blip r:embed="rId3"/>
          <a:stretch>
            <a:fillRect/>
          </a:stretch>
        </p:blipFill>
        <p:spPr>
          <a:xfrm>
            <a:off x="7332735" y="798513"/>
            <a:ext cx="4527478" cy="5714036"/>
          </a:xfrm>
        </p:spPr>
      </p:pic>
    </p:spTree>
    <p:extLst>
      <p:ext uri="{BB962C8B-B14F-4D97-AF65-F5344CB8AC3E}">
        <p14:creationId xmlns:p14="http://schemas.microsoft.com/office/powerpoint/2010/main" val="206673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solidFill>
                  <a:schemeClr val="tx1"/>
                </a:solidFill>
              </a:rPr>
              <a:t>1. </a:t>
            </a:r>
            <a:r>
              <a:rPr lang="DE-DE" err="1">
                <a:solidFill>
                  <a:schemeClr val="tx1"/>
                </a:solidFill>
              </a:rPr>
              <a:t>Intodruction</a:t>
            </a:r>
          </a:p>
        </p:txBody>
      </p:sp>
      <p:pic>
        <p:nvPicPr>
          <p:cNvPr id="4" name="Inhaltsplatzhalter 3" descr="Weltflüchtlingszahlen.jpg"/>
          <p:cNvPicPr>
            <a:picLocks noGrp="1" noChangeAspect="1"/>
          </p:cNvPicPr>
          <p:nvPr>
            <p:ph idx="1"/>
          </p:nvPr>
        </p:nvPicPr>
        <p:blipFill>
          <a:blip r:embed="rId3"/>
          <a:stretch>
            <a:fillRect/>
          </a:stretch>
        </p:blipFill>
        <p:spPr>
          <a:xfrm>
            <a:off x="2055813" y="2125663"/>
            <a:ext cx="7347469" cy="3672808"/>
          </a:xfrm>
        </p:spPr>
      </p:pic>
    </p:spTree>
    <p:extLst>
      <p:ext uri="{BB962C8B-B14F-4D97-AF65-F5344CB8AC3E}">
        <p14:creationId xmlns:p14="http://schemas.microsoft.com/office/powerpoint/2010/main" val="2425344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solidFill>
                  <a:schemeClr val="tx1"/>
                </a:solidFill>
              </a:rPr>
              <a:t>3.2.2. </a:t>
            </a:r>
            <a:r>
              <a:rPr lang="PL-PL" err="1">
                <a:solidFill>
                  <a:schemeClr val="tx1"/>
                </a:solidFill>
              </a:rPr>
              <a:t>Print</a:t>
            </a:r>
            <a:r>
              <a:rPr lang="PL-PL">
                <a:solidFill>
                  <a:schemeClr val="tx1"/>
                </a:solidFill>
              </a:rPr>
              <a:t> media in Poland</a:t>
            </a:r>
          </a:p>
        </p:txBody>
      </p:sp>
    </p:spTree>
    <p:extLst>
      <p:ext uri="{BB962C8B-B14F-4D97-AF65-F5344CB8AC3E}">
        <p14:creationId xmlns:p14="http://schemas.microsoft.com/office/powerpoint/2010/main" val="3219850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048" y="0"/>
            <a:ext cx="9951904" cy="6858000"/>
          </a:xfrm>
          <a:prstGeom prst="rect">
            <a:avLst/>
          </a:prstGeom>
        </p:spPr>
      </p:pic>
    </p:spTree>
    <p:extLst>
      <p:ext uri="{BB962C8B-B14F-4D97-AF65-F5344CB8AC3E}">
        <p14:creationId xmlns:p14="http://schemas.microsoft.com/office/powerpoint/2010/main" val="1698635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621"/>
            <a:ext cx="12192000" cy="5476545"/>
          </a:xfrm>
          <a:prstGeom prst="rect">
            <a:avLst/>
          </a:prstGeom>
        </p:spPr>
      </p:pic>
    </p:spTree>
    <p:extLst>
      <p:ext uri="{BB962C8B-B14F-4D97-AF65-F5344CB8AC3E}">
        <p14:creationId xmlns:p14="http://schemas.microsoft.com/office/powerpoint/2010/main" val="2682470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870" y="0"/>
            <a:ext cx="4829175" cy="6858000"/>
          </a:xfrm>
          <a:prstGeom prst="rect">
            <a:avLst/>
          </a:prstGeom>
        </p:spPr>
      </p:pic>
    </p:spTree>
    <p:extLst>
      <p:ext uri="{BB962C8B-B14F-4D97-AF65-F5344CB8AC3E}">
        <p14:creationId xmlns:p14="http://schemas.microsoft.com/office/powerpoint/2010/main" val="3761583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solidFill>
                  <a:schemeClr val="tx1"/>
                </a:solidFill>
              </a:rPr>
              <a:t>3.2.3. German media </a:t>
            </a:r>
            <a:r>
              <a:rPr lang="PL-PL" err="1">
                <a:solidFill>
                  <a:schemeClr val="tx1"/>
                </a:solidFill>
              </a:rPr>
              <a:t>facing</a:t>
            </a:r>
            <a:r>
              <a:rPr lang="PL-PL">
                <a:solidFill>
                  <a:schemeClr val="tx1"/>
                </a:solidFill>
              </a:rPr>
              <a:t> the trust </a:t>
            </a:r>
            <a:r>
              <a:rPr lang="PL-PL" err="1">
                <a:solidFill>
                  <a:schemeClr val="tx1"/>
                </a:solidFill>
              </a:rPr>
              <a:t>crisis</a:t>
            </a:r>
          </a:p>
        </p:txBody>
      </p:sp>
      <p:pic>
        <p:nvPicPr>
          <p:cNvPr id="5" name="Symbol zastępczy zawartości 4" descr="Schild lügenpresse.jpg"/>
          <p:cNvPicPr>
            <a:picLocks noGrp="1" noChangeAspect="1"/>
          </p:cNvPicPr>
          <p:nvPr>
            <p:ph sz="half" idx="1"/>
          </p:nvPr>
        </p:nvPicPr>
        <p:blipFill>
          <a:blip r:embed="rId3"/>
          <a:stretch>
            <a:fillRect/>
          </a:stretch>
        </p:blipFill>
        <p:spPr>
          <a:xfrm>
            <a:off x="855540" y="2552700"/>
            <a:ext cx="4484418" cy="2520826"/>
          </a:xfrm>
        </p:spPr>
      </p:pic>
      <p:sp>
        <p:nvSpPr>
          <p:cNvPr id="4" name="Symbol zastępczy zawartości 3"/>
          <p:cNvSpPr>
            <a:spLocks noGrp="1"/>
          </p:cNvSpPr>
          <p:nvPr>
            <p:ph sz="half" idx="2"/>
          </p:nvPr>
        </p:nvSpPr>
        <p:spPr>
          <a:xfrm>
            <a:off x="5575300" y="1683491"/>
            <a:ext cx="6076950" cy="4720484"/>
          </a:xfrm>
        </p:spPr>
        <p:txBody>
          <a:bodyPr vert="horz" lIns="91440" tIns="45720" rIns="91440" bIns="45720" rtlCol="0" anchor="t">
            <a:normAutofit/>
          </a:bodyPr>
          <a:lstStyle/>
          <a:p>
            <a:r>
              <a:rPr lang="PL-PL" err="1"/>
              <a:t>Journalists</a:t>
            </a:r>
            <a:r>
              <a:rPr lang="PL-PL"/>
              <a:t> </a:t>
            </a:r>
            <a:r>
              <a:rPr lang="PL-PL" err="1"/>
              <a:t>were</a:t>
            </a:r>
            <a:r>
              <a:rPr lang="PL-PL"/>
              <a:t> </a:t>
            </a:r>
            <a:r>
              <a:rPr lang="PL-PL" err="1"/>
              <a:t>more</a:t>
            </a:r>
            <a:r>
              <a:rPr lang="PL-PL"/>
              <a:t> </a:t>
            </a:r>
            <a:r>
              <a:rPr lang="PL-PL" err="1"/>
              <a:t>often</a:t>
            </a:r>
            <a:r>
              <a:rPr lang="PL-PL"/>
              <a:t> </a:t>
            </a:r>
            <a:r>
              <a:rPr lang="PL-PL" err="1"/>
              <a:t>confronted</a:t>
            </a:r>
            <a:r>
              <a:rPr lang="PL-PL"/>
              <a:t> with </a:t>
            </a:r>
            <a:r>
              <a:rPr lang="PL-PL" err="1"/>
              <a:t>rejection</a:t>
            </a:r>
            <a:r>
              <a:rPr lang="PL-PL"/>
              <a:t> and </a:t>
            </a:r>
            <a:r>
              <a:rPr lang="PL-PL" err="1"/>
              <a:t>hate</a:t>
            </a:r>
            <a:r>
              <a:rPr lang="PL-PL"/>
              <a:t> in Germany</a:t>
            </a:r>
          </a:p>
          <a:p>
            <a:r>
              <a:rPr lang="PL-PL" err="1">
                <a:solidFill>
                  <a:srgbClr val="000000"/>
                </a:solidFill>
                <a:latin typeface="Calibri"/>
              </a:rPr>
              <a:t>Polls</a:t>
            </a:r>
            <a:r>
              <a:rPr lang="PL-PL">
                <a:solidFill>
                  <a:srgbClr val="000000"/>
                </a:solidFill>
                <a:latin typeface="Calibri"/>
              </a:rPr>
              <a:t> </a:t>
            </a:r>
            <a:r>
              <a:rPr lang="PL-PL" err="1">
                <a:solidFill>
                  <a:srgbClr val="000000"/>
                </a:solidFill>
                <a:latin typeface="Calibri"/>
              </a:rPr>
              <a:t>were</a:t>
            </a:r>
            <a:r>
              <a:rPr lang="PL-PL">
                <a:solidFill>
                  <a:srgbClr val="000000"/>
                </a:solidFill>
                <a:latin typeface="Calibri"/>
              </a:rPr>
              <a:t> </a:t>
            </a:r>
            <a:r>
              <a:rPr lang="PL-PL" err="1">
                <a:solidFill>
                  <a:srgbClr val="000000"/>
                </a:solidFill>
                <a:latin typeface="Calibri"/>
              </a:rPr>
              <a:t>showing</a:t>
            </a:r>
            <a:r>
              <a:rPr lang="PL-PL">
                <a:solidFill>
                  <a:srgbClr val="000000"/>
                </a:solidFill>
                <a:latin typeface="Calibri"/>
              </a:rPr>
              <a:t> </a:t>
            </a:r>
            <a:r>
              <a:rPr lang="PL-PL" err="1">
                <a:solidFill>
                  <a:srgbClr val="000000"/>
                </a:solidFill>
                <a:latin typeface="Calibri"/>
              </a:rPr>
              <a:t>only</a:t>
            </a:r>
            <a:r>
              <a:rPr lang="PL-PL">
                <a:solidFill>
                  <a:srgbClr val="000000"/>
                </a:solidFill>
                <a:latin typeface="Calibri"/>
              </a:rPr>
              <a:t> 40% trust </a:t>
            </a:r>
            <a:r>
              <a:rPr lang="PL-PL" err="1">
                <a:solidFill>
                  <a:srgbClr val="000000"/>
                </a:solidFill>
                <a:latin typeface="Calibri"/>
              </a:rPr>
              <a:t>or</a:t>
            </a:r>
            <a:r>
              <a:rPr lang="PL-PL">
                <a:solidFill>
                  <a:srgbClr val="000000"/>
                </a:solidFill>
                <a:latin typeface="Calibri"/>
              </a:rPr>
              <a:t> trust </a:t>
            </a:r>
            <a:r>
              <a:rPr lang="PL-PL" err="1">
                <a:solidFill>
                  <a:srgbClr val="000000"/>
                </a:solidFill>
                <a:latin typeface="Calibri"/>
              </a:rPr>
              <a:t>strongly</a:t>
            </a:r>
            <a:r>
              <a:rPr lang="PL-PL">
                <a:solidFill>
                  <a:srgbClr val="000000"/>
                </a:solidFill>
                <a:latin typeface="Calibri"/>
              </a:rPr>
              <a:t> the media</a:t>
            </a:r>
          </a:p>
          <a:p>
            <a:r>
              <a:rPr lang="PL-PL">
                <a:solidFill>
                  <a:srgbClr val="000000"/>
                </a:solidFill>
                <a:latin typeface="Calibri"/>
              </a:rPr>
              <a:t>The media </a:t>
            </a:r>
            <a:r>
              <a:rPr lang="PL-PL" err="1">
                <a:solidFill>
                  <a:srgbClr val="000000"/>
                </a:solidFill>
                <a:latin typeface="Calibri"/>
              </a:rPr>
              <a:t>is</a:t>
            </a:r>
            <a:r>
              <a:rPr lang="PL-PL">
                <a:solidFill>
                  <a:srgbClr val="000000"/>
                </a:solidFill>
                <a:latin typeface="Calibri"/>
              </a:rPr>
              <a:t> </a:t>
            </a:r>
            <a:r>
              <a:rPr lang="PL-PL" err="1">
                <a:solidFill>
                  <a:srgbClr val="000000"/>
                </a:solidFill>
                <a:latin typeface="Calibri"/>
              </a:rPr>
              <a:t>reporting</a:t>
            </a:r>
            <a:r>
              <a:rPr lang="PL-PL">
                <a:solidFill>
                  <a:srgbClr val="000000"/>
                </a:solidFill>
                <a:latin typeface="Calibri"/>
              </a:rPr>
              <a:t> </a:t>
            </a:r>
            <a:r>
              <a:rPr lang="PL-PL" err="1">
                <a:solidFill>
                  <a:srgbClr val="000000"/>
                </a:solidFill>
                <a:latin typeface="Calibri"/>
              </a:rPr>
              <a:t>its</a:t>
            </a:r>
            <a:r>
              <a:rPr lang="PL-PL">
                <a:solidFill>
                  <a:srgbClr val="000000"/>
                </a:solidFill>
                <a:latin typeface="Calibri"/>
              </a:rPr>
              <a:t> "trust </a:t>
            </a:r>
            <a:r>
              <a:rPr lang="PL-PL" err="1">
                <a:solidFill>
                  <a:srgbClr val="000000"/>
                </a:solidFill>
                <a:latin typeface="Calibri"/>
              </a:rPr>
              <a:t>crisis</a:t>
            </a:r>
            <a:r>
              <a:rPr lang="PL-PL">
                <a:solidFill>
                  <a:srgbClr val="000000"/>
                </a:solidFill>
                <a:latin typeface="Calibri"/>
              </a:rPr>
              <a:t>"</a:t>
            </a:r>
          </a:p>
          <a:p>
            <a:r>
              <a:rPr lang="PL-PL" err="1">
                <a:solidFill>
                  <a:srgbClr val="000000"/>
                </a:solidFill>
                <a:latin typeface="Calibri"/>
              </a:rPr>
              <a:t>Researchers</a:t>
            </a:r>
            <a:r>
              <a:rPr lang="PL-PL">
                <a:solidFill>
                  <a:srgbClr val="000000"/>
                </a:solidFill>
                <a:latin typeface="Calibri"/>
              </a:rPr>
              <a:t> do not </a:t>
            </a:r>
            <a:r>
              <a:rPr lang="PL-PL" err="1">
                <a:solidFill>
                  <a:srgbClr val="000000"/>
                </a:solidFill>
                <a:latin typeface="Calibri"/>
              </a:rPr>
              <a:t>see</a:t>
            </a:r>
            <a:r>
              <a:rPr lang="PL-PL">
                <a:solidFill>
                  <a:srgbClr val="000000"/>
                </a:solidFill>
                <a:latin typeface="Calibri"/>
              </a:rPr>
              <a:t> </a:t>
            </a:r>
            <a:r>
              <a:rPr lang="PL-PL" err="1">
                <a:solidFill>
                  <a:srgbClr val="000000"/>
                </a:solidFill>
                <a:latin typeface="Calibri"/>
              </a:rPr>
              <a:t>any</a:t>
            </a:r>
            <a:r>
              <a:rPr lang="PL-PL">
                <a:solidFill>
                  <a:srgbClr val="000000"/>
                </a:solidFill>
                <a:latin typeface="Calibri"/>
              </a:rPr>
              <a:t> </a:t>
            </a:r>
            <a:r>
              <a:rPr lang="PL-PL" err="1">
                <a:solidFill>
                  <a:srgbClr val="000000"/>
                </a:solidFill>
                <a:latin typeface="Calibri"/>
              </a:rPr>
              <a:t>evidence</a:t>
            </a:r>
            <a:r>
              <a:rPr lang="PL-PL">
                <a:solidFill>
                  <a:srgbClr val="000000"/>
                </a:solidFill>
                <a:latin typeface="Calibri"/>
              </a:rPr>
              <a:t> for </a:t>
            </a:r>
            <a:r>
              <a:rPr lang="PL-PL" err="1">
                <a:solidFill>
                  <a:srgbClr val="000000"/>
                </a:solidFill>
                <a:latin typeface="Calibri"/>
              </a:rPr>
              <a:t>it</a:t>
            </a:r>
            <a:r>
              <a:rPr lang="PL-PL">
                <a:solidFill>
                  <a:srgbClr val="000000"/>
                </a:solidFill>
                <a:latin typeface="Calibri"/>
              </a:rPr>
              <a:t> in the </a:t>
            </a:r>
            <a:r>
              <a:rPr lang="PL-PL" err="1">
                <a:solidFill>
                  <a:srgbClr val="000000"/>
                </a:solidFill>
                <a:latin typeface="Calibri"/>
              </a:rPr>
              <a:t>long</a:t>
            </a:r>
            <a:r>
              <a:rPr lang="PL-PL">
                <a:solidFill>
                  <a:srgbClr val="000000"/>
                </a:solidFill>
                <a:latin typeface="Calibri"/>
              </a:rPr>
              <a:t> run (</a:t>
            </a:r>
            <a:r>
              <a:rPr lang="PL-PL" err="1">
                <a:solidFill>
                  <a:srgbClr val="000000"/>
                </a:solidFill>
                <a:latin typeface="Calibri"/>
              </a:rPr>
              <a:t>hypothesis</a:t>
            </a:r>
            <a:r>
              <a:rPr lang="PL-PL">
                <a:solidFill>
                  <a:srgbClr val="000000"/>
                </a:solidFill>
                <a:latin typeface="Calibri"/>
              </a:rPr>
              <a:t>: trust </a:t>
            </a:r>
            <a:r>
              <a:rPr lang="PL-PL" err="1">
                <a:solidFill>
                  <a:srgbClr val="000000"/>
                </a:solidFill>
                <a:latin typeface="Calibri"/>
              </a:rPr>
              <a:t>is</a:t>
            </a:r>
            <a:r>
              <a:rPr lang="PL-PL">
                <a:solidFill>
                  <a:srgbClr val="000000"/>
                </a:solidFill>
                <a:latin typeface="Calibri"/>
              </a:rPr>
              <a:t> </a:t>
            </a:r>
            <a:r>
              <a:rPr lang="PL-PL" err="1">
                <a:solidFill>
                  <a:srgbClr val="000000"/>
                </a:solidFill>
                <a:latin typeface="Calibri"/>
              </a:rPr>
              <a:t>related</a:t>
            </a:r>
            <a:r>
              <a:rPr lang="PL-PL">
                <a:solidFill>
                  <a:srgbClr val="000000"/>
                </a:solidFill>
                <a:latin typeface="Calibri"/>
              </a:rPr>
              <a:t> to </a:t>
            </a:r>
            <a:r>
              <a:rPr lang="PL-PL" err="1">
                <a:solidFill>
                  <a:srgbClr val="000000"/>
                </a:solidFill>
                <a:latin typeface="Calibri"/>
              </a:rPr>
              <a:t>current</a:t>
            </a:r>
            <a:r>
              <a:rPr lang="PL-PL">
                <a:solidFill>
                  <a:srgbClr val="000000"/>
                </a:solidFill>
                <a:latin typeface="Calibri"/>
              </a:rPr>
              <a:t> </a:t>
            </a:r>
            <a:r>
              <a:rPr lang="PL-PL" err="1">
                <a:solidFill>
                  <a:srgbClr val="000000"/>
                </a:solidFill>
                <a:latin typeface="Calibri"/>
              </a:rPr>
              <a:t>issues</a:t>
            </a:r>
            <a:r>
              <a:rPr lang="PL-PL">
                <a:solidFill>
                  <a:srgbClr val="000000"/>
                </a:solidFill>
                <a:latin typeface="Calibri"/>
              </a:rPr>
              <a:t>) </a:t>
            </a:r>
          </a:p>
          <a:p>
            <a:pPr marL="0" indent="0">
              <a:buNone/>
            </a:pPr>
            <a:endParaRPr lang="PL-PL">
              <a:solidFill>
                <a:srgbClr val="000000"/>
              </a:solidFill>
              <a:latin typeface="Calibri"/>
            </a:endParaRPr>
          </a:p>
        </p:txBody>
      </p:sp>
    </p:spTree>
    <p:extLst>
      <p:ext uri="{BB962C8B-B14F-4D97-AF65-F5344CB8AC3E}">
        <p14:creationId xmlns:p14="http://schemas.microsoft.com/office/powerpoint/2010/main" val="1614771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solidFill>
                  <a:schemeClr val="tx1"/>
                </a:solidFill>
              </a:rPr>
              <a:t>3.2.3. German media </a:t>
            </a:r>
            <a:r>
              <a:rPr lang="PL-PL" err="1">
                <a:solidFill>
                  <a:schemeClr val="tx1"/>
                </a:solidFill>
              </a:rPr>
              <a:t>facing</a:t>
            </a:r>
            <a:r>
              <a:rPr lang="PL-PL">
                <a:solidFill>
                  <a:schemeClr val="tx1"/>
                </a:solidFill>
              </a:rPr>
              <a:t> the trust </a:t>
            </a:r>
            <a:r>
              <a:rPr lang="PL-PL" err="1">
                <a:solidFill>
                  <a:schemeClr val="tx1"/>
                </a:solidFill>
              </a:rPr>
              <a:t>crisis</a:t>
            </a:r>
          </a:p>
        </p:txBody>
      </p:sp>
      <p:sp>
        <p:nvSpPr>
          <p:cNvPr id="5" name="Symbol zastępczy zawartości 4"/>
          <p:cNvSpPr>
            <a:spLocks noGrp="1"/>
          </p:cNvSpPr>
          <p:nvPr>
            <p:ph idx="1"/>
          </p:nvPr>
        </p:nvSpPr>
        <p:spPr>
          <a:xfrm>
            <a:off x="841248" y="2093976"/>
            <a:ext cx="10515600" cy="4848294"/>
          </a:xfrm>
        </p:spPr>
        <p:txBody>
          <a:bodyPr vert="horz" lIns="91440" tIns="45720" rIns="91440" bIns="45720" rtlCol="0" anchor="t">
            <a:normAutofit/>
          </a:bodyPr>
          <a:lstStyle/>
          <a:p>
            <a:r>
              <a:rPr lang="PL-PL" err="1"/>
              <a:t>Poll</a:t>
            </a:r>
            <a:r>
              <a:rPr lang="PL-PL"/>
              <a:t> of the German </a:t>
            </a:r>
            <a:r>
              <a:rPr lang="PL-PL" err="1"/>
              <a:t>institute</a:t>
            </a:r>
            <a:r>
              <a:rPr lang="PL-PL"/>
              <a:t> </a:t>
            </a:r>
            <a:r>
              <a:rPr lang="PL-PL" err="1"/>
              <a:t>Allensbach</a:t>
            </a:r>
            <a:r>
              <a:rPr lang="PL-PL"/>
              <a:t> (</a:t>
            </a:r>
            <a:r>
              <a:rPr lang="PL-PL" err="1"/>
              <a:t>December</a:t>
            </a:r>
            <a:r>
              <a:rPr lang="PL-PL"/>
              <a:t> 2015):</a:t>
            </a:r>
          </a:p>
          <a:p>
            <a:r>
              <a:rPr lang="PL-PL"/>
              <a:t>81% </a:t>
            </a:r>
            <a:r>
              <a:rPr lang="PL-PL" err="1"/>
              <a:t>were</a:t>
            </a:r>
            <a:r>
              <a:rPr lang="PL-PL"/>
              <a:t> </a:t>
            </a:r>
            <a:r>
              <a:rPr lang="PL-PL" err="1"/>
              <a:t>confident</a:t>
            </a:r>
            <a:r>
              <a:rPr lang="PL-PL"/>
              <a:t> with the </a:t>
            </a:r>
            <a:r>
              <a:rPr lang="PL-PL" err="1"/>
              <a:t>quality</a:t>
            </a:r>
            <a:r>
              <a:rPr lang="PL-PL"/>
              <a:t> of the media</a:t>
            </a:r>
          </a:p>
          <a:p>
            <a:r>
              <a:rPr lang="PL-PL"/>
              <a:t>64% </a:t>
            </a:r>
            <a:r>
              <a:rPr lang="PL-PL" err="1"/>
              <a:t>found</a:t>
            </a:r>
            <a:r>
              <a:rPr lang="PL-PL"/>
              <a:t> the media </a:t>
            </a:r>
            <a:r>
              <a:rPr lang="PL-PL" err="1"/>
              <a:t>reports</a:t>
            </a:r>
            <a:r>
              <a:rPr lang="PL-PL"/>
              <a:t> </a:t>
            </a:r>
            <a:r>
              <a:rPr lang="PL-PL" err="1"/>
              <a:t>reliable</a:t>
            </a:r>
            <a:endParaRPr lang="PL-PL"/>
          </a:p>
          <a:p>
            <a:pPr marL="0" indent="0">
              <a:buNone/>
            </a:pPr>
            <a:r>
              <a:rPr lang="PL-PL"/>
              <a:t>-&gt; </a:t>
            </a:r>
            <a:r>
              <a:rPr lang="PL-PL" err="1"/>
              <a:t>number</a:t>
            </a:r>
            <a:r>
              <a:rPr lang="PL-PL"/>
              <a:t> </a:t>
            </a:r>
            <a:r>
              <a:rPr lang="PL-PL" err="1"/>
              <a:t>increased</a:t>
            </a:r>
            <a:r>
              <a:rPr lang="PL-PL"/>
              <a:t> </a:t>
            </a:r>
            <a:r>
              <a:rPr lang="PL-PL" err="1"/>
              <a:t>over</a:t>
            </a:r>
            <a:r>
              <a:rPr lang="PL-PL"/>
              <a:t> the </a:t>
            </a:r>
            <a:r>
              <a:rPr lang="PL-PL" err="1"/>
              <a:t>last</a:t>
            </a:r>
            <a:r>
              <a:rPr lang="PL-PL"/>
              <a:t> </a:t>
            </a:r>
            <a:r>
              <a:rPr lang="PL-PL" err="1"/>
              <a:t>six</a:t>
            </a:r>
            <a:r>
              <a:rPr lang="PL-PL"/>
              <a:t> </a:t>
            </a:r>
            <a:r>
              <a:rPr lang="PL-PL" err="1"/>
              <a:t>years</a:t>
            </a:r>
            <a:endParaRPr lang="PL-PL"/>
          </a:p>
          <a:p>
            <a:r>
              <a:rPr lang="PL-PL"/>
              <a:t>39% </a:t>
            </a:r>
            <a:r>
              <a:rPr lang="PL-PL" err="1"/>
              <a:t>agreed</a:t>
            </a:r>
            <a:r>
              <a:rPr lang="PL-PL"/>
              <a:t> to </a:t>
            </a:r>
            <a:r>
              <a:rPr lang="PL-PL" err="1"/>
              <a:t>some</a:t>
            </a:r>
            <a:r>
              <a:rPr lang="PL-PL"/>
              <a:t> </a:t>
            </a:r>
            <a:r>
              <a:rPr lang="PL-PL" err="1"/>
              <a:t>extent</a:t>
            </a:r>
            <a:r>
              <a:rPr lang="PL-PL"/>
              <a:t> to the term '</a:t>
            </a:r>
            <a:r>
              <a:rPr lang="PL-PL" err="1"/>
              <a:t>Lügenpresse</a:t>
            </a:r>
            <a:r>
              <a:rPr lang="PL-PL"/>
              <a:t>'</a:t>
            </a:r>
          </a:p>
          <a:p>
            <a:r>
              <a:rPr lang="PL-PL" err="1"/>
              <a:t>Critics</a:t>
            </a:r>
            <a:r>
              <a:rPr lang="PL-PL"/>
              <a:t> </a:t>
            </a:r>
            <a:r>
              <a:rPr lang="PL-PL" err="1"/>
              <a:t>about</a:t>
            </a:r>
            <a:r>
              <a:rPr lang="PL-PL"/>
              <a:t> the </a:t>
            </a:r>
            <a:r>
              <a:rPr lang="PL-PL" err="1"/>
              <a:t>reporting</a:t>
            </a:r>
            <a:r>
              <a:rPr lang="PL-PL"/>
              <a:t> on the </a:t>
            </a:r>
            <a:r>
              <a:rPr lang="PL-PL" err="1"/>
              <a:t>refugee</a:t>
            </a:r>
            <a:r>
              <a:rPr lang="PL-PL"/>
              <a:t> </a:t>
            </a:r>
            <a:r>
              <a:rPr lang="PL-PL" err="1"/>
              <a:t>crisis</a:t>
            </a:r>
            <a:r>
              <a:rPr lang="PL-PL"/>
              <a:t>:</a:t>
            </a:r>
          </a:p>
          <a:p>
            <a:pPr marL="0" indent="0">
              <a:buNone/>
            </a:pPr>
            <a:r>
              <a:rPr lang="PL-PL"/>
              <a:t>-&gt;  51% </a:t>
            </a:r>
            <a:r>
              <a:rPr lang="PL-PL" err="1"/>
              <a:t>were</a:t>
            </a:r>
            <a:r>
              <a:rPr lang="PL-PL"/>
              <a:t> not </a:t>
            </a:r>
            <a:r>
              <a:rPr lang="PL-PL" err="1"/>
              <a:t>confident</a:t>
            </a:r>
            <a:r>
              <a:rPr lang="PL-PL"/>
              <a:t> with </a:t>
            </a:r>
            <a:r>
              <a:rPr lang="PL-PL" err="1"/>
              <a:t>it</a:t>
            </a:r>
            <a:r>
              <a:rPr lang="PL-PL"/>
              <a:t>; 41% </a:t>
            </a:r>
            <a:r>
              <a:rPr lang="PL-PL" err="1"/>
              <a:t>think</a:t>
            </a:r>
            <a:r>
              <a:rPr lang="PL-PL"/>
              <a:t> </a:t>
            </a:r>
            <a:r>
              <a:rPr lang="PL-PL" err="1"/>
              <a:t>that</a:t>
            </a:r>
            <a:r>
              <a:rPr lang="PL-PL"/>
              <a:t> the </a:t>
            </a:r>
            <a:r>
              <a:rPr lang="PL-PL" err="1"/>
              <a:t>reports</a:t>
            </a:r>
            <a:r>
              <a:rPr lang="PL-PL"/>
              <a:t> </a:t>
            </a:r>
            <a:r>
              <a:rPr lang="PL-PL" err="1"/>
              <a:t>were</a:t>
            </a:r>
            <a:r>
              <a:rPr lang="PL-PL"/>
              <a:t> one-</a:t>
            </a:r>
            <a:r>
              <a:rPr lang="PL-PL" err="1"/>
              <a:t>sided</a:t>
            </a:r>
            <a:r>
              <a:rPr lang="PL-PL"/>
              <a:t>; 41% </a:t>
            </a:r>
            <a:r>
              <a:rPr lang="PL-PL" err="1"/>
              <a:t>were</a:t>
            </a:r>
            <a:r>
              <a:rPr lang="PL-PL"/>
              <a:t> </a:t>
            </a:r>
            <a:r>
              <a:rPr lang="PL-PL" err="1"/>
              <a:t>convinced</a:t>
            </a:r>
            <a:r>
              <a:rPr lang="PL-PL"/>
              <a:t> </a:t>
            </a:r>
            <a:r>
              <a:rPr lang="PL-PL" err="1"/>
              <a:t>that</a:t>
            </a:r>
            <a:r>
              <a:rPr lang="PL-PL"/>
              <a:t> </a:t>
            </a:r>
            <a:r>
              <a:rPr lang="PL-PL" err="1"/>
              <a:t>critics</a:t>
            </a:r>
            <a:r>
              <a:rPr lang="PL-PL"/>
              <a:t> </a:t>
            </a:r>
            <a:r>
              <a:rPr lang="PL-PL" err="1"/>
              <a:t>were</a:t>
            </a:r>
            <a:r>
              <a:rPr lang="PL-PL"/>
              <a:t> </a:t>
            </a:r>
            <a:r>
              <a:rPr lang="PL-PL" err="1"/>
              <a:t>ignored</a:t>
            </a:r>
            <a:r>
              <a:rPr lang="PL-PL"/>
              <a:t>; 53% </a:t>
            </a:r>
            <a:r>
              <a:rPr lang="PL-PL" err="1"/>
              <a:t>think</a:t>
            </a:r>
            <a:r>
              <a:rPr lang="PL-PL"/>
              <a:t> </a:t>
            </a:r>
            <a:r>
              <a:rPr lang="PL-PL" err="1"/>
              <a:t>that</a:t>
            </a:r>
            <a:r>
              <a:rPr lang="PL-PL"/>
              <a:t> the media </a:t>
            </a:r>
            <a:r>
              <a:rPr lang="PL-PL" err="1"/>
              <a:t>did</a:t>
            </a:r>
            <a:r>
              <a:rPr lang="PL-PL"/>
              <a:t> not </a:t>
            </a:r>
            <a:r>
              <a:rPr lang="PL-PL" err="1"/>
              <a:t>draw</a:t>
            </a:r>
            <a:r>
              <a:rPr lang="PL-PL"/>
              <a:t> a </a:t>
            </a:r>
            <a:r>
              <a:rPr lang="PL-PL" err="1"/>
              <a:t>coherent</a:t>
            </a:r>
            <a:r>
              <a:rPr lang="PL-PL"/>
              <a:t> </a:t>
            </a:r>
            <a:r>
              <a:rPr lang="PL-PL" err="1"/>
              <a:t>picture</a:t>
            </a:r>
            <a:r>
              <a:rPr lang="PL-PL"/>
              <a:t> of the </a:t>
            </a:r>
            <a:r>
              <a:rPr lang="PL-PL" err="1"/>
              <a:t>composition</a:t>
            </a:r>
            <a:r>
              <a:rPr lang="PL-PL"/>
              <a:t> of the </a:t>
            </a:r>
            <a:r>
              <a:rPr lang="PL-PL" err="1"/>
              <a:t>refugee</a:t>
            </a:r>
            <a:r>
              <a:rPr lang="PL-PL"/>
              <a:t> </a:t>
            </a:r>
            <a:r>
              <a:rPr lang="PL-PL" err="1"/>
              <a:t>movement</a:t>
            </a:r>
            <a:endParaRPr lang="PL-PL"/>
          </a:p>
        </p:txBody>
      </p:sp>
    </p:spTree>
    <p:extLst>
      <p:ext uri="{BB962C8B-B14F-4D97-AF65-F5344CB8AC3E}">
        <p14:creationId xmlns:p14="http://schemas.microsoft.com/office/powerpoint/2010/main" val="2567973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b="1" err="1"/>
              <a:t>Xenophobic</a:t>
            </a:r>
            <a:r>
              <a:rPr lang="pl-PL" b="1"/>
              <a:t> </a:t>
            </a:r>
            <a:r>
              <a:rPr lang="pl-PL" b="1" err="1"/>
              <a:t>riots</a:t>
            </a:r>
            <a:r>
              <a:rPr lang="pl-PL" b="1"/>
              <a:t> in Ełk</a:t>
            </a:r>
            <a:endParaRPr lang="pl-PL"/>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903" y="2093976"/>
            <a:ext cx="7914290" cy="4451788"/>
          </a:xfrm>
          <a:prstGeom prst="rect">
            <a:avLst/>
          </a:prstGeom>
        </p:spPr>
      </p:pic>
    </p:spTree>
    <p:extLst>
      <p:ext uri="{BB962C8B-B14F-4D97-AF65-F5344CB8AC3E}">
        <p14:creationId xmlns:p14="http://schemas.microsoft.com/office/powerpoint/2010/main" val="549785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J8GYTBieIaA">
            <a:hlinkClick r:id="" action="ppaction://media"/>
          </p:cNvPr>
          <p:cNvPicPr>
            <a:picLocks noGrp="1" noRot="1" noChangeAspect="1"/>
          </p:cNvPicPr>
          <p:nvPr>
            <p:ph sz="half" idx="2"/>
            <a:videoFile r:link="rId1"/>
          </p:nvPr>
        </p:nvPicPr>
        <p:blipFill>
          <a:blip r:embed="rId3"/>
          <a:stretch>
            <a:fillRect/>
          </a:stretch>
        </p:blipFill>
        <p:spPr>
          <a:xfrm>
            <a:off x="2355273" y="473075"/>
            <a:ext cx="7813963" cy="5860472"/>
          </a:xfrm>
          <a:prstGeom prst="rect">
            <a:avLst/>
          </a:prstGeom>
        </p:spPr>
      </p:pic>
    </p:spTree>
    <p:extLst>
      <p:ext uri="{BB962C8B-B14F-4D97-AF65-F5344CB8AC3E}">
        <p14:creationId xmlns:p14="http://schemas.microsoft.com/office/powerpoint/2010/main" val="1612871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AU" b="1" u="sng">
                <a:solidFill>
                  <a:schemeClr val="tx1"/>
                </a:solidFill>
                <a:latin typeface="Times New Roman"/>
              </a:rPr>
              <a:t>3.3. Societies’ response</a:t>
            </a:r>
          </a:p>
        </p:txBody>
      </p:sp>
      <p:sp>
        <p:nvSpPr>
          <p:cNvPr id="3" name="Symbol zastępczy zawartości 2"/>
          <p:cNvSpPr>
            <a:spLocks noGrp="1"/>
          </p:cNvSpPr>
          <p:nvPr>
            <p:ph idx="1"/>
          </p:nvPr>
        </p:nvSpPr>
        <p:spPr/>
        <p:txBody>
          <a:bodyPr vert="horz" lIns="91440" tIns="45720" rIns="91440" bIns="45720" rtlCol="0" anchor="t">
            <a:normAutofit/>
          </a:bodyPr>
          <a:lstStyle/>
          <a:p>
            <a:pPr marL="0" indent="0">
              <a:buNone/>
            </a:pPr>
            <a:r>
              <a:rPr lang="EN-AU" b="1" u="sng">
                <a:latin typeface="Times New Roman"/>
              </a:rPr>
              <a:t>Societies’ response in Germany</a:t>
            </a:r>
          </a:p>
          <a:p>
            <a:r>
              <a:rPr lang="PL-PL"/>
              <a:t>~50% </a:t>
            </a:r>
            <a:r>
              <a:rPr lang="PL-PL" err="1"/>
              <a:t>opposing</a:t>
            </a:r>
            <a:r>
              <a:rPr lang="PL-PL"/>
              <a:t> </a:t>
            </a:r>
            <a:r>
              <a:rPr lang="PL-PL" err="1"/>
              <a:t>refugee</a:t>
            </a:r>
            <a:r>
              <a:rPr lang="PL-PL"/>
              <a:t> policy; 50% </a:t>
            </a:r>
            <a:r>
              <a:rPr lang="PL-PL" err="1"/>
              <a:t>support</a:t>
            </a:r>
            <a:endParaRPr lang="PL-PL"/>
          </a:p>
          <a:p>
            <a:r>
              <a:rPr lang="PL-PL"/>
              <a:t>6% </a:t>
            </a:r>
            <a:r>
              <a:rPr lang="PL-PL" err="1"/>
              <a:t>get</a:t>
            </a:r>
            <a:r>
              <a:rPr lang="PL-PL"/>
              <a:t> </a:t>
            </a:r>
            <a:r>
              <a:rPr lang="PL-PL" err="1"/>
              <a:t>voluntary</a:t>
            </a:r>
            <a:r>
              <a:rPr lang="PL-PL"/>
              <a:t> </a:t>
            </a:r>
            <a:r>
              <a:rPr lang="PL-PL" err="1"/>
              <a:t>involved</a:t>
            </a:r>
            <a:endParaRPr lang="PL-PL"/>
          </a:p>
          <a:p>
            <a:r>
              <a:rPr lang="PL-PL" err="1"/>
              <a:t>Decrease</a:t>
            </a:r>
            <a:r>
              <a:rPr lang="PL-PL"/>
              <a:t> in </a:t>
            </a:r>
            <a:r>
              <a:rPr lang="PL-PL" err="1"/>
              <a:t>satisfaction</a:t>
            </a:r>
            <a:r>
              <a:rPr lang="PL-PL"/>
              <a:t> with the federal </a:t>
            </a:r>
            <a:r>
              <a:rPr lang="PL-PL" err="1"/>
              <a:t>government</a:t>
            </a:r>
            <a:endParaRPr lang="PL-PL"/>
          </a:p>
          <a:p>
            <a:r>
              <a:rPr lang="PL-PL" err="1"/>
              <a:t>Strong</a:t>
            </a:r>
            <a:r>
              <a:rPr lang="PL-PL"/>
              <a:t> </a:t>
            </a:r>
            <a:r>
              <a:rPr lang="PL-PL" err="1"/>
              <a:t>increase</a:t>
            </a:r>
            <a:r>
              <a:rPr lang="PL-PL"/>
              <a:t> </a:t>
            </a:r>
            <a:r>
              <a:rPr lang="PL-PL" err="1"/>
              <a:t>regarding</a:t>
            </a:r>
            <a:r>
              <a:rPr lang="PL-PL"/>
              <a:t> </a:t>
            </a:r>
            <a:r>
              <a:rPr lang="PL-PL" err="1"/>
              <a:t>xenophobic</a:t>
            </a:r>
            <a:r>
              <a:rPr lang="PL-PL"/>
              <a:t> </a:t>
            </a:r>
            <a:r>
              <a:rPr lang="PL-PL" err="1"/>
              <a:t>violence</a:t>
            </a:r>
            <a:endParaRPr lang="PL-PL"/>
          </a:p>
          <a:p>
            <a:endParaRPr lang="PL-PL"/>
          </a:p>
        </p:txBody>
      </p:sp>
    </p:spTree>
    <p:extLst>
      <p:ext uri="{BB962C8B-B14F-4D97-AF65-F5344CB8AC3E}">
        <p14:creationId xmlns:p14="http://schemas.microsoft.com/office/powerpoint/2010/main" val="1736545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3"/>
          <a:stretch>
            <a:fillRect/>
          </a:stretch>
        </p:blipFill>
        <p:spPr>
          <a:xfrm>
            <a:off x="809625" y="561975"/>
            <a:ext cx="10640033" cy="5865680"/>
          </a:xfrm>
        </p:spPr>
      </p:pic>
    </p:spTree>
    <p:extLst>
      <p:ext uri="{BB962C8B-B14F-4D97-AF65-F5344CB8AC3E}">
        <p14:creationId xmlns:p14="http://schemas.microsoft.com/office/powerpoint/2010/main" val="74750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solidFill>
                  <a:schemeClr val="tx1"/>
                </a:solidFill>
              </a:rPr>
              <a:t>2.1. European </a:t>
            </a:r>
            <a:r>
              <a:rPr lang="DE-DE" err="1">
                <a:solidFill>
                  <a:schemeClr val="tx1"/>
                </a:solidFill>
              </a:rPr>
              <a:t>data</a:t>
            </a:r>
            <a:r>
              <a:rPr lang="DE-DE">
                <a:solidFill>
                  <a:schemeClr val="tx1"/>
                </a:solidFill>
              </a:rPr>
              <a:t> on </a:t>
            </a:r>
            <a:r>
              <a:rPr lang="DE-DE" err="1">
                <a:solidFill>
                  <a:schemeClr val="tx1"/>
                </a:solidFill>
              </a:rPr>
              <a:t>refugee</a:t>
            </a:r>
            <a:r>
              <a:rPr lang="DE-DE">
                <a:solidFill>
                  <a:schemeClr val="tx1"/>
                </a:solidFill>
              </a:rPr>
              <a:t> </a:t>
            </a:r>
            <a:r>
              <a:rPr lang="DE-DE" err="1">
                <a:solidFill>
                  <a:schemeClr val="tx1"/>
                </a:solidFill>
              </a:rPr>
              <a:t>movement</a:t>
            </a:r>
            <a:endParaRPr lang="de-DE">
              <a:solidFill>
                <a:schemeClr val="tx1"/>
              </a:solidFill>
            </a:endParaRPr>
          </a:p>
        </p:txBody>
      </p:sp>
      <p:sp>
        <p:nvSpPr>
          <p:cNvPr id="3" name="Inhaltsplatzhalter 2"/>
          <p:cNvSpPr>
            <a:spLocks noGrp="1"/>
          </p:cNvSpPr>
          <p:nvPr>
            <p:ph idx="1"/>
          </p:nvPr>
        </p:nvSpPr>
        <p:spPr/>
        <p:txBody>
          <a:bodyPr vert="horz" lIns="91440" tIns="45720" rIns="91440" bIns="45720" rtlCol="0" anchor="t">
            <a:normAutofit lnSpcReduction="10000"/>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a:p>
            <a:pPr marL="0" indent="0">
              <a:buNone/>
            </a:pPr>
            <a:r>
              <a:rPr lang="DE-DE"/>
              <a:t>Source: http://ec.europa.eu/eurostat/statistics-explained/index.php/Asylum_statistics, </a:t>
            </a:r>
            <a:r>
              <a:rPr lang="DE-DE" err="1"/>
              <a:t>Acess</a:t>
            </a:r>
            <a:r>
              <a:rPr lang="DE-DE"/>
              <a:t> at 03/01/2017.</a:t>
            </a:r>
          </a:p>
        </p:txBody>
      </p:sp>
    </p:spTree>
    <p:extLst>
      <p:ext uri="{BB962C8B-B14F-4D97-AF65-F5344CB8AC3E}">
        <p14:creationId xmlns:p14="http://schemas.microsoft.com/office/powerpoint/2010/main" val="3873460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AU" b="1" u="sng">
                <a:solidFill>
                  <a:schemeClr val="tx1"/>
                </a:solidFill>
                <a:latin typeface="Times New Roman"/>
              </a:rPr>
              <a:t>3.3. Societies’ response</a:t>
            </a:r>
          </a:p>
        </p:txBody>
      </p:sp>
      <p:sp>
        <p:nvSpPr>
          <p:cNvPr id="3" name="Symbol zastępczy zawartości 2"/>
          <p:cNvSpPr>
            <a:spLocks noGrp="1"/>
          </p:cNvSpPr>
          <p:nvPr>
            <p:ph idx="1"/>
          </p:nvPr>
        </p:nvSpPr>
        <p:spPr/>
        <p:txBody>
          <a:bodyPr vert="horz" lIns="91440" tIns="45720" rIns="91440" bIns="45720" rtlCol="0" anchor="t">
            <a:normAutofit/>
          </a:bodyPr>
          <a:lstStyle/>
          <a:p>
            <a:pPr marL="0" indent="0">
              <a:buNone/>
            </a:pPr>
            <a:r>
              <a:rPr lang="EN-AU" b="1" u="sng">
                <a:latin typeface="Times New Roman"/>
              </a:rPr>
              <a:t>Societies’ response in </a:t>
            </a:r>
            <a:r>
              <a:rPr lang="pl-PL" b="1" u="sng">
                <a:latin typeface="Times New Roman"/>
              </a:rPr>
              <a:t>Poland</a:t>
            </a:r>
          </a:p>
          <a:p>
            <a:r>
              <a:rPr lang="pl-PL"/>
              <a:t>Most </a:t>
            </a:r>
            <a:r>
              <a:rPr lang="pl-PL" err="1"/>
              <a:t>poles</a:t>
            </a:r>
            <a:r>
              <a:rPr lang="pl-PL"/>
              <a:t> </a:t>
            </a:r>
            <a:r>
              <a:rPr lang="PL-PL" err="1"/>
              <a:t>opposing</a:t>
            </a:r>
            <a:r>
              <a:rPr lang="PL-PL"/>
              <a:t> </a:t>
            </a:r>
            <a:r>
              <a:rPr lang="pl-PL"/>
              <a:t>EU </a:t>
            </a:r>
            <a:r>
              <a:rPr lang="PL-PL" err="1"/>
              <a:t>refugee</a:t>
            </a:r>
            <a:r>
              <a:rPr lang="PL-PL"/>
              <a:t> policy</a:t>
            </a:r>
            <a:r>
              <a:rPr lang="pl-PL"/>
              <a:t> </a:t>
            </a:r>
            <a:endParaRPr lang="PL-PL"/>
          </a:p>
          <a:p>
            <a:r>
              <a:rPr lang="PL-PL" err="1"/>
              <a:t>Strong</a:t>
            </a:r>
            <a:r>
              <a:rPr lang="PL-PL"/>
              <a:t> </a:t>
            </a:r>
            <a:r>
              <a:rPr lang="PL-PL" err="1"/>
              <a:t>increase</a:t>
            </a:r>
            <a:r>
              <a:rPr lang="PL-PL"/>
              <a:t> </a:t>
            </a:r>
            <a:r>
              <a:rPr lang="PL-PL" err="1"/>
              <a:t>regarding</a:t>
            </a:r>
            <a:r>
              <a:rPr lang="PL-PL"/>
              <a:t> </a:t>
            </a:r>
            <a:r>
              <a:rPr lang="PL-PL" err="1"/>
              <a:t>xenophobic</a:t>
            </a:r>
            <a:r>
              <a:rPr lang="PL-PL"/>
              <a:t> </a:t>
            </a:r>
            <a:r>
              <a:rPr lang="PL-PL" err="1"/>
              <a:t>violence</a:t>
            </a:r>
            <a:endParaRPr lang="en-US"/>
          </a:p>
          <a:p>
            <a:r>
              <a:rPr lang="en-US"/>
              <a:t>Poles are more open to Eastern European migration</a:t>
            </a:r>
          </a:p>
          <a:p>
            <a:endParaRPr lang="PL-PL"/>
          </a:p>
          <a:p>
            <a:endParaRPr lang="en-US"/>
          </a:p>
        </p:txBody>
      </p:sp>
    </p:spTree>
    <p:extLst>
      <p:ext uri="{BB962C8B-B14F-4D97-AF65-F5344CB8AC3E}">
        <p14:creationId xmlns:p14="http://schemas.microsoft.com/office/powerpoint/2010/main" val="3558925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3" y="0"/>
            <a:ext cx="12188120" cy="6858000"/>
          </a:xfrm>
          <a:prstGeom prst="rect">
            <a:avLst/>
          </a:prstGeom>
        </p:spPr>
      </p:pic>
    </p:spTree>
    <p:extLst>
      <p:ext uri="{BB962C8B-B14F-4D97-AF65-F5344CB8AC3E}">
        <p14:creationId xmlns:p14="http://schemas.microsoft.com/office/powerpoint/2010/main" val="3576524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75576"/>
          </a:xfrm>
          <a:prstGeom prst="rect">
            <a:avLst/>
          </a:prstGeom>
        </p:spPr>
      </p:pic>
    </p:spTree>
    <p:extLst>
      <p:ext uri="{BB962C8B-B14F-4D97-AF65-F5344CB8AC3E}">
        <p14:creationId xmlns:p14="http://schemas.microsoft.com/office/powerpoint/2010/main" val="2211810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err="1"/>
              <a:t>Sources</a:t>
            </a:r>
            <a:endParaRPr lang="PL-PL"/>
          </a:p>
        </p:txBody>
      </p:sp>
      <p:sp>
        <p:nvSpPr>
          <p:cNvPr id="3" name="Symbol zastępczy zawartości 2"/>
          <p:cNvSpPr>
            <a:spLocks noGrp="1"/>
          </p:cNvSpPr>
          <p:nvPr>
            <p:ph idx="1"/>
          </p:nvPr>
        </p:nvSpPr>
        <p:spPr>
          <a:xfrm>
            <a:off x="841248" y="1661679"/>
            <a:ext cx="10515600" cy="4579938"/>
          </a:xfrm>
        </p:spPr>
        <p:txBody>
          <a:bodyPr vert="horz" lIns="91440" tIns="45720" rIns="91440" bIns="45720" rtlCol="0" anchor="t">
            <a:normAutofit fontScale="62500" lnSpcReduction="20000"/>
          </a:bodyPr>
          <a:lstStyle/>
          <a:p>
            <a:r>
              <a:rPr lang="PL-PL"/>
              <a:t>Decker, Oliver; </a:t>
            </a:r>
            <a:r>
              <a:rPr lang="PL-PL" err="1"/>
              <a:t>Kiess</a:t>
            </a:r>
            <a:r>
              <a:rPr lang="PL-PL"/>
              <a:t>, Johannes; </a:t>
            </a:r>
            <a:r>
              <a:rPr lang="PL-PL" err="1"/>
              <a:t>Brähler</a:t>
            </a:r>
            <a:r>
              <a:rPr lang="PL-PL"/>
              <a:t>, Elmar: </a:t>
            </a:r>
            <a:r>
              <a:rPr lang="PL-PL" err="1"/>
              <a:t>Die</a:t>
            </a:r>
            <a:r>
              <a:rPr lang="PL-PL"/>
              <a:t> </a:t>
            </a:r>
            <a:r>
              <a:rPr lang="PL-PL" err="1"/>
              <a:t>enthemmte</a:t>
            </a:r>
            <a:r>
              <a:rPr lang="PL-PL"/>
              <a:t> </a:t>
            </a:r>
            <a:r>
              <a:rPr lang="PL-PL" err="1"/>
              <a:t>Mitte</a:t>
            </a:r>
            <a:r>
              <a:rPr lang="PL-PL"/>
              <a:t>. </a:t>
            </a:r>
            <a:r>
              <a:rPr lang="PL-PL" err="1"/>
              <a:t>Autoritäre</a:t>
            </a:r>
            <a:r>
              <a:rPr lang="PL-PL"/>
              <a:t> </a:t>
            </a:r>
            <a:r>
              <a:rPr lang="PL-PL" err="1"/>
              <a:t>und</a:t>
            </a:r>
            <a:r>
              <a:rPr lang="PL-PL"/>
              <a:t> </a:t>
            </a:r>
            <a:r>
              <a:rPr lang="PL-PL" err="1"/>
              <a:t>rechtsextreme</a:t>
            </a:r>
            <a:r>
              <a:rPr lang="PL-PL"/>
              <a:t> </a:t>
            </a:r>
            <a:r>
              <a:rPr lang="PL-PL" err="1"/>
              <a:t>Einstellung</a:t>
            </a:r>
            <a:r>
              <a:rPr lang="PL-PL"/>
              <a:t> in </a:t>
            </a:r>
            <a:r>
              <a:rPr lang="PL-PL" err="1"/>
              <a:t>Deutschland</a:t>
            </a:r>
            <a:r>
              <a:rPr lang="PL-PL"/>
              <a:t>. </a:t>
            </a:r>
            <a:r>
              <a:rPr lang="PL-PL" err="1"/>
              <a:t>Psychosozial-Verlag</a:t>
            </a:r>
            <a:r>
              <a:rPr lang="PL-PL"/>
              <a:t>, Gießen 2016. </a:t>
            </a:r>
          </a:p>
          <a:p>
            <a:r>
              <a:rPr lang="PL-PL"/>
              <a:t>FAZ (2016): </a:t>
            </a:r>
            <a:r>
              <a:rPr lang="PL-PL" err="1"/>
              <a:t>Afghanische</a:t>
            </a:r>
            <a:r>
              <a:rPr lang="PL-PL"/>
              <a:t> </a:t>
            </a:r>
            <a:r>
              <a:rPr lang="PL-PL" err="1"/>
              <a:t>Flüchtlinge</a:t>
            </a:r>
            <a:r>
              <a:rPr lang="PL-PL"/>
              <a:t>. Wie </a:t>
            </a:r>
            <a:r>
              <a:rPr lang="PL-PL" err="1"/>
              <a:t>Sammelabschiebungen</a:t>
            </a:r>
            <a:r>
              <a:rPr lang="PL-PL"/>
              <a:t> </a:t>
            </a:r>
            <a:r>
              <a:rPr lang="PL-PL" err="1"/>
              <a:t>zu</a:t>
            </a:r>
            <a:r>
              <a:rPr lang="PL-PL"/>
              <a:t> </a:t>
            </a:r>
            <a:r>
              <a:rPr lang="PL-PL" err="1"/>
              <a:t>Einzelfällen</a:t>
            </a:r>
            <a:r>
              <a:rPr lang="PL-PL"/>
              <a:t> </a:t>
            </a:r>
            <a:r>
              <a:rPr lang="PL-PL" err="1"/>
              <a:t>werden</a:t>
            </a:r>
            <a:r>
              <a:rPr lang="PL-PL"/>
              <a:t>. Online: faz.net, </a:t>
            </a:r>
            <a:r>
              <a:rPr lang="PL-PL" err="1"/>
              <a:t>access</a:t>
            </a:r>
            <a:r>
              <a:rPr lang="PL-PL"/>
              <a:t> </a:t>
            </a:r>
            <a:r>
              <a:rPr lang="PL-PL" err="1"/>
              <a:t>at</a:t>
            </a:r>
            <a:r>
              <a:rPr lang="PL-PL"/>
              <a:t> 21/12/2016. </a:t>
            </a:r>
          </a:p>
          <a:p>
            <a:r>
              <a:rPr lang="PL-PL" err="1"/>
              <a:t>Infratest</a:t>
            </a:r>
            <a:r>
              <a:rPr lang="PL-PL"/>
              <a:t> </a:t>
            </a:r>
            <a:r>
              <a:rPr lang="PL-PL" err="1"/>
              <a:t>dimap</a:t>
            </a:r>
            <a:r>
              <a:rPr lang="PL-PL"/>
              <a:t> (2015): 54 </a:t>
            </a:r>
            <a:r>
              <a:rPr lang="PL-PL" err="1"/>
              <a:t>Prozent</a:t>
            </a:r>
            <a:r>
              <a:rPr lang="PL-PL"/>
              <a:t> der </a:t>
            </a:r>
            <a:r>
              <a:rPr lang="PL-PL" err="1"/>
              <a:t>Bevölkerung</a:t>
            </a:r>
            <a:r>
              <a:rPr lang="PL-PL"/>
              <a:t> </a:t>
            </a:r>
            <a:r>
              <a:rPr lang="PL-PL" err="1"/>
              <a:t>meinen</a:t>
            </a:r>
            <a:r>
              <a:rPr lang="PL-PL"/>
              <a:t>: Wir </a:t>
            </a:r>
            <a:r>
              <a:rPr lang="PL-PL" err="1"/>
              <a:t>schaffen</a:t>
            </a:r>
            <a:r>
              <a:rPr lang="PL-PL"/>
              <a:t> es </a:t>
            </a:r>
            <a:r>
              <a:rPr lang="PL-PL" err="1"/>
              <a:t>nicht</a:t>
            </a:r>
            <a:r>
              <a:rPr lang="PL-PL"/>
              <a:t>, </a:t>
            </a:r>
            <a:r>
              <a:rPr lang="PL-PL" err="1"/>
              <a:t>die</a:t>
            </a:r>
            <a:r>
              <a:rPr lang="PL-PL"/>
              <a:t> </a:t>
            </a:r>
            <a:r>
              <a:rPr lang="PL-PL" err="1"/>
              <a:t>Flüchtlinge</a:t>
            </a:r>
            <a:r>
              <a:rPr lang="PL-PL"/>
              <a:t> </a:t>
            </a:r>
            <a:r>
              <a:rPr lang="PL-PL" err="1"/>
              <a:t>erfolgreich</a:t>
            </a:r>
            <a:r>
              <a:rPr lang="PL-PL"/>
              <a:t> </a:t>
            </a:r>
            <a:r>
              <a:rPr lang="PL-PL" err="1"/>
              <a:t>zu</a:t>
            </a:r>
            <a:r>
              <a:rPr lang="PL-PL"/>
              <a:t> </a:t>
            </a:r>
            <a:r>
              <a:rPr lang="PL-PL" err="1"/>
              <a:t>integrieren</a:t>
            </a:r>
            <a:r>
              <a:rPr lang="PL-PL"/>
              <a:t>. Online: infratest-dimap.de, </a:t>
            </a:r>
            <a:r>
              <a:rPr lang="PL-PL" err="1"/>
              <a:t>access</a:t>
            </a:r>
            <a:r>
              <a:rPr lang="PL-PL"/>
              <a:t> </a:t>
            </a:r>
            <a:r>
              <a:rPr lang="PL-PL" err="1"/>
              <a:t>at</a:t>
            </a:r>
            <a:r>
              <a:rPr lang="PL-PL"/>
              <a:t> 29/11/2016. </a:t>
            </a:r>
          </a:p>
          <a:p>
            <a:r>
              <a:rPr lang="PL-PL" err="1"/>
              <a:t>Infratest</a:t>
            </a:r>
            <a:r>
              <a:rPr lang="PL-PL"/>
              <a:t> </a:t>
            </a:r>
            <a:r>
              <a:rPr lang="PL-PL" err="1"/>
              <a:t>dimap</a:t>
            </a:r>
            <a:r>
              <a:rPr lang="PL-PL"/>
              <a:t> (2016): ARD-</a:t>
            </a:r>
            <a:r>
              <a:rPr lang="PL-PL" err="1"/>
              <a:t>DeutschlandTREND</a:t>
            </a:r>
            <a:r>
              <a:rPr lang="PL-PL"/>
              <a:t> </a:t>
            </a:r>
            <a:r>
              <a:rPr lang="PL-PL" err="1"/>
              <a:t>September</a:t>
            </a:r>
            <a:r>
              <a:rPr lang="PL-PL"/>
              <a:t> 2016. </a:t>
            </a:r>
            <a:r>
              <a:rPr lang="PL-PL" err="1"/>
              <a:t>Eine</a:t>
            </a:r>
            <a:r>
              <a:rPr lang="PL-PL"/>
              <a:t> </a:t>
            </a:r>
            <a:r>
              <a:rPr lang="PL-PL" err="1"/>
              <a:t>Studie</a:t>
            </a:r>
            <a:r>
              <a:rPr lang="PL-PL"/>
              <a:t> im </a:t>
            </a:r>
            <a:r>
              <a:rPr lang="PL-PL" err="1"/>
              <a:t>Auftrag</a:t>
            </a:r>
            <a:r>
              <a:rPr lang="PL-PL"/>
              <a:t> der </a:t>
            </a:r>
            <a:r>
              <a:rPr lang="PL-PL" err="1"/>
              <a:t>Tagesthemen</a:t>
            </a:r>
            <a:r>
              <a:rPr lang="PL-PL"/>
              <a:t>. Online: infratest-dimap.de, </a:t>
            </a:r>
            <a:r>
              <a:rPr lang="PL-PL" err="1"/>
              <a:t>access</a:t>
            </a:r>
            <a:r>
              <a:rPr lang="PL-PL"/>
              <a:t> </a:t>
            </a:r>
            <a:r>
              <a:rPr lang="PL-PL" err="1"/>
              <a:t>at</a:t>
            </a:r>
            <a:r>
              <a:rPr lang="PL-PL"/>
              <a:t> 29/11/2016. </a:t>
            </a:r>
          </a:p>
          <a:p>
            <a:r>
              <a:rPr lang="PL-PL" err="1"/>
              <a:t>Konle-Seidl</a:t>
            </a:r>
            <a:r>
              <a:rPr lang="PL-PL"/>
              <a:t>, Regina; </a:t>
            </a:r>
            <a:r>
              <a:rPr lang="PL-PL" err="1"/>
              <a:t>Bolits</a:t>
            </a:r>
            <a:r>
              <a:rPr lang="PL-PL"/>
              <a:t>, Georg (2016): </a:t>
            </a:r>
            <a:r>
              <a:rPr lang="PL-PL" err="1"/>
              <a:t>Labour</a:t>
            </a:r>
            <a:r>
              <a:rPr lang="PL-PL"/>
              <a:t> Market Integration of </a:t>
            </a:r>
            <a:r>
              <a:rPr lang="PL-PL" err="1"/>
              <a:t>Refugees</a:t>
            </a:r>
            <a:r>
              <a:rPr lang="PL-PL"/>
              <a:t>: </a:t>
            </a:r>
            <a:r>
              <a:rPr lang="PL-PL" err="1"/>
              <a:t>Strategies</a:t>
            </a:r>
            <a:r>
              <a:rPr lang="PL-PL"/>
              <a:t> and </a:t>
            </a:r>
            <a:r>
              <a:rPr lang="PL-PL" err="1"/>
              <a:t>good</a:t>
            </a:r>
            <a:r>
              <a:rPr lang="PL-PL"/>
              <a:t> </a:t>
            </a:r>
            <a:r>
              <a:rPr lang="PL-PL" err="1"/>
              <a:t>practices</a:t>
            </a:r>
            <a:r>
              <a:rPr lang="PL-PL"/>
              <a:t>. </a:t>
            </a:r>
            <a:r>
              <a:rPr lang="PL-PL" err="1"/>
              <a:t>Directorate</a:t>
            </a:r>
            <a:r>
              <a:rPr lang="PL-PL"/>
              <a:t> General For </a:t>
            </a:r>
            <a:r>
              <a:rPr lang="PL-PL" err="1"/>
              <a:t>Internal</a:t>
            </a:r>
            <a:r>
              <a:rPr lang="PL-PL"/>
              <a:t> </a:t>
            </a:r>
            <a:r>
              <a:rPr lang="PL-PL" err="1"/>
              <a:t>Policies</a:t>
            </a:r>
            <a:r>
              <a:rPr lang="PL-PL"/>
              <a:t>. Policy </a:t>
            </a:r>
            <a:r>
              <a:rPr lang="PL-PL" err="1"/>
              <a:t>Department</a:t>
            </a:r>
            <a:r>
              <a:rPr lang="PL-PL"/>
              <a:t> A: </a:t>
            </a:r>
            <a:r>
              <a:rPr lang="PL-PL" err="1"/>
              <a:t>Economic</a:t>
            </a:r>
            <a:r>
              <a:rPr lang="PL-PL"/>
              <a:t> And </a:t>
            </a:r>
            <a:r>
              <a:rPr lang="PL-PL" err="1"/>
              <a:t>Scientific</a:t>
            </a:r>
            <a:r>
              <a:rPr lang="PL-PL"/>
              <a:t> Policy, 2016-08, </a:t>
            </a:r>
            <a:r>
              <a:rPr lang="PL-PL" err="1"/>
              <a:t>Brussels</a:t>
            </a:r>
            <a:r>
              <a:rPr lang="PL-PL"/>
              <a:t> 58p. </a:t>
            </a:r>
          </a:p>
          <a:p>
            <a:r>
              <a:rPr lang="PL-PL"/>
              <a:t>NDR (2015): </a:t>
            </a:r>
            <a:r>
              <a:rPr lang="PL-PL" err="1"/>
              <a:t>Die</a:t>
            </a:r>
            <a:r>
              <a:rPr lang="PL-PL"/>
              <a:t> </a:t>
            </a:r>
            <a:r>
              <a:rPr lang="PL-PL" err="1"/>
              <a:t>Einstufung</a:t>
            </a:r>
            <a:r>
              <a:rPr lang="PL-PL"/>
              <a:t> </a:t>
            </a:r>
            <a:r>
              <a:rPr lang="PL-PL" err="1"/>
              <a:t>als</a:t>
            </a:r>
            <a:r>
              <a:rPr lang="PL-PL"/>
              <a:t> "</a:t>
            </a:r>
            <a:r>
              <a:rPr lang="PL-PL" err="1"/>
              <a:t>sicheres</a:t>
            </a:r>
            <a:r>
              <a:rPr lang="PL-PL"/>
              <a:t> </a:t>
            </a:r>
            <a:r>
              <a:rPr lang="PL-PL" err="1"/>
              <a:t>Herkunftsland</a:t>
            </a:r>
            <a:r>
              <a:rPr lang="PL-PL"/>
              <a:t>". Online: web.archive.org, </a:t>
            </a:r>
            <a:r>
              <a:rPr lang="PL-PL" err="1"/>
              <a:t>access</a:t>
            </a:r>
            <a:r>
              <a:rPr lang="PL-PL"/>
              <a:t> </a:t>
            </a:r>
            <a:r>
              <a:rPr lang="PL-PL" err="1"/>
              <a:t>at</a:t>
            </a:r>
            <a:r>
              <a:rPr lang="PL-PL"/>
              <a:t> 21/12/2016. </a:t>
            </a:r>
          </a:p>
          <a:p>
            <a:r>
              <a:rPr lang="PL-PL" err="1"/>
              <a:t>Ostrand</a:t>
            </a:r>
            <a:r>
              <a:rPr lang="PL-PL"/>
              <a:t>, Nicole (2015) The </a:t>
            </a:r>
            <a:r>
              <a:rPr lang="PL-PL" err="1"/>
              <a:t>Syrian</a:t>
            </a:r>
            <a:r>
              <a:rPr lang="PL-PL"/>
              <a:t> </a:t>
            </a:r>
            <a:r>
              <a:rPr lang="PL-PL" err="1"/>
              <a:t>refugee</a:t>
            </a:r>
            <a:r>
              <a:rPr lang="PL-PL"/>
              <a:t> </a:t>
            </a:r>
            <a:r>
              <a:rPr lang="PL-PL" err="1"/>
              <a:t>crisis</a:t>
            </a:r>
            <a:r>
              <a:rPr lang="PL-PL"/>
              <a:t>: a </a:t>
            </a:r>
            <a:r>
              <a:rPr lang="PL-PL" err="1"/>
              <a:t>comparison</a:t>
            </a:r>
            <a:r>
              <a:rPr lang="PL-PL"/>
              <a:t> of </a:t>
            </a:r>
            <a:r>
              <a:rPr lang="PL-PL" err="1"/>
              <a:t>responses</a:t>
            </a:r>
            <a:r>
              <a:rPr lang="PL-PL"/>
              <a:t> by Germany, </a:t>
            </a:r>
            <a:r>
              <a:rPr lang="PL-PL" err="1"/>
              <a:t>Sweden</a:t>
            </a:r>
            <a:r>
              <a:rPr lang="PL-PL"/>
              <a:t>, the United </a:t>
            </a:r>
            <a:r>
              <a:rPr lang="PL-PL" err="1"/>
              <a:t>Kingdom</a:t>
            </a:r>
            <a:r>
              <a:rPr lang="PL-PL"/>
              <a:t>, and the United </a:t>
            </a:r>
            <a:r>
              <a:rPr lang="PL-PL" err="1"/>
              <a:t>States</a:t>
            </a:r>
            <a:r>
              <a:rPr lang="PL-PL"/>
              <a:t>. </a:t>
            </a:r>
            <a:r>
              <a:rPr lang="PL-PL" err="1"/>
              <a:t>Journal</a:t>
            </a:r>
            <a:r>
              <a:rPr lang="PL-PL"/>
              <a:t> on Migration and Human Security, 3 (3). pp. 255-279. </a:t>
            </a:r>
          </a:p>
          <a:p>
            <a:r>
              <a:rPr lang="PL-PL"/>
              <a:t>Spiegel (2016a): </a:t>
            </a:r>
            <a:r>
              <a:rPr lang="PL-PL" err="1"/>
              <a:t>Flüchtlingspolitik</a:t>
            </a:r>
            <a:r>
              <a:rPr lang="PL-PL"/>
              <a:t>. </a:t>
            </a:r>
            <a:r>
              <a:rPr lang="PL-PL" err="1"/>
              <a:t>Große</a:t>
            </a:r>
            <a:r>
              <a:rPr lang="PL-PL"/>
              <a:t> </a:t>
            </a:r>
            <a:r>
              <a:rPr lang="PL-PL" err="1"/>
              <a:t>Koalition</a:t>
            </a:r>
            <a:r>
              <a:rPr lang="PL-PL"/>
              <a:t> </a:t>
            </a:r>
            <a:r>
              <a:rPr lang="PL-PL" err="1"/>
              <a:t>einigt</a:t>
            </a:r>
            <a:r>
              <a:rPr lang="PL-PL"/>
              <a:t> </a:t>
            </a:r>
            <a:r>
              <a:rPr lang="PL-PL" err="1"/>
              <a:t>sich</a:t>
            </a:r>
            <a:r>
              <a:rPr lang="PL-PL"/>
              <a:t> </a:t>
            </a:r>
            <a:r>
              <a:rPr lang="PL-PL" err="1"/>
              <a:t>auf</a:t>
            </a:r>
            <a:r>
              <a:rPr lang="PL-PL"/>
              <a:t> </a:t>
            </a:r>
            <a:r>
              <a:rPr lang="PL-PL" err="1"/>
              <a:t>neues</a:t>
            </a:r>
            <a:r>
              <a:rPr lang="PL-PL"/>
              <a:t> </a:t>
            </a:r>
            <a:r>
              <a:rPr lang="PL-PL" err="1"/>
              <a:t>Asylpaket</a:t>
            </a:r>
            <a:r>
              <a:rPr lang="PL-PL"/>
              <a:t>. Online: spiegel.de, </a:t>
            </a:r>
            <a:r>
              <a:rPr lang="PL-PL" err="1"/>
              <a:t>access</a:t>
            </a:r>
            <a:r>
              <a:rPr lang="PL-PL"/>
              <a:t> </a:t>
            </a:r>
            <a:r>
              <a:rPr lang="PL-PL" err="1"/>
              <a:t>at</a:t>
            </a:r>
            <a:r>
              <a:rPr lang="PL-PL"/>
              <a:t> 21/12//2016. </a:t>
            </a:r>
          </a:p>
          <a:p>
            <a:r>
              <a:rPr lang="PL-PL"/>
              <a:t>Spiegel (2016b): </a:t>
            </a:r>
            <a:r>
              <a:rPr lang="PL-PL" err="1"/>
              <a:t>Umfrage</a:t>
            </a:r>
            <a:r>
              <a:rPr lang="PL-PL"/>
              <a:t>. </a:t>
            </a:r>
            <a:r>
              <a:rPr lang="PL-PL" err="1"/>
              <a:t>Große</a:t>
            </a:r>
            <a:r>
              <a:rPr lang="PL-PL"/>
              <a:t> </a:t>
            </a:r>
            <a:r>
              <a:rPr lang="PL-PL" err="1"/>
              <a:t>Mehrheit</a:t>
            </a:r>
            <a:r>
              <a:rPr lang="PL-PL"/>
              <a:t> </a:t>
            </a:r>
            <a:r>
              <a:rPr lang="PL-PL" err="1"/>
              <a:t>fordert</a:t>
            </a:r>
            <a:r>
              <a:rPr lang="PL-PL"/>
              <a:t> </a:t>
            </a:r>
            <a:r>
              <a:rPr lang="PL-PL" err="1"/>
              <a:t>Korrektur</a:t>
            </a:r>
            <a:r>
              <a:rPr lang="PL-PL"/>
              <a:t> der </a:t>
            </a:r>
            <a:r>
              <a:rPr lang="PL-PL" err="1"/>
              <a:t>Flüchtlingspolitik</a:t>
            </a:r>
            <a:r>
              <a:rPr lang="PL-PL"/>
              <a:t>. Online: spiegel.de, </a:t>
            </a:r>
            <a:r>
              <a:rPr lang="PL-PL" err="1"/>
              <a:t>access</a:t>
            </a:r>
            <a:r>
              <a:rPr lang="PL-PL"/>
              <a:t> </a:t>
            </a:r>
            <a:r>
              <a:rPr lang="PL-PL" err="1"/>
              <a:t>at</a:t>
            </a:r>
            <a:r>
              <a:rPr lang="PL-PL"/>
              <a:t> 29/11/2016. </a:t>
            </a:r>
          </a:p>
          <a:p>
            <a:r>
              <a:rPr lang="PL-PL"/>
              <a:t>Stern (2016): News </a:t>
            </a:r>
            <a:r>
              <a:rPr lang="PL-PL" err="1"/>
              <a:t>zur</a:t>
            </a:r>
            <a:r>
              <a:rPr lang="PL-PL"/>
              <a:t> </a:t>
            </a:r>
            <a:r>
              <a:rPr lang="PL-PL" err="1"/>
              <a:t>Landtagswahl</a:t>
            </a:r>
            <a:r>
              <a:rPr lang="PL-PL"/>
              <a:t> in </a:t>
            </a:r>
            <a:r>
              <a:rPr lang="PL-PL" err="1"/>
              <a:t>Mecklenburg-Vorpommern</a:t>
            </a:r>
            <a:r>
              <a:rPr lang="PL-PL"/>
              <a:t>. </a:t>
            </a:r>
            <a:r>
              <a:rPr lang="PL-PL" err="1"/>
              <a:t>AfD</a:t>
            </a:r>
            <a:r>
              <a:rPr lang="PL-PL"/>
              <a:t> </a:t>
            </a:r>
            <a:r>
              <a:rPr lang="PL-PL" err="1"/>
              <a:t>holt</a:t>
            </a:r>
            <a:r>
              <a:rPr lang="PL-PL"/>
              <a:t> </a:t>
            </a:r>
            <a:r>
              <a:rPr lang="PL-PL" err="1"/>
              <a:t>drei</a:t>
            </a:r>
            <a:r>
              <a:rPr lang="PL-PL"/>
              <a:t> </a:t>
            </a:r>
            <a:r>
              <a:rPr lang="PL-PL" err="1"/>
              <a:t>Direktmandate</a:t>
            </a:r>
            <a:r>
              <a:rPr lang="PL-PL"/>
              <a:t>. Online: stern.de, </a:t>
            </a:r>
            <a:r>
              <a:rPr lang="PL-PL" err="1"/>
              <a:t>access</a:t>
            </a:r>
            <a:r>
              <a:rPr lang="PL-PL"/>
              <a:t> </a:t>
            </a:r>
            <a:r>
              <a:rPr lang="PL-PL" err="1"/>
              <a:t>at</a:t>
            </a:r>
            <a:r>
              <a:rPr lang="PL-PL"/>
              <a:t> 29/11/2016. </a:t>
            </a:r>
          </a:p>
          <a:p>
            <a:r>
              <a:rPr lang="PL-PL"/>
              <a:t>Weber, Enzo; </a:t>
            </a:r>
            <a:r>
              <a:rPr lang="PL-PL" err="1"/>
              <a:t>Weigand</a:t>
            </a:r>
            <a:r>
              <a:rPr lang="PL-PL"/>
              <a:t>, Roland (2016): </a:t>
            </a:r>
            <a:r>
              <a:rPr lang="PL-PL" err="1"/>
              <a:t>Identifying</a:t>
            </a:r>
            <a:r>
              <a:rPr lang="PL-PL"/>
              <a:t> </a:t>
            </a:r>
            <a:r>
              <a:rPr lang="PL-PL" err="1"/>
              <a:t>macroeconomic</a:t>
            </a:r>
            <a:r>
              <a:rPr lang="PL-PL"/>
              <a:t> </a:t>
            </a:r>
            <a:r>
              <a:rPr lang="PL-PL" err="1"/>
              <a:t>effects</a:t>
            </a:r>
            <a:r>
              <a:rPr lang="PL-PL"/>
              <a:t> of </a:t>
            </a:r>
            <a:r>
              <a:rPr lang="PL-PL" err="1"/>
              <a:t>refugee</a:t>
            </a:r>
            <a:r>
              <a:rPr lang="PL-PL"/>
              <a:t> </a:t>
            </a:r>
            <a:r>
              <a:rPr lang="PL-PL" err="1"/>
              <a:t>migration</a:t>
            </a:r>
            <a:r>
              <a:rPr lang="PL-PL"/>
              <a:t> to Germany. (IAB-</a:t>
            </a:r>
            <a:r>
              <a:rPr lang="PL-PL" err="1"/>
              <a:t>Discussion</a:t>
            </a:r>
            <a:r>
              <a:rPr lang="PL-PL"/>
              <a:t> Paper, 20/2016), Nürnberg, 15 p. </a:t>
            </a:r>
          </a:p>
          <a:p>
            <a:r>
              <a:rPr lang="PL-PL" err="1"/>
              <a:t>Zeit</a:t>
            </a:r>
            <a:r>
              <a:rPr lang="PL-PL"/>
              <a:t> (2016). </a:t>
            </a:r>
            <a:r>
              <a:rPr lang="PL-PL" err="1"/>
              <a:t>Rechte</a:t>
            </a:r>
            <a:r>
              <a:rPr lang="PL-PL"/>
              <a:t> </a:t>
            </a:r>
            <a:r>
              <a:rPr lang="PL-PL" err="1"/>
              <a:t>Gewalt</a:t>
            </a:r>
            <a:r>
              <a:rPr lang="PL-PL"/>
              <a:t>. BKA </a:t>
            </a:r>
            <a:r>
              <a:rPr lang="PL-PL" err="1"/>
              <a:t>zählt</a:t>
            </a:r>
            <a:r>
              <a:rPr lang="PL-PL"/>
              <a:t> 665 </a:t>
            </a:r>
            <a:r>
              <a:rPr lang="PL-PL" err="1"/>
              <a:t>Straftaten</a:t>
            </a:r>
            <a:r>
              <a:rPr lang="PL-PL"/>
              <a:t> </a:t>
            </a:r>
            <a:r>
              <a:rPr lang="PL-PL" err="1"/>
              <a:t>gegen</a:t>
            </a:r>
            <a:r>
              <a:rPr lang="PL-PL"/>
              <a:t> </a:t>
            </a:r>
            <a:r>
              <a:rPr lang="PL-PL" err="1"/>
              <a:t>Asylbewerberunterkünfte</a:t>
            </a:r>
            <a:r>
              <a:rPr lang="PL-PL"/>
              <a:t>. Online: zeit.de, </a:t>
            </a:r>
            <a:r>
              <a:rPr lang="PL-PL" err="1"/>
              <a:t>access</a:t>
            </a:r>
            <a:r>
              <a:rPr lang="PL-PL"/>
              <a:t> </a:t>
            </a:r>
            <a:r>
              <a:rPr lang="PL-PL" err="1"/>
              <a:t>at</a:t>
            </a:r>
            <a:r>
              <a:rPr lang="PL-PL"/>
              <a:t> 29/11/2016. </a:t>
            </a:r>
          </a:p>
        </p:txBody>
      </p:sp>
    </p:spTree>
    <p:extLst>
      <p:ext uri="{BB962C8B-B14F-4D97-AF65-F5344CB8AC3E}">
        <p14:creationId xmlns:p14="http://schemas.microsoft.com/office/powerpoint/2010/main" val="3008711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err="1"/>
              <a:t>Sources</a:t>
            </a:r>
            <a:endParaRPr lang="pl-PL"/>
          </a:p>
        </p:txBody>
      </p:sp>
      <p:sp>
        <p:nvSpPr>
          <p:cNvPr id="3" name="Content Placeholder 2"/>
          <p:cNvSpPr>
            <a:spLocks noGrp="1"/>
          </p:cNvSpPr>
          <p:nvPr>
            <p:ph idx="1"/>
          </p:nvPr>
        </p:nvSpPr>
        <p:spPr/>
        <p:txBody>
          <a:bodyPr>
            <a:normAutofit/>
          </a:bodyPr>
          <a:lstStyle/>
          <a:p>
            <a:r>
              <a:rPr lang="pl-PL" sz="1200"/>
              <a:t>The Office for </a:t>
            </a:r>
            <a:r>
              <a:rPr lang="en-US" sz="1200"/>
              <a:t>Foreigners</a:t>
            </a:r>
            <a:r>
              <a:rPr lang="pl-PL" sz="1200"/>
              <a:t> Online: </a:t>
            </a:r>
            <a:r>
              <a:rPr lang="en-US" sz="1200">
                <a:hlinkClick r:id="rId2"/>
              </a:rPr>
              <a:t>http://udsc.gov.pl/</a:t>
            </a:r>
            <a:endParaRPr lang="pl-PL" sz="1200"/>
          </a:p>
          <a:p>
            <a:r>
              <a:rPr lang="pl-PL" sz="1200"/>
              <a:t>CBOS (2016): Stosunek Polaków do przyjmowania uchodźców Online: http://www.cbos.pl/</a:t>
            </a:r>
          </a:p>
          <a:p>
            <a:r>
              <a:rPr lang="en-US" sz="1200"/>
              <a:t>TVN (2016) “</a:t>
            </a:r>
            <a:r>
              <a:rPr lang="pl-PL" sz="1200"/>
              <a:t>Polacy są niechętni wobec uchodźców?</a:t>
            </a:r>
            <a:r>
              <a:rPr lang="en-US" sz="1200"/>
              <a:t>” </a:t>
            </a:r>
            <a:r>
              <a:rPr lang="pl-PL" sz="1200"/>
              <a:t>Online: http://dziendobry.tvn.pl/</a:t>
            </a:r>
          </a:p>
          <a:p>
            <a:r>
              <a:rPr lang="pl-PL" sz="1200"/>
              <a:t>Polityka (2016): Niewidzialni. „Milion Ukraińców w Polsce: Kim są? Gdzie pracują?” Online: http://www.polityka.pl/ </a:t>
            </a:r>
            <a:endParaRPr lang="en-US" sz="1200"/>
          </a:p>
          <a:p>
            <a:r>
              <a:rPr lang="pl-PL" sz="1200"/>
              <a:t>SuperBiz.pl (2016): Polska to raj dla pracowników z Ukrainy. Ilu imigrantów przyjęliśmy? Online: http://superbiz.se.pl/</a:t>
            </a:r>
          </a:p>
          <a:p>
            <a:r>
              <a:rPr lang="pl-PL" sz="1200"/>
              <a:t>Kultura Liberalna (2016): Uchodźcy w mediach – walka o klienta. Online: http://kulturaliberalna.pl/ </a:t>
            </a:r>
          </a:p>
          <a:p>
            <a:r>
              <a:rPr lang="pl-PL" sz="1200"/>
              <a:t>Migration Policy </a:t>
            </a:r>
            <a:r>
              <a:rPr lang="pl-PL" sz="1200" err="1"/>
              <a:t>Institute</a:t>
            </a:r>
            <a:r>
              <a:rPr lang="pl-PL" sz="1200"/>
              <a:t> (2016): </a:t>
            </a:r>
            <a:r>
              <a:rPr lang="en-US" sz="1200"/>
              <a:t>Diminishing Solidarity: Polish Attitudes toward the European Migration and Refugee Crisis</a:t>
            </a:r>
            <a:r>
              <a:rPr lang="pl-PL" sz="1200"/>
              <a:t> Online: http://www.migrationpolicy.org/</a:t>
            </a:r>
          </a:p>
          <a:p>
            <a:endParaRPr lang="pl-PL" sz="1200"/>
          </a:p>
        </p:txBody>
      </p:sp>
    </p:spTree>
    <p:extLst>
      <p:ext uri="{BB962C8B-B14F-4D97-AF65-F5344CB8AC3E}">
        <p14:creationId xmlns:p14="http://schemas.microsoft.com/office/powerpoint/2010/main" val="2866433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solidFill>
                  <a:schemeClr val="tx1"/>
                </a:solidFill>
              </a:rPr>
              <a:t>Sources</a:t>
            </a:r>
          </a:p>
        </p:txBody>
      </p:sp>
      <p:sp>
        <p:nvSpPr>
          <p:cNvPr id="3" name="Inhaltsplatzhalter 2"/>
          <p:cNvSpPr>
            <a:spLocks noGrp="1"/>
          </p:cNvSpPr>
          <p:nvPr>
            <p:ph idx="1"/>
          </p:nvPr>
        </p:nvSpPr>
        <p:spPr/>
        <p:txBody>
          <a:bodyPr vert="horz" lIns="91440" tIns="45720" rIns="91440" bIns="45720" rtlCol="0" anchor="t">
            <a:normAutofit fontScale="85000" lnSpcReduction="20000"/>
          </a:bodyPr>
          <a:lstStyle/>
          <a:p>
            <a:r>
              <a:rPr lang="DE-DE">
                <a:latin typeface="Times New Roman"/>
              </a:rPr>
              <a:t>ARD.de: </a:t>
            </a:r>
            <a:r>
              <a:rPr lang="DE-DE" err="1">
                <a:latin typeface="Times New Roman"/>
              </a:rPr>
              <a:t>archive</a:t>
            </a:r>
            <a:r>
              <a:rPr lang="DE-DE">
                <a:latin typeface="Rockwell"/>
              </a:rPr>
              <a:t> </a:t>
            </a:r>
            <a:r>
              <a:rPr lang="DE-DE" err="1">
                <a:latin typeface="Times New Roman"/>
              </a:rPr>
              <a:t>of</a:t>
            </a:r>
            <a:r>
              <a:rPr lang="DE-DE">
                <a:latin typeface="Rockwell"/>
              </a:rPr>
              <a:t> </a:t>
            </a:r>
            <a:r>
              <a:rPr lang="DE-DE">
                <a:latin typeface="Times New Roman"/>
              </a:rPr>
              <a:t>TV </a:t>
            </a:r>
            <a:r>
              <a:rPr lang="DE-DE" err="1">
                <a:latin typeface="Times New Roman"/>
              </a:rPr>
              <a:t>debates</a:t>
            </a:r>
            <a:r>
              <a:rPr lang="DE-DE">
                <a:latin typeface="Times New Roman"/>
              </a:rPr>
              <a:t>, Online: ard.de, </a:t>
            </a:r>
            <a:r>
              <a:rPr lang="DE-DE" err="1">
                <a:latin typeface="Times New Roman"/>
              </a:rPr>
              <a:t>acess</a:t>
            </a:r>
            <a:r>
              <a:rPr lang="DE-DE">
                <a:latin typeface="Rockwell"/>
              </a:rPr>
              <a:t> </a:t>
            </a:r>
            <a:r>
              <a:rPr lang="DE-DE">
                <a:latin typeface="Times New Roman"/>
              </a:rPr>
              <a:t>at 21/12/2016.</a:t>
            </a:r>
            <a:r>
              <a:rPr lang="DE-DE">
                <a:latin typeface="Rockwell"/>
              </a:rPr>
              <a:t> </a:t>
            </a:r>
          </a:p>
          <a:p>
            <a:r>
              <a:rPr lang="DE-DE">
                <a:latin typeface="Times New Roman"/>
              </a:rPr>
              <a:t>BAMF (2016): Aktuelle Zahlen zu Asyl (11/2016). Online: http://www.bamf.de/SharedDocs/Anlagen/DE/Downloads/Infothek/Statistik/Asyl/aktuelle-zahlen-zu-asyl-november-2016.html?nn=7952222, </a:t>
            </a:r>
            <a:r>
              <a:rPr lang="DE-DE" err="1">
                <a:latin typeface="Times New Roman"/>
              </a:rPr>
              <a:t>acess</a:t>
            </a:r>
            <a:r>
              <a:rPr lang="DE-DE">
                <a:latin typeface="Rockwell"/>
              </a:rPr>
              <a:t> </a:t>
            </a:r>
            <a:r>
              <a:rPr lang="DE-DE">
                <a:latin typeface="Times New Roman"/>
              </a:rPr>
              <a:t>at: 03/01/2017.</a:t>
            </a:r>
            <a:r>
              <a:rPr lang="DE-DE">
                <a:latin typeface="Rockwell"/>
              </a:rPr>
              <a:t>   </a:t>
            </a:r>
          </a:p>
          <a:p>
            <a:r>
              <a:rPr lang="DE-DE">
                <a:latin typeface="Times New Roman"/>
              </a:rPr>
              <a:t>EASO (2016): </a:t>
            </a:r>
            <a:r>
              <a:rPr lang="DE-DE" err="1">
                <a:latin typeface="Times New Roman"/>
              </a:rPr>
              <a:t>Latest</a:t>
            </a:r>
            <a:r>
              <a:rPr lang="DE-DE">
                <a:latin typeface="Rockwell"/>
              </a:rPr>
              <a:t> </a:t>
            </a:r>
            <a:r>
              <a:rPr lang="DE-DE" err="1">
                <a:latin typeface="Times New Roman"/>
              </a:rPr>
              <a:t>asylum</a:t>
            </a:r>
            <a:r>
              <a:rPr lang="DE-DE">
                <a:latin typeface="Rockwell"/>
              </a:rPr>
              <a:t> </a:t>
            </a:r>
            <a:r>
              <a:rPr lang="DE-DE" err="1">
                <a:latin typeface="Times New Roman"/>
              </a:rPr>
              <a:t>trends</a:t>
            </a:r>
            <a:r>
              <a:rPr lang="DE-DE">
                <a:latin typeface="Rockwell"/>
              </a:rPr>
              <a:t> – </a:t>
            </a:r>
            <a:r>
              <a:rPr lang="DE-DE">
                <a:latin typeface="Times New Roman"/>
              </a:rPr>
              <a:t>November 2016. Online: https://www.easo.europa.eu/latest-asylum-trends, </a:t>
            </a:r>
            <a:r>
              <a:rPr lang="DE-DE" err="1">
                <a:latin typeface="Times New Roman"/>
              </a:rPr>
              <a:t>acess</a:t>
            </a:r>
            <a:r>
              <a:rPr lang="DE-DE">
                <a:latin typeface="Rockwell"/>
              </a:rPr>
              <a:t> </a:t>
            </a:r>
            <a:r>
              <a:rPr lang="DE-DE">
                <a:latin typeface="Times New Roman"/>
              </a:rPr>
              <a:t>at 03/01/2017.</a:t>
            </a:r>
            <a:r>
              <a:rPr lang="DE-DE">
                <a:latin typeface="Rockwell"/>
              </a:rPr>
              <a:t>   </a:t>
            </a:r>
          </a:p>
          <a:p>
            <a:r>
              <a:rPr lang="DE-DE" err="1">
                <a:latin typeface="Times New Roman"/>
              </a:rPr>
              <a:t>Eurostat</a:t>
            </a:r>
            <a:r>
              <a:rPr lang="DE-DE">
                <a:latin typeface="Rockwell"/>
              </a:rPr>
              <a:t> </a:t>
            </a:r>
            <a:r>
              <a:rPr lang="DE-DE">
                <a:latin typeface="Times New Roman"/>
              </a:rPr>
              <a:t>(2016): </a:t>
            </a:r>
            <a:r>
              <a:rPr lang="DE-DE" err="1">
                <a:latin typeface="Times New Roman"/>
              </a:rPr>
              <a:t>Asylum</a:t>
            </a:r>
            <a:r>
              <a:rPr lang="DE-DE">
                <a:latin typeface="Rockwell"/>
              </a:rPr>
              <a:t> </a:t>
            </a:r>
            <a:r>
              <a:rPr lang="DE-DE" err="1">
                <a:latin typeface="Times New Roman"/>
              </a:rPr>
              <a:t>statistics</a:t>
            </a:r>
            <a:r>
              <a:rPr lang="DE-DE">
                <a:latin typeface="Times New Roman"/>
              </a:rPr>
              <a:t>. </a:t>
            </a:r>
            <a:r>
              <a:rPr lang="DE-DE" err="1">
                <a:latin typeface="Times New Roman"/>
              </a:rPr>
              <a:t>Onilne</a:t>
            </a:r>
            <a:r>
              <a:rPr lang="DE-DE">
                <a:latin typeface="Times New Roman"/>
              </a:rPr>
              <a:t>: http://ec.europa.eu/eurostat/statistics-explained/index.php/Asylum_statistics, </a:t>
            </a:r>
            <a:r>
              <a:rPr lang="DE-DE" err="1">
                <a:latin typeface="Times New Roman"/>
              </a:rPr>
              <a:t>acess</a:t>
            </a:r>
            <a:r>
              <a:rPr lang="DE-DE">
                <a:latin typeface="Rockwell"/>
              </a:rPr>
              <a:t> </a:t>
            </a:r>
            <a:r>
              <a:rPr lang="DE-DE">
                <a:latin typeface="Times New Roman"/>
              </a:rPr>
              <a:t>at: 03/01/2017.</a:t>
            </a:r>
            <a:r>
              <a:rPr lang="DE-DE">
                <a:latin typeface="Rockwell"/>
              </a:rPr>
              <a:t>  </a:t>
            </a:r>
          </a:p>
          <a:p>
            <a:r>
              <a:rPr lang="DE-DE" err="1">
                <a:latin typeface="Times New Roman"/>
              </a:rPr>
              <a:t>Ferderal</a:t>
            </a:r>
            <a:r>
              <a:rPr lang="DE-DE">
                <a:latin typeface="Rockwell"/>
              </a:rPr>
              <a:t> </a:t>
            </a:r>
            <a:r>
              <a:rPr lang="DE-DE">
                <a:latin typeface="Times New Roman"/>
              </a:rPr>
              <a:t>Agency </a:t>
            </a:r>
            <a:r>
              <a:rPr lang="DE-DE" err="1">
                <a:latin typeface="Times New Roman"/>
              </a:rPr>
              <a:t>for</a:t>
            </a:r>
            <a:r>
              <a:rPr lang="DE-DE">
                <a:latin typeface="Rockwell"/>
              </a:rPr>
              <a:t> </a:t>
            </a:r>
            <a:r>
              <a:rPr lang="DE-DE" err="1">
                <a:latin typeface="Times New Roman"/>
              </a:rPr>
              <a:t>Civic</a:t>
            </a:r>
            <a:r>
              <a:rPr lang="DE-DE">
                <a:latin typeface="Rockwell"/>
              </a:rPr>
              <a:t> </a:t>
            </a:r>
            <a:r>
              <a:rPr lang="DE-DE">
                <a:latin typeface="Times New Roman"/>
              </a:rPr>
              <a:t>Education</a:t>
            </a:r>
            <a:r>
              <a:rPr lang="DE-DE">
                <a:latin typeface="Rockwell"/>
              </a:rPr>
              <a:t> </a:t>
            </a:r>
            <a:r>
              <a:rPr lang="DE-DE">
                <a:latin typeface="Times New Roman"/>
              </a:rPr>
              <a:t>(2016): Zahlen zu Asyl in Deutschland. Infografiken des Bundesamtes für Migration und Flüchtlinge. Online: http://www.bpb.de/politik/innenpolitik/flucht/218788/zahlen-zu-asyl-in-deutschland, </a:t>
            </a:r>
            <a:r>
              <a:rPr lang="DE-DE" err="1">
                <a:latin typeface="Times New Roman"/>
              </a:rPr>
              <a:t>acess</a:t>
            </a:r>
            <a:r>
              <a:rPr lang="DE-DE">
                <a:latin typeface="Rockwell"/>
              </a:rPr>
              <a:t> </a:t>
            </a:r>
            <a:r>
              <a:rPr lang="DE-DE">
                <a:latin typeface="Times New Roman"/>
              </a:rPr>
              <a:t>at 03/01/2017.</a:t>
            </a:r>
            <a:r>
              <a:rPr lang="DE-DE">
                <a:latin typeface="Rockwell"/>
              </a:rPr>
              <a:t> </a:t>
            </a:r>
          </a:p>
          <a:p>
            <a:r>
              <a:rPr lang="DE-DE">
                <a:latin typeface="Times New Roman"/>
              </a:rPr>
              <a:t>FAZ (2016b): Mehrheit fühlt sich über Flüchtlinge einseitig informiert. Online: http://www.faz.net/aktuell/politik/fluechtlingskrise/allensbach-umfrage-zu-medienberichterstattung-in-fluechtlingskrise-13967959.html?printPagedArticle=true#pageIndex_2, </a:t>
            </a:r>
            <a:r>
              <a:rPr lang="DE-DE" err="1">
                <a:latin typeface="Times New Roman"/>
              </a:rPr>
              <a:t>acess</a:t>
            </a:r>
            <a:r>
              <a:rPr lang="DE-DE">
                <a:latin typeface="Rockwell"/>
              </a:rPr>
              <a:t> </a:t>
            </a:r>
            <a:r>
              <a:rPr lang="DE-DE">
                <a:latin typeface="Times New Roman"/>
              </a:rPr>
              <a:t>at 03/01/2017.</a:t>
            </a:r>
            <a:r>
              <a:rPr lang="DE-DE">
                <a:latin typeface="Rockwell"/>
              </a:rPr>
              <a:t> </a:t>
            </a:r>
          </a:p>
          <a:p>
            <a:r>
              <a:rPr lang="DE-DE">
                <a:latin typeface="Times New Roman"/>
              </a:rPr>
              <a:t>FES (2016): Studie zeigt Stabilität rechtsextremer und </a:t>
            </a:r>
            <a:r>
              <a:rPr lang="DE-DE" err="1">
                <a:latin typeface="Times New Roman"/>
              </a:rPr>
              <a:t>popululistischer</a:t>
            </a:r>
            <a:r>
              <a:rPr lang="DE-DE">
                <a:latin typeface="Rockwell"/>
              </a:rPr>
              <a:t> </a:t>
            </a:r>
            <a:r>
              <a:rPr lang="DE-DE">
                <a:latin typeface="Times New Roman"/>
              </a:rPr>
              <a:t>Einstellungen . Online: https://www.fes.de/de/gespaltene-mitte-rechtsextreme-einstellungen-2016, </a:t>
            </a:r>
            <a:r>
              <a:rPr lang="DE-DE" err="1">
                <a:latin typeface="Times New Roman"/>
              </a:rPr>
              <a:t>acess</a:t>
            </a:r>
            <a:r>
              <a:rPr lang="DE-DE">
                <a:latin typeface="Rockwell"/>
              </a:rPr>
              <a:t> </a:t>
            </a:r>
            <a:r>
              <a:rPr lang="DE-DE">
                <a:latin typeface="Times New Roman"/>
              </a:rPr>
              <a:t>at 03/01/2017</a:t>
            </a:r>
            <a:r>
              <a:rPr lang="DE-DE">
                <a:latin typeface="Rockwell"/>
              </a:rPr>
              <a:t> </a:t>
            </a:r>
          </a:p>
          <a:p>
            <a:pPr marL="0" indent="0">
              <a:buNone/>
            </a:pPr>
            <a:endParaRPr lang="PL-PL" err="1"/>
          </a:p>
          <a:p>
            <a:endParaRPr lang="DE-DE"/>
          </a:p>
        </p:txBody>
      </p:sp>
    </p:spTree>
    <p:extLst>
      <p:ext uri="{BB962C8B-B14F-4D97-AF65-F5344CB8AC3E}">
        <p14:creationId xmlns:p14="http://schemas.microsoft.com/office/powerpoint/2010/main" val="2797924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solidFill>
                  <a:schemeClr val="tx1"/>
                </a:solidFill>
              </a:rPr>
              <a:t>Soures</a:t>
            </a:r>
          </a:p>
        </p:txBody>
      </p:sp>
      <p:sp>
        <p:nvSpPr>
          <p:cNvPr id="3" name="Inhaltsplatzhalter 2"/>
          <p:cNvSpPr>
            <a:spLocks noGrp="1"/>
          </p:cNvSpPr>
          <p:nvPr>
            <p:ph idx="1"/>
          </p:nvPr>
        </p:nvSpPr>
        <p:spPr/>
        <p:txBody>
          <a:bodyPr vert="horz" lIns="91440" tIns="45720" rIns="91440" bIns="45720" rtlCol="0" anchor="t">
            <a:normAutofit fontScale="70000" lnSpcReduction="20000"/>
          </a:bodyPr>
          <a:lstStyle/>
          <a:p>
            <a:pPr marL="0" indent="0">
              <a:buNone/>
            </a:pPr>
            <a:endParaRPr lang="DE-DE">
              <a:latin typeface="Rockwell"/>
            </a:endParaRPr>
          </a:p>
          <a:p>
            <a:r>
              <a:rPr lang="DE-DE" err="1">
                <a:latin typeface="Times New Roman"/>
              </a:rPr>
              <a:t>Frontex</a:t>
            </a:r>
            <a:r>
              <a:rPr lang="DE-DE">
                <a:latin typeface="Rockwell"/>
              </a:rPr>
              <a:t> </a:t>
            </a:r>
            <a:r>
              <a:rPr lang="DE-DE">
                <a:latin typeface="Times New Roman"/>
              </a:rPr>
              <a:t>(2016): </a:t>
            </a:r>
            <a:r>
              <a:rPr lang="DE-DE" err="1">
                <a:latin typeface="Times New Roman"/>
              </a:rPr>
              <a:t>Frontex</a:t>
            </a:r>
            <a:r>
              <a:rPr lang="DE-DE">
                <a:latin typeface="Rockwell"/>
              </a:rPr>
              <a:t> </a:t>
            </a:r>
            <a:r>
              <a:rPr lang="DE-DE" err="1">
                <a:latin typeface="Times New Roman"/>
              </a:rPr>
              <a:t>risk</a:t>
            </a:r>
            <a:r>
              <a:rPr lang="DE-DE">
                <a:latin typeface="Rockwell"/>
              </a:rPr>
              <a:t> </a:t>
            </a:r>
            <a:r>
              <a:rPr lang="DE-DE" err="1">
                <a:latin typeface="Times New Roman"/>
              </a:rPr>
              <a:t>analysis</a:t>
            </a:r>
            <a:r>
              <a:rPr lang="DE-DE">
                <a:latin typeface="Rockwell"/>
              </a:rPr>
              <a:t> </a:t>
            </a:r>
            <a:r>
              <a:rPr lang="DE-DE" err="1">
                <a:latin typeface="Times New Roman"/>
              </a:rPr>
              <a:t>network</a:t>
            </a:r>
            <a:r>
              <a:rPr lang="DE-DE">
                <a:latin typeface="Rockwell"/>
              </a:rPr>
              <a:t> </a:t>
            </a:r>
            <a:r>
              <a:rPr lang="DE-DE" err="1">
                <a:latin typeface="Times New Roman"/>
              </a:rPr>
              <a:t>quarterly</a:t>
            </a:r>
            <a:r>
              <a:rPr lang="DE-DE">
                <a:latin typeface="Rockwell"/>
              </a:rPr>
              <a:t> </a:t>
            </a:r>
            <a:r>
              <a:rPr lang="DE-DE" err="1">
                <a:latin typeface="Times New Roman"/>
              </a:rPr>
              <a:t>report</a:t>
            </a:r>
            <a:r>
              <a:rPr lang="DE-DE">
                <a:latin typeface="Rockwell"/>
              </a:rPr>
              <a:t> </a:t>
            </a:r>
            <a:r>
              <a:rPr lang="DE-DE">
                <a:latin typeface="Times New Roman"/>
              </a:rPr>
              <a:t>2/2016. Online: http://frontex.europa.eu/publications/?c=risk-analysis, </a:t>
            </a:r>
            <a:r>
              <a:rPr lang="DE-DE" err="1">
                <a:latin typeface="Times New Roman"/>
              </a:rPr>
              <a:t>acess</a:t>
            </a:r>
            <a:r>
              <a:rPr lang="DE-DE">
                <a:latin typeface="Rockwell"/>
              </a:rPr>
              <a:t> </a:t>
            </a:r>
            <a:r>
              <a:rPr lang="DE-DE">
                <a:latin typeface="Times New Roman"/>
              </a:rPr>
              <a:t>at 03/01/2017.</a:t>
            </a:r>
            <a:r>
              <a:rPr lang="DE-DE">
                <a:latin typeface="Rockwell"/>
              </a:rPr>
              <a:t> </a:t>
            </a:r>
          </a:p>
          <a:p>
            <a:r>
              <a:rPr lang="DE-DE">
                <a:latin typeface="Times New Roman"/>
              </a:rPr>
              <a:t>Haller, Michael (2016): Reporting on </a:t>
            </a:r>
            <a:r>
              <a:rPr lang="DE-DE" err="1">
                <a:latin typeface="Times New Roman"/>
              </a:rPr>
              <a:t>refugees</a:t>
            </a:r>
            <a:r>
              <a:rPr lang="DE-DE">
                <a:latin typeface="Times New Roman"/>
              </a:rPr>
              <a:t> in </a:t>
            </a:r>
            <a:r>
              <a:rPr lang="DE-DE" err="1">
                <a:latin typeface="Times New Roman"/>
              </a:rPr>
              <a:t>the</a:t>
            </a:r>
            <a:r>
              <a:rPr lang="DE-DE">
                <a:latin typeface="Times New Roman"/>
              </a:rPr>
              <a:t> </a:t>
            </a:r>
            <a:r>
              <a:rPr lang="DE-DE" err="1">
                <a:latin typeface="Times New Roman"/>
              </a:rPr>
              <a:t>field</a:t>
            </a:r>
            <a:r>
              <a:rPr lang="DE-DE">
                <a:latin typeface="Times New Roman"/>
              </a:rPr>
              <a:t> </a:t>
            </a:r>
            <a:r>
              <a:rPr lang="DE-DE" err="1">
                <a:latin typeface="Times New Roman"/>
              </a:rPr>
              <a:t>of</a:t>
            </a:r>
            <a:r>
              <a:rPr lang="DE-DE">
                <a:latin typeface="Times New Roman"/>
              </a:rPr>
              <a:t> </a:t>
            </a:r>
            <a:r>
              <a:rPr lang="DE-DE" err="1">
                <a:latin typeface="Times New Roman"/>
              </a:rPr>
              <a:t>tension</a:t>
            </a:r>
            <a:r>
              <a:rPr lang="DE-DE">
                <a:latin typeface="Times New Roman"/>
              </a:rPr>
              <a:t> </a:t>
            </a:r>
            <a:r>
              <a:rPr lang="DE-DE" err="1">
                <a:latin typeface="Times New Roman"/>
              </a:rPr>
              <a:t>between</a:t>
            </a:r>
            <a:r>
              <a:rPr lang="DE-DE">
                <a:latin typeface="Times New Roman"/>
              </a:rPr>
              <a:t> human </a:t>
            </a:r>
            <a:r>
              <a:rPr lang="DE-DE" err="1">
                <a:latin typeface="Times New Roman"/>
              </a:rPr>
              <a:t>rights</a:t>
            </a:r>
            <a:r>
              <a:rPr lang="DE-DE">
                <a:latin typeface="Times New Roman"/>
              </a:rPr>
              <a:t> </a:t>
            </a:r>
            <a:r>
              <a:rPr lang="DE-DE" err="1">
                <a:latin typeface="Times New Roman"/>
              </a:rPr>
              <a:t>and</a:t>
            </a:r>
            <a:r>
              <a:rPr lang="DE-DE">
                <a:latin typeface="Times New Roman"/>
              </a:rPr>
              <a:t> </a:t>
            </a:r>
            <a:r>
              <a:rPr lang="DE-DE" err="1">
                <a:latin typeface="Times New Roman"/>
              </a:rPr>
              <a:t>social</a:t>
            </a:r>
            <a:r>
              <a:rPr lang="DE-DE">
                <a:latin typeface="Times New Roman"/>
              </a:rPr>
              <a:t> </a:t>
            </a:r>
            <a:r>
              <a:rPr lang="DE-DE" err="1">
                <a:latin typeface="Times New Roman"/>
              </a:rPr>
              <a:t>compatibility</a:t>
            </a:r>
            <a:r>
              <a:rPr lang="DE-DE">
                <a:latin typeface="Times New Roman"/>
              </a:rPr>
              <a:t>; </a:t>
            </a:r>
            <a:r>
              <a:rPr lang="DE-DE" err="1">
                <a:latin typeface="Times New Roman"/>
              </a:rPr>
              <a:t>public</a:t>
            </a:r>
            <a:r>
              <a:rPr lang="DE-DE">
                <a:latin typeface="Times New Roman"/>
              </a:rPr>
              <a:t> </a:t>
            </a:r>
            <a:r>
              <a:rPr lang="DE-DE" err="1">
                <a:latin typeface="Times New Roman"/>
              </a:rPr>
              <a:t>lecture</a:t>
            </a:r>
            <a:r>
              <a:rPr lang="DE-DE">
                <a:latin typeface="Times New Roman"/>
              </a:rPr>
              <a:t> at </a:t>
            </a:r>
            <a:r>
              <a:rPr lang="DE-DE" err="1">
                <a:latin typeface="Times New Roman"/>
              </a:rPr>
              <a:t>the</a:t>
            </a:r>
            <a:r>
              <a:rPr lang="DE-DE">
                <a:latin typeface="Times New Roman"/>
              </a:rPr>
              <a:t> University </a:t>
            </a:r>
            <a:r>
              <a:rPr lang="DE-DE" err="1">
                <a:latin typeface="Times New Roman"/>
              </a:rPr>
              <a:t>of</a:t>
            </a:r>
            <a:r>
              <a:rPr lang="DE-DE">
                <a:latin typeface="Times New Roman"/>
              </a:rPr>
              <a:t> Hamburg on 28/11/2016. Online: </a:t>
            </a:r>
            <a:r>
              <a:rPr lang="EN-US">
                <a:latin typeface="Times New Roman"/>
              </a:rPr>
              <a:t>https://www.youtube.com/watch?v=wm04hYRXIzE&amp;feature=youtu.be, </a:t>
            </a:r>
            <a:r>
              <a:rPr lang="EN-US" err="1">
                <a:latin typeface="Times New Roman"/>
              </a:rPr>
              <a:t>acess</a:t>
            </a:r>
            <a:r>
              <a:rPr lang="EN-US">
                <a:latin typeface="Times New Roman"/>
              </a:rPr>
              <a:t> at 21/12/2016.</a:t>
            </a:r>
            <a:r>
              <a:rPr lang="DE-DE">
                <a:latin typeface="Times New Roman"/>
              </a:rPr>
              <a:t> </a:t>
            </a:r>
          </a:p>
          <a:p>
            <a:r>
              <a:rPr lang="DE-DE" err="1">
                <a:latin typeface="Times New Roman"/>
              </a:rPr>
              <a:t>Hemmelmann</a:t>
            </a:r>
            <a:r>
              <a:rPr lang="DE-DE">
                <a:latin typeface="Times New Roman"/>
              </a:rPr>
              <a:t>, Petra;</a:t>
            </a:r>
            <a:r>
              <a:rPr lang="DE-DE">
                <a:latin typeface="Rockwell"/>
              </a:rPr>
              <a:t> </a:t>
            </a:r>
            <a:r>
              <a:rPr lang="DE-DE">
                <a:latin typeface="Times New Roman"/>
              </a:rPr>
              <a:t>Wegner, Susanne (2016): Flüchtlingsdebatte im Spiegel</a:t>
            </a:r>
            <a:r>
              <a:rPr lang="DE-DE">
                <a:latin typeface="Rockwell"/>
              </a:rPr>
              <a:t> </a:t>
            </a:r>
            <a:r>
              <a:rPr lang="DE-DE">
                <a:latin typeface="Times New Roman"/>
              </a:rPr>
              <a:t>von Medien und Parteien. At: </a:t>
            </a:r>
            <a:r>
              <a:rPr lang="DE-DE" err="1">
                <a:latin typeface="Times New Roman"/>
              </a:rPr>
              <a:t>Communicatio</a:t>
            </a:r>
            <a:r>
              <a:rPr lang="DE-DE">
                <a:latin typeface="Rockwell"/>
              </a:rPr>
              <a:t> </a:t>
            </a:r>
            <a:r>
              <a:rPr lang="DE-DE" err="1">
                <a:latin typeface="Times New Roman"/>
              </a:rPr>
              <a:t>Socialis</a:t>
            </a:r>
            <a:r>
              <a:rPr lang="DE-DE">
                <a:latin typeface="Times New Roman"/>
              </a:rPr>
              <a:t>, 1/2016.</a:t>
            </a:r>
            <a:r>
              <a:rPr lang="DE-DE">
                <a:latin typeface="Rockwell"/>
              </a:rPr>
              <a:t> </a:t>
            </a:r>
            <a:br>
              <a:rPr lang="EN-AU">
                <a:latin typeface="Times New Roman"/>
              </a:rPr>
            </a:br>
            <a:r>
              <a:rPr lang="DE-DE">
                <a:latin typeface="Rockwell"/>
              </a:rPr>
              <a:t> </a:t>
            </a:r>
          </a:p>
          <a:p>
            <a:r>
              <a:rPr lang="EN-AU" err="1">
                <a:latin typeface="Times New Roman"/>
              </a:rPr>
              <a:t>Süddeutsche</a:t>
            </a:r>
            <a:r>
              <a:rPr lang="DE-DE">
                <a:latin typeface="Rockwell"/>
              </a:rPr>
              <a:t> </a:t>
            </a:r>
            <a:r>
              <a:rPr lang="EN-AU">
                <a:latin typeface="Times New Roman"/>
              </a:rPr>
              <a:t>(2016): </a:t>
            </a:r>
            <a:r>
              <a:rPr lang="EN-AU" err="1">
                <a:latin typeface="Times New Roman"/>
              </a:rPr>
              <a:t>Wie</a:t>
            </a:r>
            <a:r>
              <a:rPr lang="DE-DE">
                <a:latin typeface="Rockwell"/>
              </a:rPr>
              <a:t> </a:t>
            </a:r>
            <a:r>
              <a:rPr lang="EN-AU" err="1">
                <a:latin typeface="Times New Roman"/>
              </a:rPr>
              <a:t>groß</a:t>
            </a:r>
            <a:r>
              <a:rPr lang="DE-DE">
                <a:latin typeface="Rockwell"/>
              </a:rPr>
              <a:t> </a:t>
            </a:r>
            <a:r>
              <a:rPr lang="EN-AU" err="1">
                <a:latin typeface="Times New Roman"/>
              </a:rPr>
              <a:t>ist</a:t>
            </a:r>
            <a:r>
              <a:rPr lang="DE-DE">
                <a:latin typeface="Rockwell"/>
              </a:rPr>
              <a:t> </a:t>
            </a:r>
            <a:r>
              <a:rPr lang="EN-AU">
                <a:latin typeface="Times New Roman"/>
              </a:rPr>
              <a:t>der </a:t>
            </a:r>
            <a:r>
              <a:rPr lang="EN-AU" err="1">
                <a:latin typeface="Times New Roman"/>
              </a:rPr>
              <a:t>Vertrauensverlust</a:t>
            </a:r>
            <a:r>
              <a:rPr lang="DE-DE">
                <a:latin typeface="Rockwell"/>
              </a:rPr>
              <a:t> </a:t>
            </a:r>
            <a:r>
              <a:rPr lang="EN-AU">
                <a:latin typeface="Times New Roman"/>
              </a:rPr>
              <a:t>in die </a:t>
            </a:r>
            <a:r>
              <a:rPr lang="EN-AU" err="1">
                <a:latin typeface="Times New Roman"/>
              </a:rPr>
              <a:t>Medien</a:t>
            </a:r>
            <a:r>
              <a:rPr lang="DE-DE">
                <a:latin typeface="Rockwell"/>
              </a:rPr>
              <a:t> </a:t>
            </a:r>
            <a:r>
              <a:rPr lang="EN-AU" err="1">
                <a:latin typeface="Times New Roman"/>
              </a:rPr>
              <a:t>wirklich</a:t>
            </a:r>
            <a:r>
              <a:rPr lang="EN-AU">
                <a:latin typeface="Times New Roman"/>
              </a:rPr>
              <a:t>? Online: http://www.sueddeutsche.de/medien/medienkritik-wie-gross-ist-der-vertrauensverlust-in-die-medien-wirklich-1.2858608, </a:t>
            </a:r>
            <a:r>
              <a:rPr lang="EN-AU" err="1">
                <a:latin typeface="Times New Roman"/>
              </a:rPr>
              <a:t>acess</a:t>
            </a:r>
            <a:r>
              <a:rPr lang="DE-DE">
                <a:latin typeface="Rockwell"/>
              </a:rPr>
              <a:t> </a:t>
            </a:r>
            <a:r>
              <a:rPr lang="EN-AU">
                <a:latin typeface="Times New Roman"/>
              </a:rPr>
              <a:t>at 03/01/2017.</a:t>
            </a:r>
            <a:r>
              <a:rPr lang="DE-DE">
                <a:latin typeface="Rockwell"/>
              </a:rPr>
              <a:t> </a:t>
            </a:r>
          </a:p>
          <a:p>
            <a:r>
              <a:rPr lang="EN-AU">
                <a:latin typeface="Times New Roman"/>
              </a:rPr>
              <a:t>TAZ (2016): </a:t>
            </a:r>
            <a:r>
              <a:rPr lang="EN-AU" err="1">
                <a:latin typeface="Times New Roman"/>
              </a:rPr>
              <a:t>Vielvölkerstaat</a:t>
            </a:r>
            <a:r>
              <a:rPr lang="DE-DE">
                <a:latin typeface="Rockwell"/>
              </a:rPr>
              <a:t> </a:t>
            </a:r>
            <a:r>
              <a:rPr lang="EN-AU">
                <a:latin typeface="Times New Roman"/>
              </a:rPr>
              <a:t>Deutschland. Online: http://www.taz.de/!5270843/, </a:t>
            </a:r>
            <a:r>
              <a:rPr lang="EN-AU" err="1">
                <a:latin typeface="Times New Roman"/>
              </a:rPr>
              <a:t>acess</a:t>
            </a:r>
            <a:r>
              <a:rPr lang="DE-DE">
                <a:latin typeface="Rockwell"/>
              </a:rPr>
              <a:t> </a:t>
            </a:r>
            <a:r>
              <a:rPr lang="EN-AU">
                <a:latin typeface="Times New Roman"/>
              </a:rPr>
              <a:t>at 03/01/2017.</a:t>
            </a:r>
            <a:r>
              <a:rPr lang="DE-DE">
                <a:latin typeface="Rockwell"/>
              </a:rPr>
              <a:t> </a:t>
            </a:r>
          </a:p>
          <a:p>
            <a:r>
              <a:rPr lang="DE-DE">
                <a:latin typeface="Times New Roman"/>
              </a:rPr>
              <a:t>Zapp (2014). Online: https://www.ndr.de/fernsehen/sendungen/zapp/ZAPP-Studie-Vertrauen-in-Medien-gesunken,medienkritik100.html, </a:t>
            </a:r>
            <a:r>
              <a:rPr lang="DE-DE" err="1">
                <a:latin typeface="Times New Roman"/>
              </a:rPr>
              <a:t>acsess</a:t>
            </a:r>
            <a:r>
              <a:rPr lang="DE-DE">
                <a:latin typeface="Times New Roman"/>
              </a:rPr>
              <a:t> at 03/01/2017.</a:t>
            </a:r>
            <a:r>
              <a:rPr lang="PL-PL"/>
              <a:t> </a:t>
            </a:r>
          </a:p>
          <a:p>
            <a:r>
              <a:rPr lang="PL-PL" err="1"/>
              <a:t>Archives</a:t>
            </a:r>
            <a:r>
              <a:rPr lang="PL-PL"/>
              <a:t> of </a:t>
            </a:r>
            <a:r>
              <a:rPr lang="PL-PL" err="1"/>
              <a:t>selected</a:t>
            </a:r>
            <a:r>
              <a:rPr lang="PL-PL"/>
              <a:t> German </a:t>
            </a:r>
            <a:r>
              <a:rPr lang="PL-PL" err="1"/>
              <a:t>press</a:t>
            </a:r>
            <a:r>
              <a:rPr lang="PL-PL"/>
              <a:t> </a:t>
            </a:r>
            <a:r>
              <a:rPr lang="PL-PL" err="1"/>
              <a:t>publications</a:t>
            </a:r>
            <a:r>
              <a:rPr lang="PL-PL"/>
              <a:t>: 'Der Spiegel'. Online: http://www.spiegel.de/spiegel/print/index-2017.html, </a:t>
            </a:r>
            <a:r>
              <a:rPr lang="PL-PL" err="1"/>
              <a:t>acess</a:t>
            </a:r>
            <a:r>
              <a:rPr lang="PL-PL"/>
              <a:t> on: 03/01/2017.; '</a:t>
            </a:r>
            <a:r>
              <a:rPr lang="PL-PL" err="1"/>
              <a:t>Die</a:t>
            </a:r>
            <a:r>
              <a:rPr lang="PL-PL"/>
              <a:t> </a:t>
            </a:r>
            <a:r>
              <a:rPr lang="PL-PL" err="1"/>
              <a:t>Zeit</a:t>
            </a:r>
            <a:r>
              <a:rPr lang="PL-PL"/>
              <a:t>'. Online: http://www.zeit.de/2016/index, </a:t>
            </a:r>
            <a:r>
              <a:rPr lang="PL-PL" err="1"/>
              <a:t>acess</a:t>
            </a:r>
            <a:r>
              <a:rPr lang="PL-PL"/>
              <a:t> on: 03/01/2017.;'Ciceo'. Online: http://shop.cicero.de/einzelhefte/, </a:t>
            </a:r>
            <a:r>
              <a:rPr lang="PL-PL" err="1"/>
              <a:t>acess</a:t>
            </a:r>
            <a:r>
              <a:rPr lang="PL-PL"/>
              <a:t> on: 03/01/2017. </a:t>
            </a:r>
          </a:p>
          <a:p>
            <a:endParaRPr lang="DE-DE"/>
          </a:p>
        </p:txBody>
      </p:sp>
    </p:spTree>
    <p:extLst>
      <p:ext uri="{BB962C8B-B14F-4D97-AF65-F5344CB8AC3E}">
        <p14:creationId xmlns:p14="http://schemas.microsoft.com/office/powerpoint/2010/main" val="345893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Anträge Europa.png"/>
          <p:cNvPicPr>
            <a:picLocks noGrp="1" noChangeAspect="1"/>
          </p:cNvPicPr>
          <p:nvPr>
            <p:ph idx="1"/>
          </p:nvPr>
        </p:nvPicPr>
        <p:blipFill>
          <a:blip r:embed="rId3"/>
          <a:stretch>
            <a:fillRect/>
          </a:stretch>
        </p:blipFill>
        <p:spPr>
          <a:xfrm>
            <a:off x="1590675" y="285750"/>
            <a:ext cx="8617709" cy="6521480"/>
          </a:xfrm>
        </p:spPr>
      </p:pic>
    </p:spTree>
    <p:extLst>
      <p:ext uri="{BB962C8B-B14F-4D97-AF65-F5344CB8AC3E}">
        <p14:creationId xmlns:p14="http://schemas.microsoft.com/office/powerpoint/2010/main" val="262026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Flüchtlinge Europa.png"/>
          <p:cNvPicPr>
            <a:picLocks noGrp="1" noChangeAspect="1"/>
          </p:cNvPicPr>
          <p:nvPr>
            <p:ph idx="1"/>
          </p:nvPr>
        </p:nvPicPr>
        <p:blipFill>
          <a:blip r:embed="rId3"/>
          <a:stretch>
            <a:fillRect/>
          </a:stretch>
        </p:blipFill>
        <p:spPr>
          <a:xfrm>
            <a:off x="838200" y="0"/>
            <a:ext cx="9305579" cy="6757857"/>
          </a:xfrm>
        </p:spPr>
      </p:pic>
    </p:spTree>
    <p:extLst>
      <p:ext uri="{BB962C8B-B14F-4D97-AF65-F5344CB8AC3E}">
        <p14:creationId xmlns:p14="http://schemas.microsoft.com/office/powerpoint/2010/main" val="15631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Herkunftsländer Asyl.png"/>
          <p:cNvPicPr>
            <a:picLocks noGrp="1" noChangeAspect="1"/>
          </p:cNvPicPr>
          <p:nvPr>
            <p:ph idx="1"/>
          </p:nvPr>
        </p:nvPicPr>
        <p:blipFill>
          <a:blip r:embed="rId3"/>
          <a:stretch>
            <a:fillRect/>
          </a:stretch>
        </p:blipFill>
        <p:spPr>
          <a:xfrm>
            <a:off x="1449388" y="533400"/>
            <a:ext cx="8808325" cy="6014174"/>
          </a:xfrm>
        </p:spPr>
      </p:pic>
    </p:spTree>
    <p:extLst>
      <p:ext uri="{BB962C8B-B14F-4D97-AF65-F5344CB8AC3E}">
        <p14:creationId xmlns:p14="http://schemas.microsoft.com/office/powerpoint/2010/main" val="2446511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Current</a:t>
            </a:r>
            <a:r>
              <a:rPr lang="DE-DE"/>
              <a:t> </a:t>
            </a:r>
            <a:r>
              <a:rPr lang="DE-DE" err="1"/>
              <a:t>situation</a:t>
            </a:r>
            <a:r>
              <a:rPr lang="DE-DE"/>
              <a:t> in </a:t>
            </a:r>
            <a:r>
              <a:rPr lang="DE-DE" err="1"/>
              <a:t>the</a:t>
            </a:r>
            <a:r>
              <a:rPr lang="DE-DE"/>
              <a:t> EU (2016)</a:t>
            </a:r>
          </a:p>
        </p:txBody>
      </p:sp>
      <p:sp>
        <p:nvSpPr>
          <p:cNvPr id="3" name="Inhaltsplatzhalter 2"/>
          <p:cNvSpPr>
            <a:spLocks noGrp="1"/>
          </p:cNvSpPr>
          <p:nvPr>
            <p:ph idx="1"/>
          </p:nvPr>
        </p:nvSpPr>
        <p:spPr>
          <a:xfrm>
            <a:off x="838200" y="1733550"/>
            <a:ext cx="10515600" cy="4379764"/>
          </a:xfrm>
        </p:spPr>
        <p:txBody>
          <a:bodyPr vert="horz" lIns="91440" tIns="45720" rIns="91440" bIns="45720" rtlCol="0" anchor="t">
            <a:normAutofit/>
          </a:bodyPr>
          <a:lstStyle/>
          <a:p>
            <a:r>
              <a:rPr lang="DE-DE" err="1"/>
              <a:t>Between</a:t>
            </a:r>
            <a:r>
              <a:rPr lang="DE-DE"/>
              <a:t> </a:t>
            </a:r>
            <a:r>
              <a:rPr lang="DE-DE" err="1"/>
              <a:t>January</a:t>
            </a:r>
            <a:r>
              <a:rPr lang="DE-DE"/>
              <a:t> </a:t>
            </a:r>
            <a:r>
              <a:rPr lang="DE-DE" err="1"/>
              <a:t>and</a:t>
            </a:r>
            <a:r>
              <a:rPr lang="DE-DE"/>
              <a:t> November 2016: c.a. 1.2 </a:t>
            </a:r>
            <a:r>
              <a:rPr lang="DE-DE" err="1"/>
              <a:t>million</a:t>
            </a:r>
            <a:r>
              <a:rPr lang="DE-DE"/>
              <a:t> </a:t>
            </a:r>
            <a:r>
              <a:rPr lang="DE-DE" err="1"/>
              <a:t>applications</a:t>
            </a:r>
            <a:r>
              <a:rPr lang="DE-DE"/>
              <a:t> </a:t>
            </a:r>
            <a:r>
              <a:rPr lang="DE-DE" err="1"/>
              <a:t>for</a:t>
            </a:r>
            <a:r>
              <a:rPr lang="DE-DE"/>
              <a:t> international </a:t>
            </a:r>
            <a:r>
              <a:rPr lang="DE-DE" err="1"/>
              <a:t>protection</a:t>
            </a:r>
            <a:r>
              <a:rPr lang="DE-DE"/>
              <a:t> (EASO 2016)</a:t>
            </a:r>
          </a:p>
          <a:p>
            <a:r>
              <a:rPr lang="DE-DE">
                <a:solidFill>
                  <a:srgbClr val="000000"/>
                </a:solidFill>
                <a:latin typeface="Calibri"/>
              </a:rPr>
              <a:t>-6% </a:t>
            </a:r>
            <a:r>
              <a:rPr lang="DE-DE" err="1">
                <a:solidFill>
                  <a:srgbClr val="000000"/>
                </a:solidFill>
                <a:latin typeface="Calibri"/>
              </a:rPr>
              <a:t>comparing</a:t>
            </a:r>
            <a:r>
              <a:rPr lang="DE-DE">
                <a:solidFill>
                  <a:srgbClr val="000000"/>
                </a:solidFill>
                <a:latin typeface="Calibri"/>
              </a:rPr>
              <a:t> </a:t>
            </a:r>
            <a:r>
              <a:rPr lang="DE-DE" err="1">
                <a:solidFill>
                  <a:srgbClr val="000000"/>
                </a:solidFill>
                <a:latin typeface="Calibri"/>
              </a:rPr>
              <a:t>with</a:t>
            </a:r>
            <a:r>
              <a:rPr lang="DE-DE">
                <a:solidFill>
                  <a:srgbClr val="000000"/>
                </a:solidFill>
                <a:latin typeface="Calibri"/>
              </a:rPr>
              <a:t> 2015</a:t>
            </a:r>
          </a:p>
          <a:p>
            <a:r>
              <a:rPr lang="DE-DE" err="1">
                <a:solidFill>
                  <a:srgbClr val="000000"/>
                </a:solidFill>
                <a:latin typeface="Calibri"/>
              </a:rPr>
              <a:t>Syria</a:t>
            </a:r>
            <a:r>
              <a:rPr lang="DE-DE">
                <a:solidFill>
                  <a:srgbClr val="000000"/>
                </a:solidFill>
                <a:latin typeface="Calibri"/>
              </a:rPr>
              <a:t> </a:t>
            </a:r>
            <a:r>
              <a:rPr lang="DE-DE" err="1">
                <a:solidFill>
                  <a:srgbClr val="000000"/>
                </a:solidFill>
                <a:latin typeface="Calibri"/>
              </a:rPr>
              <a:t>and</a:t>
            </a:r>
            <a:r>
              <a:rPr lang="DE-DE">
                <a:solidFill>
                  <a:srgbClr val="000000"/>
                </a:solidFill>
                <a:latin typeface="Calibri"/>
              </a:rPr>
              <a:t> Afghanistan </a:t>
            </a:r>
            <a:r>
              <a:rPr lang="DE-DE" err="1">
                <a:solidFill>
                  <a:srgbClr val="000000"/>
                </a:solidFill>
                <a:latin typeface="Calibri"/>
              </a:rPr>
              <a:t>were</a:t>
            </a:r>
            <a:r>
              <a:rPr lang="DE-DE">
                <a:solidFill>
                  <a:srgbClr val="000000"/>
                </a:solidFill>
                <a:latin typeface="Calibri"/>
              </a:rPr>
              <a:t> </a:t>
            </a:r>
            <a:r>
              <a:rPr lang="DE-DE" err="1">
                <a:solidFill>
                  <a:srgbClr val="000000"/>
                </a:solidFill>
                <a:latin typeface="Calibri"/>
              </a:rPr>
              <a:t>the</a:t>
            </a:r>
            <a:r>
              <a:rPr lang="DE-DE">
                <a:solidFill>
                  <a:srgbClr val="000000"/>
                </a:solidFill>
                <a:latin typeface="Calibri"/>
              </a:rPr>
              <a:t> </a:t>
            </a:r>
            <a:r>
              <a:rPr lang="DE-DE" err="1">
                <a:solidFill>
                  <a:srgbClr val="000000"/>
                </a:solidFill>
                <a:latin typeface="Calibri"/>
              </a:rPr>
              <a:t>two</a:t>
            </a:r>
            <a:r>
              <a:rPr lang="DE-DE">
                <a:solidFill>
                  <a:srgbClr val="000000"/>
                </a:solidFill>
                <a:latin typeface="Calibri"/>
              </a:rPr>
              <a:t> countries </a:t>
            </a:r>
            <a:r>
              <a:rPr lang="DE-DE" err="1">
                <a:solidFill>
                  <a:srgbClr val="000000"/>
                </a:solidFill>
                <a:latin typeface="Calibri"/>
              </a:rPr>
              <a:t>with</a:t>
            </a:r>
            <a:r>
              <a:rPr lang="DE-DE">
                <a:solidFill>
                  <a:srgbClr val="000000"/>
                </a:solidFill>
                <a:latin typeface="Calibri"/>
              </a:rPr>
              <a:t> </a:t>
            </a:r>
            <a:r>
              <a:rPr lang="DE-DE" err="1">
                <a:solidFill>
                  <a:srgbClr val="000000"/>
                </a:solidFill>
                <a:latin typeface="Calibri"/>
              </a:rPr>
              <a:t>the</a:t>
            </a:r>
            <a:r>
              <a:rPr lang="DE-DE">
                <a:solidFill>
                  <a:srgbClr val="000000"/>
                </a:solidFill>
                <a:latin typeface="Calibri"/>
              </a:rPr>
              <a:t> </a:t>
            </a:r>
            <a:r>
              <a:rPr lang="DE-DE" err="1">
                <a:solidFill>
                  <a:srgbClr val="000000"/>
                </a:solidFill>
                <a:latin typeface="Calibri"/>
              </a:rPr>
              <a:t>most</a:t>
            </a:r>
            <a:r>
              <a:rPr lang="DE-DE">
                <a:solidFill>
                  <a:srgbClr val="000000"/>
                </a:solidFill>
                <a:latin typeface="Calibri"/>
              </a:rPr>
              <a:t> </a:t>
            </a:r>
            <a:r>
              <a:rPr lang="DE-DE" err="1">
                <a:solidFill>
                  <a:srgbClr val="000000"/>
                </a:solidFill>
                <a:latin typeface="Calibri"/>
              </a:rPr>
              <a:t>applicants</a:t>
            </a:r>
            <a:r>
              <a:rPr lang="DE-DE">
                <a:solidFill>
                  <a:srgbClr val="000000"/>
                </a:solidFill>
                <a:latin typeface="Calibri"/>
              </a:rPr>
              <a:t>, Nigeria </a:t>
            </a:r>
            <a:r>
              <a:rPr lang="DE-DE" err="1">
                <a:solidFill>
                  <a:srgbClr val="000000"/>
                </a:solidFill>
                <a:latin typeface="Calibri"/>
              </a:rPr>
              <a:t>raised</a:t>
            </a:r>
            <a:r>
              <a:rPr lang="DE-DE">
                <a:solidFill>
                  <a:srgbClr val="000000"/>
                </a:solidFill>
                <a:latin typeface="Calibri"/>
              </a:rPr>
              <a:t> on </a:t>
            </a:r>
            <a:r>
              <a:rPr lang="DE-DE" err="1">
                <a:solidFill>
                  <a:srgbClr val="000000"/>
                </a:solidFill>
                <a:latin typeface="Calibri"/>
              </a:rPr>
              <a:t>the</a:t>
            </a:r>
            <a:r>
              <a:rPr lang="DE-DE">
                <a:solidFill>
                  <a:srgbClr val="000000"/>
                </a:solidFill>
                <a:latin typeface="Calibri"/>
              </a:rPr>
              <a:t> 3rd rank</a:t>
            </a:r>
          </a:p>
          <a:p>
            <a:r>
              <a:rPr lang="DE-DE">
                <a:solidFill>
                  <a:srgbClr val="000000"/>
                </a:solidFill>
                <a:latin typeface="Calibri"/>
              </a:rPr>
              <a:t>Numbers </a:t>
            </a:r>
            <a:r>
              <a:rPr lang="DE-DE" err="1">
                <a:solidFill>
                  <a:srgbClr val="000000"/>
                </a:solidFill>
                <a:latin typeface="Calibri"/>
              </a:rPr>
              <a:t>of</a:t>
            </a:r>
            <a:r>
              <a:rPr lang="DE-DE">
                <a:solidFill>
                  <a:srgbClr val="000000"/>
                </a:solidFill>
                <a:latin typeface="Calibri"/>
              </a:rPr>
              <a:t> illegal </a:t>
            </a:r>
            <a:r>
              <a:rPr lang="DE-DE" err="1">
                <a:solidFill>
                  <a:srgbClr val="000000"/>
                </a:solidFill>
                <a:latin typeface="Calibri"/>
              </a:rPr>
              <a:t>boarder</a:t>
            </a:r>
            <a:r>
              <a:rPr lang="DE-DE">
                <a:solidFill>
                  <a:srgbClr val="000000"/>
                </a:solidFill>
                <a:latin typeface="Calibri"/>
              </a:rPr>
              <a:t> </a:t>
            </a:r>
            <a:r>
              <a:rPr lang="DE-DE" err="1">
                <a:solidFill>
                  <a:srgbClr val="000000"/>
                </a:solidFill>
                <a:latin typeface="Calibri"/>
              </a:rPr>
              <a:t>crossing</a:t>
            </a:r>
            <a:r>
              <a:rPr lang="DE-DE">
                <a:solidFill>
                  <a:srgbClr val="000000"/>
                </a:solidFill>
                <a:latin typeface="Calibri"/>
              </a:rPr>
              <a:t> </a:t>
            </a:r>
            <a:r>
              <a:rPr lang="DE-DE" err="1">
                <a:solidFill>
                  <a:srgbClr val="000000"/>
                </a:solidFill>
                <a:latin typeface="Calibri"/>
              </a:rPr>
              <a:t>shrinks</a:t>
            </a:r>
            <a:r>
              <a:rPr lang="DE-DE">
                <a:solidFill>
                  <a:srgbClr val="000000"/>
                </a:solidFill>
                <a:latin typeface="Calibri"/>
              </a:rPr>
              <a:t> on </a:t>
            </a:r>
            <a:r>
              <a:rPr lang="DE-DE" err="1">
                <a:solidFill>
                  <a:srgbClr val="000000"/>
                </a:solidFill>
                <a:latin typeface="Calibri"/>
              </a:rPr>
              <a:t>the</a:t>
            </a:r>
            <a:r>
              <a:rPr lang="DE-DE">
                <a:solidFill>
                  <a:srgbClr val="000000"/>
                </a:solidFill>
                <a:latin typeface="Calibri"/>
              </a:rPr>
              <a:t> </a:t>
            </a:r>
            <a:r>
              <a:rPr lang="DE-DE" err="1">
                <a:solidFill>
                  <a:srgbClr val="000000"/>
                </a:solidFill>
                <a:latin typeface="Calibri"/>
              </a:rPr>
              <a:t>eastern</a:t>
            </a:r>
            <a:r>
              <a:rPr lang="DE-DE">
                <a:solidFill>
                  <a:srgbClr val="000000"/>
                </a:solidFill>
                <a:latin typeface="Calibri"/>
              </a:rPr>
              <a:t> </a:t>
            </a:r>
            <a:r>
              <a:rPr lang="DE-DE" err="1">
                <a:solidFill>
                  <a:srgbClr val="000000"/>
                </a:solidFill>
                <a:latin typeface="Calibri"/>
              </a:rPr>
              <a:t>Mediterranean</a:t>
            </a:r>
            <a:r>
              <a:rPr lang="DE-DE">
                <a:solidFill>
                  <a:srgbClr val="000000"/>
                </a:solidFill>
                <a:latin typeface="Calibri"/>
              </a:rPr>
              <a:t> route</a:t>
            </a:r>
          </a:p>
          <a:p>
            <a:r>
              <a:rPr lang="DE-DE">
                <a:solidFill>
                  <a:srgbClr val="000000"/>
                </a:solidFill>
                <a:latin typeface="Calibri"/>
              </a:rPr>
              <a:t> The </a:t>
            </a:r>
            <a:r>
              <a:rPr lang="DE-DE" err="1">
                <a:solidFill>
                  <a:srgbClr val="000000"/>
                </a:solidFill>
                <a:latin typeface="Calibri"/>
              </a:rPr>
              <a:t>central</a:t>
            </a:r>
            <a:r>
              <a:rPr lang="DE-DE">
                <a:solidFill>
                  <a:srgbClr val="000000"/>
                </a:solidFill>
                <a:latin typeface="Calibri"/>
              </a:rPr>
              <a:t> </a:t>
            </a:r>
            <a:r>
              <a:rPr lang="DE-DE" err="1">
                <a:solidFill>
                  <a:srgbClr val="000000"/>
                </a:solidFill>
                <a:latin typeface="Calibri"/>
              </a:rPr>
              <a:t>Mediterranean</a:t>
            </a:r>
            <a:r>
              <a:rPr lang="DE-DE">
                <a:solidFill>
                  <a:srgbClr val="000000"/>
                </a:solidFill>
                <a:latin typeface="Calibri"/>
              </a:rPr>
              <a:t> route </a:t>
            </a:r>
            <a:r>
              <a:rPr lang="DE-DE" err="1">
                <a:solidFill>
                  <a:srgbClr val="000000"/>
                </a:solidFill>
                <a:latin typeface="Calibri"/>
              </a:rPr>
              <a:t>is</a:t>
            </a:r>
            <a:r>
              <a:rPr lang="DE-DE">
                <a:solidFill>
                  <a:srgbClr val="000000"/>
                </a:solidFill>
                <a:latin typeface="Calibri"/>
              </a:rPr>
              <a:t> </a:t>
            </a:r>
            <a:r>
              <a:rPr lang="DE-DE" err="1">
                <a:solidFill>
                  <a:srgbClr val="000000"/>
                </a:solidFill>
                <a:latin typeface="Calibri"/>
              </a:rPr>
              <a:t>the</a:t>
            </a:r>
            <a:r>
              <a:rPr lang="DE-DE">
                <a:solidFill>
                  <a:srgbClr val="000000"/>
                </a:solidFill>
                <a:latin typeface="Calibri"/>
              </a:rPr>
              <a:t> </a:t>
            </a:r>
            <a:r>
              <a:rPr lang="DE-DE" err="1">
                <a:solidFill>
                  <a:srgbClr val="000000"/>
                </a:solidFill>
                <a:latin typeface="Calibri"/>
              </a:rPr>
              <a:t>new</a:t>
            </a:r>
            <a:r>
              <a:rPr lang="DE-DE">
                <a:solidFill>
                  <a:srgbClr val="000000"/>
                </a:solidFill>
                <a:latin typeface="Calibri"/>
              </a:rPr>
              <a:t> </a:t>
            </a:r>
            <a:r>
              <a:rPr lang="DE-DE" err="1">
                <a:solidFill>
                  <a:srgbClr val="000000"/>
                </a:solidFill>
                <a:latin typeface="Calibri"/>
              </a:rPr>
              <a:t>main</a:t>
            </a:r>
            <a:r>
              <a:rPr lang="DE-DE">
                <a:solidFill>
                  <a:srgbClr val="000000"/>
                </a:solidFill>
                <a:latin typeface="Calibri"/>
              </a:rPr>
              <a:t> route </a:t>
            </a:r>
            <a:r>
              <a:rPr lang="DE-DE" err="1">
                <a:solidFill>
                  <a:srgbClr val="000000"/>
                </a:solidFill>
                <a:latin typeface="Calibri"/>
              </a:rPr>
              <a:t>of</a:t>
            </a:r>
            <a:r>
              <a:rPr lang="DE-DE">
                <a:solidFill>
                  <a:srgbClr val="000000"/>
                </a:solidFill>
                <a:latin typeface="Calibri"/>
              </a:rPr>
              <a:t> </a:t>
            </a:r>
            <a:r>
              <a:rPr lang="DE-DE" err="1">
                <a:solidFill>
                  <a:srgbClr val="000000"/>
                </a:solidFill>
                <a:latin typeface="Calibri"/>
              </a:rPr>
              <a:t>entry</a:t>
            </a:r>
            <a:r>
              <a:rPr lang="DE-DE">
                <a:solidFill>
                  <a:srgbClr val="000000"/>
                </a:solidFill>
                <a:latin typeface="Calibri"/>
              </a:rPr>
              <a:t> </a:t>
            </a:r>
            <a:r>
              <a:rPr lang="DE-DE" err="1">
                <a:solidFill>
                  <a:srgbClr val="000000"/>
                </a:solidFill>
                <a:latin typeface="Calibri"/>
              </a:rPr>
              <a:t>to</a:t>
            </a:r>
            <a:r>
              <a:rPr lang="DE-DE">
                <a:solidFill>
                  <a:srgbClr val="000000"/>
                </a:solidFill>
                <a:latin typeface="Calibri"/>
              </a:rPr>
              <a:t> </a:t>
            </a:r>
            <a:r>
              <a:rPr lang="DE-DE" err="1">
                <a:solidFill>
                  <a:srgbClr val="000000"/>
                </a:solidFill>
                <a:latin typeface="Calibri"/>
              </a:rPr>
              <a:t>the</a:t>
            </a:r>
            <a:r>
              <a:rPr lang="DE-DE">
                <a:solidFill>
                  <a:srgbClr val="000000"/>
                </a:solidFill>
                <a:latin typeface="Calibri"/>
              </a:rPr>
              <a:t> EU (FRONTEX 2016)</a:t>
            </a:r>
            <a:endParaRPr lang="DE-DE">
              <a:latin typeface="Calibri"/>
            </a:endParaRPr>
          </a:p>
        </p:txBody>
      </p:sp>
    </p:spTree>
    <p:extLst>
      <p:ext uri="{BB962C8B-B14F-4D97-AF65-F5344CB8AC3E}">
        <p14:creationId xmlns:p14="http://schemas.microsoft.com/office/powerpoint/2010/main" val="1999812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56</Slides>
  <Notes>36</Notes>
  <HiddenSlides>0</HiddenSlide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Wood Type</vt:lpstr>
      <vt:lpstr>The EU facing the migrant and refugee crises 2014+: the case study of Germany &amp; Poland </vt:lpstr>
      <vt:lpstr>Agenda</vt:lpstr>
      <vt:lpstr>Agenda</vt:lpstr>
      <vt:lpstr>1. Intodruction</vt:lpstr>
      <vt:lpstr>2.1. European data on refugee movement</vt:lpstr>
      <vt:lpstr>PowerPoint Presentation</vt:lpstr>
      <vt:lpstr>PowerPoint Presentation</vt:lpstr>
      <vt:lpstr>PowerPoint Presentation</vt:lpstr>
      <vt:lpstr>Current situation in the EU (2016)</vt:lpstr>
      <vt:lpstr>2.2. Data of the refugee and migration crisis in Germany (2014-2016)</vt:lpstr>
      <vt:lpstr>Current situation in Germany (2016)</vt:lpstr>
      <vt:lpstr>2.3.  Data of the refugee and migration crisis in Poland (2014-2015)</vt:lpstr>
      <vt:lpstr>PowerPoint Presentation</vt:lpstr>
      <vt:lpstr>PowerPoint Presentation</vt:lpstr>
      <vt:lpstr>PowerPoint Presentation</vt:lpstr>
      <vt:lpstr>Internationional  Protection </vt:lpstr>
      <vt:lpstr>Ukraine</vt:lpstr>
      <vt:lpstr>3.1.1 Migration policy of both countries</vt:lpstr>
      <vt:lpstr>3.1.1 Migration policy of both countries</vt:lpstr>
      <vt:lpstr>Polish Card</vt:lpstr>
      <vt:lpstr>3.1.2 Supply of accommodations for refugees</vt:lpstr>
      <vt:lpstr>3.1.2 Supply of accommodations for refugees</vt:lpstr>
      <vt:lpstr>PowerPoint Presentation</vt:lpstr>
      <vt:lpstr>3.1.3 Education offers for refugees</vt:lpstr>
      <vt:lpstr>3.1.4 Labour market policy</vt:lpstr>
      <vt:lpstr>3.2.1 TV debates</vt:lpstr>
      <vt:lpstr>3.2.1 TV debates</vt:lpstr>
      <vt:lpstr>PowerPoint Presentation</vt:lpstr>
      <vt:lpstr>PowerPoint Presentation</vt:lpstr>
      <vt:lpstr>3.2.2. Print media </vt:lpstr>
      <vt:lpstr>Phase 0</vt:lpstr>
      <vt:lpstr>Phase I - euphoria</vt:lpstr>
      <vt:lpstr>Phase I – euphoria [July-October]</vt:lpstr>
      <vt:lpstr>Campaign: Refugees Welcome</vt:lpstr>
      <vt:lpstr>Phase II - turning point</vt:lpstr>
      <vt:lpstr>Phase II - turning point [October-December]</vt:lpstr>
      <vt:lpstr>Phase III - turnaround </vt:lpstr>
      <vt:lpstr>Phase III – turnaround [january - ]</vt:lpstr>
      <vt:lpstr>Critics from the media</vt:lpstr>
      <vt:lpstr>3.2.2. Print media in Poland</vt:lpstr>
      <vt:lpstr>PowerPoint Presentation</vt:lpstr>
      <vt:lpstr>PowerPoint Presentation</vt:lpstr>
      <vt:lpstr>PowerPoint Presentation</vt:lpstr>
      <vt:lpstr>3.2.3. German media facing the trust crisis</vt:lpstr>
      <vt:lpstr>3.2.3. German media facing the trust crisis</vt:lpstr>
      <vt:lpstr>Xenophobic riots in Ełk</vt:lpstr>
      <vt:lpstr>PowerPoint Presentation</vt:lpstr>
      <vt:lpstr>3.3. Societies’ response</vt:lpstr>
      <vt:lpstr>PowerPoint Presentation</vt:lpstr>
      <vt:lpstr>3.3. Societies’ response</vt:lpstr>
      <vt:lpstr>PowerPoint Presentation</vt:lpstr>
      <vt:lpstr>PowerPoint Presentation</vt:lpstr>
      <vt:lpstr>Sources</vt:lpstr>
      <vt:lpstr>Sources</vt:lpstr>
      <vt:lpstr>Sources</vt:lpstr>
      <vt:lpstr>Soures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 facing the migrant and refugee crises 2014+: the case study of Germany &amp; Poland </dc:title>
  <cp:revision>1</cp:revision>
  <dcterms:modified xsi:type="dcterms:W3CDTF">2017-01-05T17:33:40Z</dcterms:modified>
</cp:coreProperties>
</file>