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71" r:id="rId7"/>
    <p:sldId id="274" r:id="rId8"/>
    <p:sldId id="262" r:id="rId9"/>
    <p:sldId id="265" r:id="rId10"/>
    <p:sldId id="273" r:id="rId11"/>
    <p:sldId id="266" r:id="rId12"/>
    <p:sldId id="267" r:id="rId13"/>
    <p:sldId id="270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630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0509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699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503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698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346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717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564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985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383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69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AD96E-6221-498F-8B3F-021427F5C24E}" type="datetimeFigureOut">
              <a:rPr lang="it-IT" smtClean="0"/>
              <a:pPr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5CA9-1570-46BD-A654-60132794CBF6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89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779">
              <a:srgbClr val="E5EFF9">
                <a:alpha val="68000"/>
              </a:srgbClr>
            </a:gs>
            <a:gs pos="55748">
              <a:srgbClr val="D6E6F5"/>
            </a:gs>
            <a:gs pos="3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0259">
              <a:srgbClr val="C0D8EF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51666" y="298834"/>
            <a:ext cx="9144000" cy="5140064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 </a:t>
            </a:r>
            <a:r>
              <a:rPr lang="it-IT" sz="2700" dirty="0">
                <a:latin typeface="+mn-lt"/>
              </a:rPr>
              <a:t/>
            </a:r>
            <a:br>
              <a:rPr lang="it-IT" sz="2700" dirty="0">
                <a:latin typeface="+mn-lt"/>
              </a:rPr>
            </a:br>
            <a:r>
              <a:rPr lang="en-US" sz="2700" dirty="0" smtClean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sz="2700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+mn-lt"/>
              </a:rPr>
              <a:t>Refugee protection in the EU as a global public good</a:t>
            </a:r>
            <a:r>
              <a:rPr lang="en-US" sz="2700" b="1" dirty="0" smtClean="0">
                <a:latin typeface="+mn-lt"/>
              </a:rPr>
              <a:t>:</a:t>
            </a:r>
            <a:br>
              <a:rPr lang="en-US" sz="2700" b="1" dirty="0" smtClean="0">
                <a:latin typeface="+mn-lt"/>
              </a:rPr>
            </a:br>
            <a:r>
              <a:rPr lang="es-ES" sz="2700" b="1" dirty="0" smtClean="0">
                <a:latin typeface="+mn-lt"/>
              </a:rPr>
              <a:t/>
            </a:r>
            <a:br>
              <a:rPr lang="es-ES" sz="2700" b="1" dirty="0" smtClean="0">
                <a:latin typeface="+mn-lt"/>
              </a:rPr>
            </a:br>
            <a:r>
              <a:rPr lang="en-US" sz="2700" b="1" dirty="0" smtClean="0">
                <a:latin typeface="+mn-lt"/>
              </a:rPr>
              <a:t>The </a:t>
            </a:r>
            <a:r>
              <a:rPr lang="en-US" sz="2700" b="1" dirty="0" smtClean="0">
                <a:latin typeface="+mn-lt"/>
              </a:rPr>
              <a:t>perceptions of ruling political parties in Germany, Italy and Poland</a:t>
            </a:r>
            <a:r>
              <a:rPr lang="es-ES" sz="2700" b="1" dirty="0" smtClean="0">
                <a:latin typeface="+mn-lt"/>
              </a:rPr>
              <a:t/>
            </a:r>
            <a:br>
              <a:rPr lang="es-ES" sz="2700" b="1" dirty="0" smtClean="0">
                <a:latin typeface="+mn-lt"/>
              </a:rPr>
            </a:br>
            <a:r>
              <a:rPr lang="en-US" sz="2700" b="1" i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+mn-lt"/>
                <a:cs typeface="Times New Roman" panose="02020603050405020304" pitchFamily="18" charset="0"/>
              </a:rPr>
              <a:t>PhD concept</a:t>
            </a: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i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2700" i="1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2700" i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2700" i="1" dirty="0" smtClean="0">
                <a:latin typeface="+mn-lt"/>
                <a:cs typeface="Times New Roman" panose="02020603050405020304" pitchFamily="18" charset="0"/>
              </a:rPr>
            </a:br>
            <a:endParaRPr lang="it-IT" sz="27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99052" y="5510150"/>
            <a:ext cx="9144000" cy="1882239"/>
          </a:xfrm>
        </p:spPr>
        <p:txBody>
          <a:bodyPr>
            <a:noAutofit/>
          </a:bodyPr>
          <a:lstStyle/>
          <a:p>
            <a:r>
              <a:rPr lang="it-IT" sz="1600" dirty="0" smtClean="0"/>
              <a:t>                                           Diego Caballero Vélez</a:t>
            </a:r>
          </a:p>
          <a:p>
            <a:r>
              <a:rPr lang="it-IT" sz="1400" dirty="0" smtClean="0"/>
              <a:t>                      Sant´Anna School of Advanced Studies of Pisa</a:t>
            </a:r>
          </a:p>
          <a:p>
            <a:r>
              <a:rPr lang="it-IT" sz="1400" dirty="0" smtClean="0"/>
              <a:t>                   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42813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6898" y="519505"/>
            <a:ext cx="6627421" cy="454272"/>
          </a:xfrm>
        </p:spPr>
        <p:txBody>
          <a:bodyPr>
            <a:normAutofit/>
          </a:bodyPr>
          <a:lstStyle/>
          <a:p>
            <a:r>
              <a:rPr lang="es-ES" sz="2400" b="1" u="sng" dirty="0" err="1" smtClean="0"/>
              <a:t>Some</a:t>
            </a:r>
            <a:r>
              <a:rPr lang="es-ES" sz="2400" b="1" u="sng" dirty="0" smtClean="0"/>
              <a:t> </a:t>
            </a:r>
            <a:r>
              <a:rPr lang="es-ES" sz="2400" b="1" u="sng" dirty="0" err="1" smtClean="0"/>
              <a:t>examples</a:t>
            </a:r>
            <a:r>
              <a:rPr lang="es-ES" sz="2400" b="1" u="sng" dirty="0" smtClean="0"/>
              <a:t> of </a:t>
            </a:r>
            <a:r>
              <a:rPr lang="es-ES" sz="2400" b="1" u="sng" dirty="0" err="1" smtClean="0"/>
              <a:t>the</a:t>
            </a:r>
            <a:r>
              <a:rPr lang="es-ES" sz="2400" b="1" u="sng" dirty="0" smtClean="0"/>
              <a:t> </a:t>
            </a:r>
            <a:r>
              <a:rPr lang="es-ES" sz="2400" b="1" u="sng" dirty="0" err="1" smtClean="0"/>
              <a:t>scenario</a:t>
            </a:r>
            <a:r>
              <a:rPr lang="es-ES" sz="2400" b="1" u="sng" dirty="0" smtClean="0"/>
              <a:t> (interviews)</a:t>
            </a:r>
            <a:endParaRPr lang="es-ES" sz="24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116281"/>
            <a:ext cx="10515600" cy="5060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900" dirty="0" smtClean="0"/>
              <a:t>1) </a:t>
            </a:r>
            <a:r>
              <a:rPr lang="es-ES" sz="1900" u="sng" dirty="0" smtClean="0"/>
              <a:t>General </a:t>
            </a:r>
            <a:r>
              <a:rPr lang="es-ES" sz="1900" u="sng" dirty="0" err="1" smtClean="0"/>
              <a:t>questions</a:t>
            </a:r>
            <a:r>
              <a:rPr lang="es-ES" sz="1900" u="sng" dirty="0" smtClean="0"/>
              <a:t> </a:t>
            </a:r>
            <a:r>
              <a:rPr lang="es-ES" sz="1900" u="sng" dirty="0" err="1" smtClean="0"/>
              <a:t>about</a:t>
            </a:r>
            <a:r>
              <a:rPr lang="es-ES" sz="1900" u="sng" dirty="0" smtClean="0"/>
              <a:t> </a:t>
            </a:r>
            <a:r>
              <a:rPr lang="es-ES" sz="1900" u="sng" dirty="0" err="1" smtClean="0"/>
              <a:t>the</a:t>
            </a:r>
            <a:r>
              <a:rPr lang="es-ES" sz="1900" u="sng" dirty="0" smtClean="0"/>
              <a:t> </a:t>
            </a:r>
            <a:r>
              <a:rPr lang="es-ES" sz="1900" u="sng" dirty="0" err="1" smtClean="0"/>
              <a:t>refugee</a:t>
            </a:r>
            <a:r>
              <a:rPr lang="es-ES" sz="1900" u="sng" dirty="0" smtClean="0"/>
              <a:t> crisis</a:t>
            </a:r>
          </a:p>
          <a:p>
            <a:r>
              <a:rPr lang="en-US" sz="1900" dirty="0" smtClean="0"/>
              <a:t>Do you think that the mass influx of migrants has already affected/ can affect the economy of your country?  Security/safe?</a:t>
            </a:r>
          </a:p>
          <a:p>
            <a:endParaRPr lang="es-ES" sz="1900" dirty="0" smtClean="0"/>
          </a:p>
          <a:p>
            <a:pPr>
              <a:buNone/>
            </a:pPr>
            <a:r>
              <a:rPr lang="es-ES" sz="1900" dirty="0" smtClean="0"/>
              <a:t>2)</a:t>
            </a:r>
            <a:r>
              <a:rPr lang="en-US" sz="1900" dirty="0" smtClean="0"/>
              <a:t> </a:t>
            </a:r>
            <a:r>
              <a:rPr lang="en-US" sz="1900" u="sng" dirty="0" smtClean="0"/>
              <a:t>National migration/asylum policy and border contro</a:t>
            </a:r>
            <a:r>
              <a:rPr lang="en-US" sz="1900" dirty="0" smtClean="0"/>
              <a:t>l</a:t>
            </a:r>
            <a:endParaRPr lang="es-ES" sz="1900" dirty="0" smtClean="0"/>
          </a:p>
          <a:p>
            <a:pPr lvl="0"/>
            <a:r>
              <a:rPr lang="en-US" sz="1900" dirty="0" smtClean="0"/>
              <a:t>Have the border controls become more restrictive due to the refugee crisis? In what sense? Could you please provide some examples?</a:t>
            </a:r>
            <a:endParaRPr lang="es-ES" sz="1900" dirty="0" smtClean="0"/>
          </a:p>
          <a:p>
            <a:endParaRPr lang="es-ES" sz="1900" dirty="0" smtClean="0"/>
          </a:p>
          <a:p>
            <a:pPr>
              <a:buNone/>
            </a:pPr>
            <a:r>
              <a:rPr lang="es-ES" sz="1900" dirty="0" smtClean="0"/>
              <a:t>3) </a:t>
            </a:r>
            <a:r>
              <a:rPr lang="es-ES" sz="1900" u="sng" dirty="0" err="1" smtClean="0"/>
              <a:t>Refugee</a:t>
            </a:r>
            <a:r>
              <a:rPr lang="es-ES" sz="1900" u="sng" dirty="0" smtClean="0"/>
              <a:t> </a:t>
            </a:r>
            <a:r>
              <a:rPr lang="es-ES" sz="1900" u="sng" dirty="0" err="1" smtClean="0"/>
              <a:t>portection</a:t>
            </a:r>
            <a:r>
              <a:rPr lang="es-ES" sz="1900" u="sng" dirty="0" smtClean="0"/>
              <a:t> and global </a:t>
            </a:r>
            <a:r>
              <a:rPr lang="es-ES" sz="1900" u="sng" dirty="0" err="1" smtClean="0"/>
              <a:t>public</a:t>
            </a:r>
            <a:r>
              <a:rPr lang="es-ES" sz="1900" u="sng" dirty="0" smtClean="0"/>
              <a:t> </a:t>
            </a:r>
            <a:r>
              <a:rPr lang="es-ES" sz="1900" u="sng" dirty="0" err="1" smtClean="0"/>
              <a:t>goods</a:t>
            </a:r>
            <a:endParaRPr lang="es-ES" sz="1900" u="sng" dirty="0" smtClean="0"/>
          </a:p>
          <a:p>
            <a:r>
              <a:rPr lang="es-ES" sz="1900" dirty="0" err="1" smtClean="0"/>
              <a:t>Benefits</a:t>
            </a:r>
            <a:r>
              <a:rPr lang="es-ES" sz="1900" dirty="0" smtClean="0"/>
              <a:t>/</a:t>
            </a:r>
            <a:r>
              <a:rPr lang="es-ES" sz="1900" dirty="0" err="1" smtClean="0"/>
              <a:t>costs</a:t>
            </a:r>
            <a:r>
              <a:rPr lang="es-ES" sz="1900" dirty="0" smtClean="0"/>
              <a:t> </a:t>
            </a:r>
            <a:r>
              <a:rPr lang="es-ES" sz="1900" dirty="0" err="1" smtClean="0"/>
              <a:t>questions</a:t>
            </a:r>
            <a:endParaRPr lang="es-ES" sz="1900" dirty="0" smtClean="0"/>
          </a:p>
          <a:p>
            <a:endParaRPr lang="es-ES" sz="1900" dirty="0" smtClean="0"/>
          </a:p>
          <a:p>
            <a:pPr>
              <a:buNone/>
            </a:pPr>
            <a:r>
              <a:rPr lang="es-ES" sz="1900" dirty="0" smtClean="0"/>
              <a:t>4) </a:t>
            </a:r>
            <a:r>
              <a:rPr lang="es-ES" sz="1900" u="sng" dirty="0" err="1" smtClean="0"/>
              <a:t>Burden-sharing</a:t>
            </a:r>
            <a:r>
              <a:rPr lang="es-ES" sz="1900" u="sng" dirty="0" smtClean="0"/>
              <a:t> and EU </a:t>
            </a:r>
            <a:r>
              <a:rPr lang="es-ES" sz="1900" u="sng" dirty="0" err="1" smtClean="0"/>
              <a:t>cooperation</a:t>
            </a:r>
            <a:endParaRPr lang="es-ES" sz="1900" u="sng" dirty="0" smtClean="0"/>
          </a:p>
          <a:p>
            <a:r>
              <a:rPr lang="en-US" sz="1900" dirty="0" smtClean="0"/>
              <a:t>Do you see asylum seekers / refugees as a burden? Why?</a:t>
            </a:r>
            <a:endParaRPr lang="es-ES" sz="1900" b="1" i="1" dirty="0" smtClean="0"/>
          </a:p>
          <a:p>
            <a:pPr>
              <a:buNone/>
            </a:pPr>
            <a:endParaRPr lang="es-ES" u="sng" dirty="0" smtClean="0"/>
          </a:p>
          <a:p>
            <a:pPr>
              <a:buNone/>
            </a:pPr>
            <a:endParaRPr lang="es-ES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462" y="0"/>
            <a:ext cx="10246895" cy="693654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cs typeface="Times New Roman" panose="02020603050405020304" pitchFamily="18" charset="0"/>
              </a:rPr>
              <a:t>3.2. Hypothesis and outcomes</a:t>
            </a:r>
            <a:endParaRPr lang="es-ES" sz="20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5061" y="608846"/>
            <a:ext cx="11462085" cy="62491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RESEARCH QUESTION:</a:t>
            </a:r>
          </a:p>
          <a:p>
            <a:pPr algn="ctr">
              <a:buNone/>
            </a:pP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What </a:t>
            </a:r>
            <a:r>
              <a:rPr lang="en-US" b="1" i="1" dirty="0" smtClean="0">
                <a:solidFill>
                  <a:srgbClr val="FF0000"/>
                </a:solidFill>
              </a:rPr>
              <a:t>does explain EU MS governments’ different positions concerning (non)cooperation in the field of burden-sharing of refugee protection in the EU?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		</a:t>
            </a:r>
          </a:p>
          <a:p>
            <a:pPr>
              <a:buNone/>
            </a:pPr>
            <a:r>
              <a:rPr lang="en-US" b="1" dirty="0" smtClean="0"/>
              <a:t>					</a:t>
            </a:r>
            <a:r>
              <a:rPr lang="en-US" b="1" u="sng" dirty="0" smtClean="0"/>
              <a:t>SUB-RESEARCH QUESTION:</a:t>
            </a:r>
          </a:p>
          <a:p>
            <a:pPr>
              <a:buNone/>
            </a:pPr>
            <a:r>
              <a:rPr lang="en-US" i="1" dirty="0" smtClean="0"/>
              <a:t>Are Member States´ governments more willingness to enhance collective </a:t>
            </a:r>
            <a:r>
              <a:rPr lang="en-US" i="1" dirty="0" smtClean="0"/>
              <a:t>  	action if they </a:t>
            </a:r>
            <a:r>
              <a:rPr lang="en-US" i="1" dirty="0" smtClean="0"/>
              <a:t>see refugee protection as a global public good?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b="1" u="sng" dirty="0" smtClean="0"/>
              <a:t>HYPOTHESIS</a:t>
            </a:r>
          </a:p>
          <a:p>
            <a:pPr>
              <a:buNone/>
            </a:pPr>
            <a:endParaRPr lang="es-ES" b="1" u="sng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H1</a:t>
            </a:r>
            <a:r>
              <a:rPr lang="en-US" dirty="0" smtClean="0"/>
              <a:t>: Member States´ governments that see refugee protection as a global public good, are more willingness to cooperate at EU level for its provision.</a:t>
            </a:r>
            <a:endParaRPr lang="en-US" i="1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0232" y="0"/>
            <a:ext cx="10515600" cy="1325563"/>
          </a:xfrm>
        </p:spPr>
        <p:txBody>
          <a:bodyPr/>
          <a:lstStyle/>
          <a:p>
            <a:r>
              <a:rPr lang="en-US" sz="2000" b="1" u="sng" dirty="0" smtClean="0">
                <a:cs typeface="Times New Roman" panose="02020603050405020304" pitchFamily="18" charset="0"/>
              </a:rPr>
              <a:t>3.3. Germany, Italy and Poland as case studies (2013-2018)</a:t>
            </a:r>
            <a:r>
              <a:rPr lang="en-US" dirty="0" smtClean="0">
                <a:cs typeface="Times New Roman" panose="02020603050405020304" pitchFamily="18" charset="0"/>
              </a:rPr>
              <a:t/>
            </a:r>
            <a:br>
              <a:rPr lang="en-US" dirty="0" smtClean="0"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5852" y="770020"/>
            <a:ext cx="10712116" cy="5618747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800" b="1" u="sng" dirty="0" smtClean="0"/>
              <a:t>A) TIMELINE</a:t>
            </a:r>
          </a:p>
          <a:p>
            <a:pPr marL="514350" indent="-514350">
              <a:buNone/>
            </a:pPr>
            <a:r>
              <a:rPr lang="en-US" sz="1800" dirty="0" smtClean="0"/>
              <a:t>2013-2018: increase of the refugee crisis</a:t>
            </a: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B) RATIONALE</a:t>
            </a:r>
          </a:p>
          <a:p>
            <a:r>
              <a:rPr lang="en-US" sz="1800" dirty="0" smtClean="0"/>
              <a:t>Exporting/importing migrants in each state´s history. </a:t>
            </a:r>
          </a:p>
          <a:p>
            <a:r>
              <a:rPr lang="en-US" sz="1800" dirty="0" smtClean="0"/>
              <a:t> New/old Member States (consequence of the EU enlargement process). </a:t>
            </a:r>
          </a:p>
          <a:p>
            <a:r>
              <a:rPr lang="en-US" sz="1800" dirty="0" smtClean="0"/>
              <a:t>Pro/anti European political parties in the </a:t>
            </a:r>
            <a:r>
              <a:rPr lang="en-US" sz="1800" dirty="0" smtClean="0"/>
              <a:t>period</a:t>
            </a:r>
          </a:p>
          <a:p>
            <a:pPr lvl="0"/>
            <a:r>
              <a:rPr lang="en-US" sz="1800" b="1" dirty="0" smtClean="0"/>
              <a:t>Approach to accepting asylum seekers/refugees during the refugee crisis</a:t>
            </a:r>
            <a:r>
              <a:rPr lang="en-US" sz="1800" dirty="0" smtClean="0"/>
              <a:t> </a:t>
            </a:r>
            <a:r>
              <a:rPr lang="en-US" sz="1800" dirty="0" smtClean="0"/>
              <a:t>(i.e. the case of relocation scheme).</a:t>
            </a:r>
            <a:endParaRPr lang="es-ES" sz="1800" dirty="0" smtClean="0"/>
          </a:p>
          <a:p>
            <a:pPr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C</a:t>
            </a:r>
            <a:r>
              <a:rPr lang="en-US" sz="1800" b="1" u="sng" dirty="0" smtClean="0"/>
              <a:t>) CASE STUDIES</a:t>
            </a:r>
            <a:endParaRPr lang="en-US" sz="1800" dirty="0" smtClean="0"/>
          </a:p>
          <a:p>
            <a:r>
              <a:rPr lang="en-US" sz="1800" b="1" dirty="0" smtClean="0"/>
              <a:t>1) Germany</a:t>
            </a:r>
            <a:r>
              <a:rPr lang="en-US" sz="1800" dirty="0" smtClean="0"/>
              <a:t>: Northern European Member State; pro European government; and historically importing migrants; old Member </a:t>
            </a:r>
            <a:r>
              <a:rPr lang="en-US" sz="1800" dirty="0" smtClean="0"/>
              <a:t>State; </a:t>
            </a:r>
            <a:r>
              <a:rPr lang="en-US" sz="1800" dirty="0" smtClean="0"/>
              <a:t>accepting refugees during the refugee crisis within relocation.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b="1" dirty="0" smtClean="0"/>
              <a:t>2) Italy</a:t>
            </a:r>
            <a:r>
              <a:rPr lang="en-US" sz="1800" dirty="0" smtClean="0"/>
              <a:t>: Southern European Member State; pro European and anti European governments; historically an exporting migrants country (now is importing migrants as well); old </a:t>
            </a:r>
            <a:r>
              <a:rPr lang="en-US" sz="1800" dirty="0" smtClean="0"/>
              <a:t>MS; </a:t>
            </a:r>
            <a:r>
              <a:rPr lang="en-US" sz="1800" dirty="0" smtClean="0"/>
              <a:t>frontline and first reception EU Member State during the refugee crisis, in need of relocate asylum seekers/refugees from its territory </a:t>
            </a:r>
            <a:r>
              <a:rPr lang="en-US" sz="1800" dirty="0" smtClean="0"/>
              <a:t>to other MS.</a:t>
            </a:r>
            <a:endParaRPr lang="en-US" sz="1800" dirty="0" smtClean="0"/>
          </a:p>
          <a:p>
            <a:r>
              <a:rPr lang="en-US" sz="1800" b="1" dirty="0" smtClean="0"/>
              <a:t>1) Poland: </a:t>
            </a:r>
            <a:r>
              <a:rPr lang="en-US" sz="1800" dirty="0" smtClean="0"/>
              <a:t>Eastern European Member State; pro and anti-European governments and historically an exporting migrants country (exporting and importing migrants, depending on the historical period); new Member </a:t>
            </a:r>
            <a:r>
              <a:rPr lang="en-US" sz="1800" dirty="0" smtClean="0"/>
              <a:t>State </a:t>
            </a:r>
            <a:r>
              <a:rPr lang="en-US" sz="1800" dirty="0" smtClean="0"/>
              <a:t>not accepting refugees during the refugee crisis within </a:t>
            </a:r>
            <a:r>
              <a:rPr lang="en-US" sz="1800" dirty="0" smtClean="0"/>
              <a:t>relocation.</a:t>
            </a:r>
            <a:r>
              <a:rPr lang="en-US" sz="1800" dirty="0" smtClean="0"/>
              <a:t> 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14503" y="573722"/>
            <a:ext cx="4341223" cy="2326231"/>
          </a:xfrm>
        </p:spPr>
        <p:txBody>
          <a:bodyPr>
            <a:normAutofit fontScale="90000"/>
          </a:bodyPr>
          <a:lstStyle/>
          <a:p>
            <a:r>
              <a:rPr lang="es-ES" sz="1800" dirty="0" smtClean="0"/>
              <a:t>                     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          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    </a:t>
            </a:r>
            <a:r>
              <a:rPr lang="es-ES" sz="1600" dirty="0" smtClean="0"/>
              <a:t>           </a:t>
            </a:r>
            <a:r>
              <a:rPr lang="es-ES" sz="1600" dirty="0" err="1" smtClean="0"/>
              <a:t>voluntary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err="1" smtClean="0"/>
              <a:t>Refugee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protection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burden-sharing</a:t>
            </a:r>
            <a:r>
              <a:rPr lang="es-ES" sz="2000" b="1" dirty="0" smtClean="0"/>
              <a:t>                        </a:t>
            </a:r>
            <a:endParaRPr lang="es-ES" sz="2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41120" y="5603966"/>
            <a:ext cx="9144000" cy="105156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NATIONAL GOVERNMENTS</a:t>
            </a:r>
          </a:p>
          <a:p>
            <a:endParaRPr lang="es-ES" sz="1800" dirty="0" smtClean="0"/>
          </a:p>
          <a:p>
            <a:r>
              <a:rPr lang="es-ES" sz="1800" dirty="0" smtClean="0"/>
              <a:t>2013-2018</a:t>
            </a:r>
            <a:endParaRPr lang="es-ES" sz="1800" dirty="0"/>
          </a:p>
        </p:txBody>
      </p:sp>
      <p:pic>
        <p:nvPicPr>
          <p:cNvPr id="4" name="3 Imagen" descr="Flag_of_Italy_with_border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0822" y="4336869"/>
            <a:ext cx="1873431" cy="1175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4 Imagen" descr="maxresdefault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399" y="4271555"/>
            <a:ext cx="1950718" cy="1265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7" name="16 Conector recto"/>
          <p:cNvCxnSpPr/>
          <p:nvPr/>
        </p:nvCxnSpPr>
        <p:spPr>
          <a:xfrm flipV="1">
            <a:off x="1746069" y="6331131"/>
            <a:ext cx="8686800" cy="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0419806" y="6208124"/>
            <a:ext cx="4355" cy="271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728651" y="6216833"/>
            <a:ext cx="4355" cy="271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1 Título"/>
          <p:cNvSpPr txBox="1">
            <a:spLocks/>
          </p:cNvSpPr>
          <p:nvPr/>
        </p:nvSpPr>
        <p:spPr>
          <a:xfrm>
            <a:off x="3727268" y="1418453"/>
            <a:ext cx="4341223" cy="2326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good</a:t>
            </a:r>
            <a:endParaRPr kumimoji="0" lang="es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" name="37 Imagen" descr="1200px-Flag_of_Europe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92383" y="684656"/>
            <a:ext cx="1951806" cy="13012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5" name="44 Flecha abajo"/>
          <p:cNvSpPr/>
          <p:nvPr/>
        </p:nvSpPr>
        <p:spPr>
          <a:xfrm rot="10955350">
            <a:off x="5680362" y="2953067"/>
            <a:ext cx="346455" cy="407146"/>
          </a:xfrm>
          <a:prstGeom prst="downArrow">
            <a:avLst>
              <a:gd name="adj1" fmla="val 438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5869005" y="2079056"/>
            <a:ext cx="1" cy="470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Flecha curvada hacia la izquierda"/>
          <p:cNvSpPr/>
          <p:nvPr/>
        </p:nvSpPr>
        <p:spPr>
          <a:xfrm rot="10800000" flipH="1">
            <a:off x="7942217" y="979713"/>
            <a:ext cx="770708" cy="18918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9" name="58 Flecha curvada hacia la izquierda"/>
          <p:cNvSpPr/>
          <p:nvPr/>
        </p:nvSpPr>
        <p:spPr>
          <a:xfrm rot="10800000">
            <a:off x="3358802" y="901717"/>
            <a:ext cx="816126" cy="19524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0" name="1 Título"/>
          <p:cNvSpPr txBox="1">
            <a:spLocks/>
          </p:cNvSpPr>
          <p:nvPr/>
        </p:nvSpPr>
        <p:spPr>
          <a:xfrm>
            <a:off x="7850777" y="-182880"/>
            <a:ext cx="4341223" cy="23262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b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COLLECTIVE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ACTION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" name="60 Flecha arriba y abajo"/>
          <p:cNvSpPr/>
          <p:nvPr/>
        </p:nvSpPr>
        <p:spPr>
          <a:xfrm rot="2989222">
            <a:off x="4178758" y="3611714"/>
            <a:ext cx="339634" cy="73008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Flecha arriba y abajo"/>
          <p:cNvSpPr/>
          <p:nvPr/>
        </p:nvSpPr>
        <p:spPr>
          <a:xfrm>
            <a:off x="5658502" y="3721582"/>
            <a:ext cx="339634" cy="5369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Flecha arriba y abajo"/>
          <p:cNvSpPr/>
          <p:nvPr/>
        </p:nvSpPr>
        <p:spPr>
          <a:xfrm rot="18038319">
            <a:off x="7256010" y="3589509"/>
            <a:ext cx="339634" cy="73814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1 Título"/>
          <p:cNvSpPr txBox="1">
            <a:spLocks/>
          </p:cNvSpPr>
          <p:nvPr/>
        </p:nvSpPr>
        <p:spPr>
          <a:xfrm>
            <a:off x="3226525" y="1949678"/>
            <a:ext cx="5238206" cy="23262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 smtClean="0">
                <a:latin typeface="+mj-lt"/>
                <a:ea typeface="+mj-ea"/>
                <a:cs typeface="+mj-cs"/>
              </a:rPr>
              <a:t>C/B                      C/B                                         C/B</a:t>
            </a:r>
            <a:endParaRPr kumimoji="0" lang="es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20 Imagen" descr="bandera-alemania-1-65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42556" y="4289033"/>
            <a:ext cx="1946193" cy="1300425"/>
          </a:xfrm>
          <a:prstGeom prst="rect">
            <a:avLst/>
          </a:prstGeom>
        </p:spPr>
      </p:pic>
      <p:sp>
        <p:nvSpPr>
          <p:cNvPr id="22" name="1 Título"/>
          <p:cNvSpPr txBox="1">
            <a:spLocks/>
          </p:cNvSpPr>
          <p:nvPr/>
        </p:nvSpPr>
        <p:spPr>
          <a:xfrm>
            <a:off x="-98966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			    4. </a:t>
            </a:r>
            <a:r>
              <a:rPr lang="en-US" sz="2400" b="1" dirty="0" smtClean="0">
                <a:latin typeface="+mj-lt"/>
                <a:ea typeface="+mj-ea"/>
                <a:cs typeface="Times New Roman" panose="02020603050405020304" pitchFamily="18" charset="0"/>
              </a:rPr>
              <a:t>CONCLUSIONS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1790" y="2270793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			THANK YOU FOR YOUR ATTENTION!</a:t>
            </a:r>
          </a:p>
          <a:p>
            <a:pPr>
              <a:buNone/>
            </a:pPr>
            <a:endParaRPr lang="es-ES" sz="2000" i="1" dirty="0" smtClean="0"/>
          </a:p>
          <a:p>
            <a:pPr algn="ctr">
              <a:buNone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9034" y="0"/>
            <a:ext cx="10246497" cy="425885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TABLE OF CONTENTS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601" y="166254"/>
            <a:ext cx="10515600" cy="60918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1</a:t>
            </a:r>
            <a:r>
              <a:rPr lang="it-IT" sz="1600" b="1" dirty="0"/>
              <a:t>. </a:t>
            </a:r>
            <a:r>
              <a:rPr lang="it-IT" sz="1600" b="1" dirty="0">
                <a:cs typeface="Times New Roman" panose="02020603050405020304" pitchFamily="18" charset="0"/>
              </a:rPr>
              <a:t>RESEARCH PUZZLE </a:t>
            </a:r>
            <a:endParaRPr lang="it-I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cs typeface="Times New Roman" panose="02020603050405020304" pitchFamily="18" charset="0"/>
              </a:rPr>
              <a:t>1.1. Research </a:t>
            </a:r>
            <a:r>
              <a:rPr lang="it-IT" sz="1800" dirty="0" smtClean="0">
                <a:cs typeface="Times New Roman" panose="02020603050405020304" pitchFamily="18" charset="0"/>
              </a:rPr>
              <a:t>aim, background and r</a:t>
            </a:r>
            <a:r>
              <a:rPr lang="en-US" sz="1800" dirty="0" err="1" smtClean="0">
                <a:cs typeface="Times New Roman" panose="02020603050405020304" pitchFamily="18" charset="0"/>
              </a:rPr>
              <a:t>elevance</a:t>
            </a:r>
            <a:endParaRPr lang="en-US" sz="16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cs typeface="Times New Roman" panose="02020603050405020304" pitchFamily="18" charset="0"/>
              </a:rPr>
              <a:t>2. </a:t>
            </a:r>
            <a:r>
              <a:rPr lang="en-US" sz="1600" b="1" dirty="0">
                <a:cs typeface="Times New Roman" panose="02020603050405020304" pitchFamily="18" charset="0"/>
              </a:rPr>
              <a:t>STATE OF ART IN LITERATURE AND RESEARCH THEORIES </a:t>
            </a:r>
            <a:endParaRPr lang="it-IT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 smtClean="0">
                <a:cs typeface="Times New Roman" panose="02020603050405020304" pitchFamily="18" charset="0"/>
              </a:rPr>
              <a:t>2.1</a:t>
            </a:r>
            <a:r>
              <a:rPr lang="it-IT" sz="1800" dirty="0">
                <a:cs typeface="Times New Roman" panose="02020603050405020304" pitchFamily="18" charset="0"/>
              </a:rPr>
              <a:t>. </a:t>
            </a:r>
            <a:r>
              <a:rPr lang="it-IT" sz="1800" dirty="0" err="1" smtClean="0">
                <a:cs typeface="Times New Roman" panose="02020603050405020304" pitchFamily="18" charset="0"/>
              </a:rPr>
              <a:t>Literature</a:t>
            </a:r>
            <a:r>
              <a:rPr lang="it-IT" sz="1800" dirty="0" smtClean="0">
                <a:cs typeface="Times New Roman" panose="02020603050405020304" pitchFamily="18" charset="0"/>
              </a:rPr>
              <a:t> </a:t>
            </a:r>
            <a:r>
              <a:rPr lang="it-IT" sz="1800" dirty="0" err="1" smtClean="0">
                <a:cs typeface="Times New Roman" panose="02020603050405020304" pitchFamily="18" charset="0"/>
              </a:rPr>
              <a:t>review</a:t>
            </a:r>
            <a:endParaRPr lang="it-IT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cs typeface="Times New Roman" panose="02020603050405020304" pitchFamily="18" charset="0"/>
              </a:rPr>
              <a:t>	</a:t>
            </a:r>
            <a:r>
              <a:rPr lang="it-IT" sz="1600" dirty="0" smtClean="0">
                <a:cs typeface="Times New Roman" panose="02020603050405020304" pitchFamily="18" charset="0"/>
              </a:rPr>
              <a:t>-</a:t>
            </a:r>
            <a:r>
              <a:rPr lang="it-IT" sz="1600" dirty="0" err="1" smtClean="0">
                <a:cs typeface="Times New Roman" panose="02020603050405020304" pitchFamily="18" charset="0"/>
              </a:rPr>
              <a:t>Refugee</a:t>
            </a:r>
            <a:r>
              <a:rPr lang="it-IT" sz="1600" dirty="0" smtClean="0"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cs typeface="Times New Roman" panose="02020603050405020304" pitchFamily="18" charset="0"/>
              </a:rPr>
              <a:t>protection</a:t>
            </a:r>
            <a:r>
              <a:rPr lang="it-IT" sz="1600" dirty="0" smtClean="0"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cs typeface="Times New Roman" panose="02020603050405020304" pitchFamily="18" charset="0"/>
              </a:rPr>
              <a:t>burden-sharing</a:t>
            </a:r>
            <a:endParaRPr lang="it-IT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600" dirty="0" smtClean="0">
                <a:cs typeface="Times New Roman" panose="02020603050405020304" pitchFamily="18" charset="0"/>
              </a:rPr>
              <a:t>	-Public </a:t>
            </a:r>
            <a:r>
              <a:rPr lang="it-IT" sz="1600" dirty="0" err="1" smtClean="0">
                <a:cs typeface="Times New Roman" panose="02020603050405020304" pitchFamily="18" charset="0"/>
              </a:rPr>
              <a:t>goods</a:t>
            </a:r>
            <a:r>
              <a:rPr lang="it-IT" sz="1600" dirty="0" smtClean="0">
                <a:cs typeface="Times New Roman" panose="02020603050405020304" pitchFamily="18" charset="0"/>
              </a:rPr>
              <a:t> and </a:t>
            </a:r>
            <a:r>
              <a:rPr lang="it-IT" sz="1600" dirty="0" err="1" smtClean="0">
                <a:cs typeface="Times New Roman" panose="02020603050405020304" pitchFamily="18" charset="0"/>
              </a:rPr>
              <a:t>collective</a:t>
            </a:r>
            <a:r>
              <a:rPr lang="it-IT" sz="1600" dirty="0" smtClean="0"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cs typeface="Times New Roman" panose="02020603050405020304" pitchFamily="18" charset="0"/>
              </a:rPr>
              <a:t>action</a:t>
            </a:r>
            <a:endParaRPr lang="it-IT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600" dirty="0">
                <a:cs typeface="Times New Roman" panose="02020603050405020304" pitchFamily="18" charset="0"/>
              </a:rPr>
              <a:t>	</a:t>
            </a:r>
            <a:r>
              <a:rPr lang="it-IT" sz="1600" dirty="0" smtClean="0">
                <a:cs typeface="Times New Roman" panose="02020603050405020304" pitchFamily="18" charset="0"/>
              </a:rPr>
              <a:t>-</a:t>
            </a:r>
            <a:r>
              <a:rPr lang="it-IT" sz="1600" dirty="0" err="1" smtClean="0">
                <a:cs typeface="Times New Roman" panose="02020603050405020304" pitchFamily="18" charset="0"/>
              </a:rPr>
              <a:t>Refugee</a:t>
            </a:r>
            <a:r>
              <a:rPr lang="it-IT" sz="1600" dirty="0" smtClean="0"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cs typeface="Times New Roman" panose="02020603050405020304" pitchFamily="18" charset="0"/>
              </a:rPr>
              <a:t>protection</a:t>
            </a:r>
            <a:r>
              <a:rPr lang="it-IT" sz="1600" dirty="0" smtClean="0"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cs typeface="Times New Roman" panose="02020603050405020304" pitchFamily="18" charset="0"/>
              </a:rPr>
              <a:t>as</a:t>
            </a:r>
            <a:r>
              <a:rPr lang="it-IT" sz="1600" dirty="0" smtClean="0">
                <a:cs typeface="Times New Roman" panose="02020603050405020304" pitchFamily="18" charset="0"/>
              </a:rPr>
              <a:t> a global public </a:t>
            </a:r>
            <a:r>
              <a:rPr lang="it-IT" sz="1600" dirty="0" err="1" smtClean="0">
                <a:cs typeface="Times New Roman" panose="02020603050405020304" pitchFamily="18" charset="0"/>
              </a:rPr>
              <a:t>good</a:t>
            </a:r>
            <a:endParaRPr lang="it-IT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600" dirty="0">
                <a:cs typeface="Times New Roman" panose="02020603050405020304" pitchFamily="18" charset="0"/>
              </a:rPr>
              <a:t>	</a:t>
            </a:r>
            <a:r>
              <a:rPr lang="it-IT" sz="1600" dirty="0" smtClean="0">
                <a:cs typeface="Times New Roman" panose="02020603050405020304" pitchFamily="18" charset="0"/>
              </a:rPr>
              <a:t>-Provision of public goods under collective action</a:t>
            </a:r>
          </a:p>
          <a:p>
            <a:pPr marL="0" indent="0"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2.2. Research theories</a:t>
            </a:r>
          </a:p>
          <a:p>
            <a:pPr marL="0" indent="0">
              <a:buNone/>
            </a:pPr>
            <a:r>
              <a:rPr lang="en-US" sz="1800" dirty="0">
                <a:cs typeface="Times New Roman" panose="02020603050405020304" pitchFamily="18" charset="0"/>
              </a:rPr>
              <a:t>	</a:t>
            </a:r>
            <a:r>
              <a:rPr lang="en-US" sz="1600" dirty="0">
                <a:cs typeface="Times New Roman" panose="02020603050405020304" pitchFamily="18" charset="0"/>
              </a:rPr>
              <a:t>-Liberal Institutionalism (International cooperation and public goods</a:t>
            </a:r>
            <a:r>
              <a:rPr lang="en-US" sz="1600" dirty="0" smtClean="0">
                <a:cs typeface="Times New Roman" panose="02020603050405020304" pitchFamily="18" charset="0"/>
              </a:rPr>
              <a:t>)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Times New Roman" panose="02020603050405020304" pitchFamily="18" charset="0"/>
              </a:rPr>
              <a:t>	-Liberal </a:t>
            </a:r>
            <a:r>
              <a:rPr lang="en-US" sz="1600" dirty="0" err="1" smtClean="0">
                <a:cs typeface="Times New Roman" panose="02020603050405020304" pitchFamily="18" charset="0"/>
              </a:rPr>
              <a:t>intergovernmentalism</a:t>
            </a:r>
            <a:r>
              <a:rPr lang="en-US" sz="1600" dirty="0" smtClean="0">
                <a:cs typeface="Times New Roman" panose="02020603050405020304" pitchFamily="18" charset="0"/>
              </a:rPr>
              <a:t> (EU-Member states relationship/EU integration)</a:t>
            </a:r>
            <a:endParaRPr lang="en-US" sz="16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cs typeface="Times New Roman" panose="02020603050405020304" pitchFamily="18" charset="0"/>
              </a:rPr>
              <a:t>3. </a:t>
            </a:r>
            <a:r>
              <a:rPr lang="en-US" sz="1600" b="1" dirty="0">
                <a:cs typeface="Times New Roman" panose="02020603050405020304" pitchFamily="18" charset="0"/>
              </a:rPr>
              <a:t>RESEARCH DESIGN AND METHODOLOGY </a:t>
            </a:r>
            <a:endParaRPr lang="it-I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cs typeface="Times New Roman" panose="02020603050405020304" pitchFamily="18" charset="0"/>
              </a:rPr>
              <a:t>3.1. </a:t>
            </a:r>
            <a:r>
              <a:rPr lang="en-US" sz="1800" dirty="0" smtClean="0">
                <a:cs typeface="Times New Roman" panose="02020603050405020304" pitchFamily="18" charset="0"/>
              </a:rPr>
              <a:t>Variables and measurement</a:t>
            </a:r>
            <a:endParaRPr lang="it-IT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cs typeface="Times New Roman" panose="02020603050405020304" pitchFamily="18" charset="0"/>
              </a:rPr>
              <a:t>3.2. </a:t>
            </a:r>
            <a:r>
              <a:rPr lang="en-US" sz="1800" dirty="0" smtClean="0">
                <a:cs typeface="Times New Roman" panose="02020603050405020304" pitchFamily="18" charset="0"/>
              </a:rPr>
              <a:t>Hypothesis and outcomes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3.3</a:t>
            </a:r>
            <a:r>
              <a:rPr lang="en-US" sz="1800" dirty="0">
                <a:cs typeface="Times New Roman" panose="02020603050405020304" pitchFamily="18" charset="0"/>
              </a:rPr>
              <a:t>. </a:t>
            </a:r>
            <a:r>
              <a:rPr lang="en-US" sz="1800" dirty="0" smtClean="0">
                <a:cs typeface="Times New Roman" panose="02020603050405020304" pitchFamily="18" charset="0"/>
              </a:rPr>
              <a:t>Germany, Italy and Poland as case studies</a:t>
            </a:r>
            <a:endParaRPr lang="en-US" sz="16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cs typeface="Times New Roman" panose="02020603050405020304" pitchFamily="18" charset="0"/>
              </a:rPr>
              <a:t>4. CONCLUSIONS</a:t>
            </a:r>
            <a:endParaRPr lang="it-IT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5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279" y="-158411"/>
            <a:ext cx="10515600" cy="1912854"/>
          </a:xfrm>
        </p:spPr>
        <p:txBody>
          <a:bodyPr>
            <a:normAutofit fontScale="90000"/>
          </a:bodyPr>
          <a:lstStyle/>
          <a:p>
            <a:pPr marL="0" indent="0"/>
            <a:r>
              <a:rPr lang="it-IT" b="1" dirty="0" smtClean="0"/>
              <a:t>	</a:t>
            </a:r>
            <a:r>
              <a:rPr lang="it-IT" sz="3100" b="1" dirty="0" smtClean="0"/>
              <a:t>			</a:t>
            </a:r>
            <a:r>
              <a:rPr lang="it-IT" sz="2700" b="1" dirty="0" smtClean="0"/>
              <a:t>1. </a:t>
            </a:r>
            <a:r>
              <a:rPr lang="it-IT" sz="2700" b="1" dirty="0" smtClean="0">
                <a:cs typeface="Times New Roman" panose="02020603050405020304" pitchFamily="18" charset="0"/>
              </a:rPr>
              <a:t>RESEARCH PUZZLE </a:t>
            </a:r>
            <a:r>
              <a:rPr lang="it-IT" sz="2700" dirty="0" smtClean="0">
                <a:cs typeface="Times New Roman" panose="02020603050405020304" pitchFamily="18" charset="0"/>
              </a:rPr>
              <a:t/>
            </a:r>
            <a:br>
              <a:rPr lang="it-IT" sz="2700" dirty="0" smtClean="0">
                <a:cs typeface="Times New Roman" panose="02020603050405020304" pitchFamily="18" charset="0"/>
              </a:rPr>
            </a:br>
            <a:r>
              <a:rPr lang="it-IT" sz="2700" dirty="0" smtClean="0">
                <a:cs typeface="Times New Roman" panose="02020603050405020304" pitchFamily="18" charset="0"/>
              </a:rPr>
              <a:t/>
            </a:r>
            <a:br>
              <a:rPr lang="it-IT" sz="2700" dirty="0" smtClean="0">
                <a:cs typeface="Times New Roman" panose="02020603050405020304" pitchFamily="18" charset="0"/>
              </a:rPr>
            </a:br>
            <a:r>
              <a:rPr lang="it-IT" sz="2700" u="sng" dirty="0" smtClean="0">
                <a:cs typeface="Times New Roman" panose="02020603050405020304" pitchFamily="18" charset="0"/>
              </a:rPr>
              <a:t>1.1  </a:t>
            </a:r>
            <a:r>
              <a:rPr lang="it-IT" sz="2700" u="sng" dirty="0" err="1" smtClean="0">
                <a:cs typeface="Times New Roman" panose="02020603050405020304" pitchFamily="18" charset="0"/>
              </a:rPr>
              <a:t>Research</a:t>
            </a:r>
            <a:r>
              <a:rPr lang="it-IT" sz="2700" u="sng" dirty="0" smtClean="0">
                <a:cs typeface="Times New Roman" panose="02020603050405020304" pitchFamily="18" charset="0"/>
              </a:rPr>
              <a:t> </a:t>
            </a:r>
            <a:r>
              <a:rPr lang="it-IT" sz="2700" u="sng" dirty="0" err="1" smtClean="0">
                <a:cs typeface="Times New Roman" panose="02020603050405020304" pitchFamily="18" charset="0"/>
              </a:rPr>
              <a:t>aim</a:t>
            </a:r>
            <a:r>
              <a:rPr lang="it-IT" dirty="0" smtClean="0">
                <a:cs typeface="Times New Roman" panose="02020603050405020304" pitchFamily="18" charset="0"/>
              </a:rPr>
              <a:t/>
            </a:r>
            <a:br>
              <a:rPr lang="it-IT" dirty="0" smtClean="0"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-236437"/>
            <a:ext cx="11353800" cy="70944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To </a:t>
            </a:r>
            <a:r>
              <a:rPr lang="en-US" sz="2600" dirty="0"/>
              <a:t>what extent </a:t>
            </a:r>
            <a:r>
              <a:rPr lang="en-US" sz="2600" dirty="0" smtClean="0"/>
              <a:t>Member </a:t>
            </a:r>
            <a:r>
              <a:rPr lang="en-US" sz="2600" dirty="0"/>
              <a:t>States differ each other in cooperating at EU </a:t>
            </a:r>
            <a:r>
              <a:rPr lang="en-US" sz="2600" dirty="0" smtClean="0"/>
              <a:t>level in migration and asylum policy? (research on identity, security, political parties, etc.)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                                                                          -Asylum policy</a:t>
            </a:r>
          </a:p>
          <a:p>
            <a:r>
              <a:rPr lang="en-US" sz="2600" dirty="0" smtClean="0"/>
              <a:t>Different areas in EU migration and asylum domain         -Illegal/legal immigration</a:t>
            </a:r>
          </a:p>
          <a:p>
            <a:pPr marL="0" indent="0">
              <a:buNone/>
            </a:pPr>
            <a:r>
              <a:rPr lang="en-US" sz="2600" dirty="0" smtClean="0"/>
              <a:t>			                    </a:t>
            </a:r>
            <a:r>
              <a:rPr lang="en-US" sz="2600" dirty="0"/>
              <a:t> </a:t>
            </a:r>
            <a:r>
              <a:rPr lang="en-US" sz="2600" dirty="0" smtClean="0"/>
              <a:t>                              -</a:t>
            </a:r>
            <a:r>
              <a:rPr lang="en-US" sz="2600" b="1" dirty="0" smtClean="0"/>
              <a:t>Refugee protection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	</a:t>
            </a:r>
            <a:r>
              <a:rPr lang="en-US" sz="2600" dirty="0"/>
              <a:t> </a:t>
            </a:r>
            <a:r>
              <a:rPr lang="en-US" sz="2600" dirty="0" smtClean="0"/>
              <a:t>                 		-Etc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600" dirty="0" smtClean="0"/>
              <a:t>					                            a) Sharing money</a:t>
            </a:r>
          </a:p>
          <a:p>
            <a:pPr marL="285750" indent="-285750" algn="just"/>
            <a:r>
              <a:rPr lang="en-US" sz="2600" dirty="0" smtClean="0"/>
              <a:t>Types </a:t>
            </a:r>
            <a:r>
              <a:rPr lang="en-US" sz="2600" dirty="0"/>
              <a:t>of burden-sharing in refugee protection (Noll, </a:t>
            </a:r>
            <a:r>
              <a:rPr lang="en-US" sz="2600" dirty="0" smtClean="0"/>
              <a:t>2000)       </a:t>
            </a:r>
            <a:r>
              <a:rPr lang="en-US" sz="2600" b="1" dirty="0" smtClean="0"/>
              <a:t>b) Sharing people</a:t>
            </a:r>
            <a:endParaRPr lang="en-US" sz="2600" b="1" dirty="0"/>
          </a:p>
          <a:p>
            <a:pPr marL="3657600" lvl="8" indent="0" algn="just">
              <a:buNone/>
            </a:pPr>
            <a:r>
              <a:rPr lang="en-US" sz="2600" dirty="0"/>
              <a:t>                                   </a:t>
            </a:r>
            <a:r>
              <a:rPr lang="en-US" sz="2600" dirty="0" smtClean="0"/>
              <a:t>           c) Sharing policy</a:t>
            </a:r>
            <a:endParaRPr lang="en-US" sz="2600" dirty="0"/>
          </a:p>
          <a:p>
            <a:pPr marL="3657600" lvl="8" indent="0" algn="just">
              <a:buNone/>
            </a:pPr>
            <a:r>
              <a:rPr lang="en-US" sz="2600" dirty="0"/>
              <a:t>                                   </a:t>
            </a:r>
            <a:r>
              <a:rPr lang="en-US" sz="2600" dirty="0" smtClean="0"/>
              <a:t>    </a:t>
            </a:r>
            <a:endParaRPr lang="en-US" sz="26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	                  		        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				PUBLIC GOODS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                                                                                                        	        AND		        AND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			</a:t>
            </a:r>
            <a:r>
              <a:rPr lang="en-US" sz="2000" dirty="0"/>
              <a:t> </a:t>
            </a:r>
            <a:r>
              <a:rPr lang="en-US" sz="2000" dirty="0" smtClean="0"/>
              <a:t>                  COLLECTIVE ACTION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				   PERSPECTIVE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		 	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5550568" y="5406190"/>
            <a:ext cx="417095" cy="561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4526924"/>
              </p:ext>
            </p:extLst>
          </p:nvPr>
        </p:nvGraphicFramePr>
        <p:xfrm>
          <a:off x="1299410" y="4300088"/>
          <a:ext cx="8153859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36808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dirty="0" smtClean="0"/>
                        <a:t>	</a:t>
                      </a:r>
                      <a:r>
                        <a:rPr lang="en-US" sz="1600" dirty="0" smtClean="0"/>
                        <a:t>                                </a:t>
                      </a:r>
                      <a:r>
                        <a:rPr lang="en-US" sz="1600" u="sng" dirty="0" smtClean="0">
                          <a:solidFill>
                            <a:schemeClr val="tx1"/>
                          </a:solidFill>
                        </a:rPr>
                        <a:t>REFUGEE PROTECTION (BURDEN-SHARING)</a:t>
                      </a:r>
                    </a:p>
                    <a:p>
                      <a:pPr marL="0" indent="0" algn="ctr">
                        <a:buNone/>
                      </a:pP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Why some Member States are reluctant to contribute to refugee provision in the EU in terms of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burden-sharing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</a:p>
                    <a:p>
                      <a:pPr marL="0" indent="0">
                        <a:buNone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This research seeks to assess why EU burden-sharing in refugee protection fails under the situation of the refugee crisis in some Member States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Freccia in giù 4"/>
          <p:cNvSpPr/>
          <p:nvPr/>
        </p:nvSpPr>
        <p:spPr>
          <a:xfrm>
            <a:off x="5066650" y="5400462"/>
            <a:ext cx="259902" cy="44499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chiusa 7"/>
          <p:cNvSpPr/>
          <p:nvPr/>
        </p:nvSpPr>
        <p:spPr>
          <a:xfrm>
            <a:off x="5974080" y="1718348"/>
            <a:ext cx="149994" cy="138876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966538" y="-956427"/>
            <a:ext cx="10515600" cy="1912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b="1" dirty="0" smtClean="0"/>
          </a:p>
          <a:p>
            <a:r>
              <a:rPr lang="it-IT" b="1" dirty="0" smtClean="0"/>
              <a:t> </a:t>
            </a:r>
            <a:r>
              <a:rPr lang="it-IT" sz="3100" b="1" dirty="0" smtClean="0"/>
              <a:t>		</a:t>
            </a:r>
            <a:endParaRPr lang="it-IT" dirty="0"/>
          </a:p>
        </p:txBody>
      </p:sp>
      <p:sp>
        <p:nvSpPr>
          <p:cNvPr id="10" name="Parentesi graffa chiusa 9"/>
          <p:cNvSpPr/>
          <p:nvPr/>
        </p:nvSpPr>
        <p:spPr>
          <a:xfrm>
            <a:off x="6641432" y="3320715"/>
            <a:ext cx="216568" cy="75035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chiusa 6"/>
          <p:cNvSpPr/>
          <p:nvPr/>
        </p:nvSpPr>
        <p:spPr>
          <a:xfrm>
            <a:off x="9563042" y="4336983"/>
            <a:ext cx="248194" cy="231648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9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986589" y="3092115"/>
            <a:ext cx="10010274" cy="121519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335504" y="3537285"/>
            <a:ext cx="836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2013   	 	2014   		2015 		  2016 	 	 2017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1636295" y="2261937"/>
            <a:ext cx="12031" cy="110690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3128210" y="4014538"/>
            <a:ext cx="20053" cy="7980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784030" y="1557182"/>
            <a:ext cx="19250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TASK FORCE MEDITERRANEAN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October</a:t>
            </a:r>
            <a:r>
              <a:rPr lang="es-ES" sz="1400" dirty="0" smtClean="0"/>
              <a:t> 2013)</a:t>
            </a:r>
            <a:endParaRPr lang="es-ES" sz="1400" dirty="0"/>
          </a:p>
        </p:txBody>
      </p:sp>
      <p:sp>
        <p:nvSpPr>
          <p:cNvPr id="24" name="23 Marcador de contenido"/>
          <p:cNvSpPr txBox="1">
            <a:spLocks noGrp="1"/>
          </p:cNvSpPr>
          <p:nvPr>
            <p:ph idx="1"/>
          </p:nvPr>
        </p:nvSpPr>
        <p:spPr>
          <a:xfrm>
            <a:off x="-1352812" y="320981"/>
            <a:ext cx="6921729" cy="88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t-IT" sz="2400" u="sng" dirty="0" smtClean="0"/>
              <a:t>1.2. Background</a:t>
            </a:r>
          </a:p>
          <a:p>
            <a:pPr algn="ctr"/>
            <a:endParaRPr lang="es-ES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43400" y="4811149"/>
            <a:ext cx="1359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FIVE POINT PLAN ON MIGRATION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April</a:t>
            </a:r>
            <a:r>
              <a:rPr lang="es-ES" sz="1400" dirty="0" smtClean="0"/>
              <a:t> 2014)</a:t>
            </a:r>
            <a:endParaRPr lang="es-ES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593431" y="1632286"/>
            <a:ext cx="1359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EUROPEAN AGENDA  FOR MIGRATION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May</a:t>
            </a:r>
            <a:r>
              <a:rPr lang="es-ES" sz="1400" dirty="0" smtClean="0"/>
              <a:t> 2015)</a:t>
            </a:r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4283242" y="3998495"/>
            <a:ext cx="28075" cy="12713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3854116" y="5261812"/>
            <a:ext cx="1359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EMERGENCY RELOCATION PROPOSAL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May</a:t>
            </a:r>
            <a:r>
              <a:rPr lang="es-ES" sz="1400" dirty="0" smtClean="0"/>
              <a:t> 2015)</a:t>
            </a:r>
          </a:p>
        </p:txBody>
      </p:sp>
      <p:cxnSp>
        <p:nvCxnSpPr>
          <p:cNvPr id="34" name="33 Conector recto"/>
          <p:cNvCxnSpPr/>
          <p:nvPr/>
        </p:nvCxnSpPr>
        <p:spPr>
          <a:xfrm flipV="1">
            <a:off x="4239126" y="2598823"/>
            <a:ext cx="20053" cy="7980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6128962" y="2117558"/>
            <a:ext cx="28075" cy="12713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5237746" y="1339517"/>
            <a:ext cx="1548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EU-TURKEY JOINT ACTION PLAN </a:t>
            </a:r>
            <a:r>
              <a:rPr lang="es-ES" sz="1400" dirty="0" smtClean="0"/>
              <a:t>(</a:t>
            </a:r>
            <a:r>
              <a:rPr lang="es-ES" sz="1400" dirty="0" err="1" smtClean="0"/>
              <a:t>November</a:t>
            </a:r>
            <a:r>
              <a:rPr lang="es-ES" sz="1400" dirty="0" smtClean="0"/>
              <a:t> 2015)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6954637" y="5330705"/>
            <a:ext cx="2005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COMMON EUROPEAN ASYLUM SYSTEM REFORM PROPOSALS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May</a:t>
            </a:r>
            <a:r>
              <a:rPr lang="es-ES" sz="1400" dirty="0" smtClean="0"/>
              <a:t> 2016)</a:t>
            </a:r>
          </a:p>
        </p:txBody>
      </p:sp>
      <p:cxnSp>
        <p:nvCxnSpPr>
          <p:cNvPr id="38" name="37 Conector recto"/>
          <p:cNvCxnSpPr/>
          <p:nvPr/>
        </p:nvCxnSpPr>
        <p:spPr>
          <a:xfrm flipV="1">
            <a:off x="5910416" y="4010527"/>
            <a:ext cx="20053" cy="7980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7508913" y="4023602"/>
            <a:ext cx="28075" cy="12713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5052767" y="4831751"/>
            <a:ext cx="2005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EXTRAORDINARY JHA COUNCIL AGREES TEMPORARY RELOCATION MECHANISM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September</a:t>
            </a:r>
            <a:r>
              <a:rPr lang="es-ES" sz="1400" dirty="0" smtClean="0"/>
              <a:t> 2015)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8884910" y="4861419"/>
            <a:ext cx="1548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MALTA DECLARATION </a:t>
            </a:r>
            <a:r>
              <a:rPr lang="es-ES" sz="1400" dirty="0" smtClean="0"/>
              <a:t>(</a:t>
            </a:r>
            <a:r>
              <a:rPr lang="es-ES" sz="1400" dirty="0" err="1" smtClean="0"/>
              <a:t>February</a:t>
            </a:r>
            <a:r>
              <a:rPr lang="es-ES" sz="1400" dirty="0" smtClean="0"/>
              <a:t> 2017)</a:t>
            </a:r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8292449" y="2597174"/>
            <a:ext cx="20053" cy="7980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V="1">
            <a:off x="9559665" y="3989651"/>
            <a:ext cx="20053" cy="7980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7168841" y="1177447"/>
            <a:ext cx="2476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IDEA OF “FLEXIBLE SOLIDARITY” PROMOTED BY THE VISEGRAD COUNTRIES AT THE EUROPEAN COUNCIL IN BRATISLAVA</a:t>
            </a:r>
            <a:r>
              <a:rPr lang="es-ES" sz="1400" b="1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es-ES" sz="1400" dirty="0" smtClean="0"/>
              <a:t>(</a:t>
            </a:r>
            <a:r>
              <a:rPr lang="es-ES" sz="1400" dirty="0" err="1" smtClean="0"/>
              <a:t>September</a:t>
            </a:r>
            <a:r>
              <a:rPr lang="es-ES" sz="1400" dirty="0" smtClean="0"/>
              <a:t> 2016)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159816" y="4916245"/>
            <a:ext cx="19250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 smtClean="0"/>
              <a:t>RELEVANT FIGURES</a:t>
            </a:r>
          </a:p>
          <a:p>
            <a:pPr algn="ctr"/>
            <a:r>
              <a:rPr lang="es-ES" sz="1400" u="sng" dirty="0" smtClean="0"/>
              <a:t>(</a:t>
            </a:r>
            <a:r>
              <a:rPr lang="es-ES" sz="1400" u="sng" dirty="0" err="1" smtClean="0"/>
              <a:t>Pachocka</a:t>
            </a:r>
            <a:r>
              <a:rPr lang="es-ES" sz="1400" u="sng" dirty="0" smtClean="0"/>
              <a:t>,</a:t>
            </a:r>
            <a:r>
              <a:rPr lang="en-US" sz="1400" dirty="0" smtClean="0"/>
              <a:t> and </a:t>
            </a:r>
            <a:r>
              <a:rPr lang="en-US" sz="1400" dirty="0" err="1" smtClean="0"/>
              <a:t>Vizvizi</a:t>
            </a:r>
            <a:r>
              <a:rPr lang="en-US" sz="1400" dirty="0" smtClean="0"/>
              <a:t> 2018, p. 456, 457)</a:t>
            </a:r>
            <a:r>
              <a:rPr lang="es-ES" sz="1400" b="1" u="sng" dirty="0" smtClean="0"/>
              <a:t>:</a:t>
            </a:r>
          </a:p>
          <a:p>
            <a:endParaRPr lang="es-ES" sz="1400" dirty="0" smtClean="0"/>
          </a:p>
          <a:p>
            <a:r>
              <a:rPr lang="es-ES" sz="1400" dirty="0" smtClean="0"/>
              <a:t>-2014: 216.1 </a:t>
            </a:r>
            <a:r>
              <a:rPr lang="es-ES" sz="1400" dirty="0" err="1" smtClean="0"/>
              <a:t>thousand</a:t>
            </a:r>
            <a:endParaRPr lang="es-ES" sz="1400" dirty="0" smtClean="0"/>
          </a:p>
          <a:p>
            <a:r>
              <a:rPr lang="es-ES" sz="1400" dirty="0" smtClean="0"/>
              <a:t>-2015: 1 </a:t>
            </a:r>
            <a:r>
              <a:rPr lang="es-ES" sz="1400" dirty="0" err="1" smtClean="0"/>
              <a:t>million</a:t>
            </a:r>
            <a:endParaRPr lang="es-ES" sz="1400" dirty="0" smtClean="0"/>
          </a:p>
          <a:p>
            <a:r>
              <a:rPr lang="es-ES" sz="1400" dirty="0" smtClean="0"/>
              <a:t>-2016: 362.8 </a:t>
            </a:r>
            <a:r>
              <a:rPr lang="es-ES" sz="1400" dirty="0" err="1" smtClean="0"/>
              <a:t>thousand</a:t>
            </a:r>
            <a:endParaRPr lang="es-ES" sz="1400" dirty="0" smtClean="0"/>
          </a:p>
          <a:p>
            <a:r>
              <a:rPr lang="es-ES" sz="1400" dirty="0" smtClean="0"/>
              <a:t>-2017: 172.3 </a:t>
            </a:r>
            <a:r>
              <a:rPr lang="es-ES" sz="1400" dirty="0" err="1" smtClean="0"/>
              <a:t>thousand</a:t>
            </a:r>
            <a:endParaRPr lang="es-ES" sz="14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652063" y="6596390"/>
            <a:ext cx="10539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/>
              <a:t>SOURCE: </a:t>
            </a:r>
            <a:r>
              <a:rPr lang="en-US" sz="1100" dirty="0" err="1" smtClean="0"/>
              <a:t>Collett</a:t>
            </a:r>
            <a:r>
              <a:rPr lang="en-US" sz="1100" dirty="0" smtClean="0"/>
              <a:t>, E. and Le Coz, C. </a:t>
            </a:r>
            <a:r>
              <a:rPr lang="en-US" sz="1100" i="1" dirty="0" smtClean="0"/>
              <a:t>After the Storm: Learning from the EU response to the migration crisis</a:t>
            </a:r>
            <a:r>
              <a:rPr lang="en-US" sz="1100" dirty="0" smtClean="0"/>
              <a:t>, Brussels: Migration Policy Institute Europe, 2018</a:t>
            </a:r>
            <a:endParaRPr lang="es-ES" sz="1100" dirty="0"/>
          </a:p>
        </p:txBody>
      </p:sp>
      <p:graphicFrame>
        <p:nvGraphicFramePr>
          <p:cNvPr id="48" name="47 Tabla"/>
          <p:cNvGraphicFramePr>
            <a:graphicFrameLocks noGrp="1"/>
          </p:cNvGraphicFramePr>
          <p:nvPr/>
        </p:nvGraphicFramePr>
        <p:xfrm>
          <a:off x="162838" y="4935255"/>
          <a:ext cx="2029217" cy="1741118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2029217"/>
              </a:tblGrid>
              <a:tr h="1741118">
                <a:tc>
                  <a:txBody>
                    <a:bodyPr/>
                    <a:lstStyle/>
                    <a:p>
                      <a:endParaRPr lang="es-ES" dirty="0"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u="sng" dirty="0" smtClean="0"/>
              <a:t>1.3. </a:t>
            </a:r>
            <a:r>
              <a:rPr lang="it-IT" sz="2400" b="1" u="sng" dirty="0" err="1" smtClean="0"/>
              <a:t>Relevance</a:t>
            </a:r>
            <a:r>
              <a:rPr lang="it-IT" sz="2400" b="1" u="sng" dirty="0" smtClean="0"/>
              <a:t> of the </a:t>
            </a:r>
            <a:r>
              <a:rPr lang="it-IT" sz="2400" b="1" u="sng" dirty="0" err="1" smtClean="0"/>
              <a:t>projec</a:t>
            </a:r>
            <a:r>
              <a:rPr lang="it-IT" sz="2400" u="sng" dirty="0" err="1" smtClean="0"/>
              <a:t>t</a:t>
            </a:r>
            <a:r>
              <a:rPr lang="it-IT" u="sng" dirty="0"/>
              <a:t/>
            </a:r>
            <a:br>
              <a:rPr lang="it-IT" u="sng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394960"/>
          </a:xfrm>
        </p:spPr>
        <p:txBody>
          <a:bodyPr>
            <a:normAutofit fontScale="85000" lnSpcReduction="20000"/>
          </a:bodyPr>
          <a:lstStyle/>
          <a:p>
            <a:pPr marL="457200" indent="-457200" algn="ctr">
              <a:buAutoNum type="alphaUcParenR"/>
            </a:pPr>
            <a:r>
              <a:rPr lang="en-US" sz="2400" u="sng" dirty="0" smtClean="0"/>
              <a:t>WHAT IS LEFT IN THE LITERATURE: </a:t>
            </a:r>
          </a:p>
          <a:p>
            <a:pPr marL="0" indent="0" algn="ctr">
              <a:buNone/>
            </a:pPr>
            <a:endParaRPr lang="en-US" sz="2400" u="sng" dirty="0" smtClean="0"/>
          </a:p>
          <a:p>
            <a:pPr marL="0" indent="0" algn="ctr">
              <a:buNone/>
            </a:pPr>
            <a:r>
              <a:rPr lang="en-US" sz="2400" i="1" dirty="0" smtClean="0"/>
              <a:t>“Public </a:t>
            </a:r>
            <a:r>
              <a:rPr lang="en-US" sz="2400" i="1" dirty="0"/>
              <a:t>goods and burden-sharing approaches have been applied to refugee studies, but without any attempt to identify explicitly the public goods inherent in refugee </a:t>
            </a:r>
            <a:r>
              <a:rPr lang="en-US" sz="2400" i="1" dirty="0" smtClean="0"/>
              <a:t>provision </a:t>
            </a:r>
            <a:r>
              <a:rPr lang="en-US" sz="2400" i="1" dirty="0"/>
              <a:t>or </a:t>
            </a:r>
            <a:r>
              <a:rPr lang="en-US" sz="2400" i="1" dirty="0">
                <a:solidFill>
                  <a:srgbClr val="FF0000"/>
                </a:solidFill>
              </a:rPr>
              <a:t>to test empirically </a:t>
            </a:r>
            <a:r>
              <a:rPr lang="en-US" sz="2400" i="1" dirty="0"/>
              <a:t>the often implicit assumption that it is a pure public good” 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en-US" sz="2400" dirty="0" smtClean="0"/>
              <a:t>(</a:t>
            </a:r>
            <a:r>
              <a:rPr lang="en-US" sz="2400" dirty="0"/>
              <a:t>Betts 2003, p. 274</a:t>
            </a:r>
            <a:r>
              <a:rPr lang="en-US" sz="2400" dirty="0" smtClean="0"/>
              <a:t>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u="sng" dirty="0" smtClean="0"/>
              <a:t>B) CONTRIBUTION:</a:t>
            </a:r>
          </a:p>
          <a:p>
            <a:pPr marL="0" indent="0" algn="ctr">
              <a:buNone/>
            </a:pPr>
            <a:endParaRPr lang="en-US" sz="2400" u="sng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Empirical </a:t>
            </a:r>
            <a:r>
              <a:rPr lang="en-US" sz="2400" dirty="0"/>
              <a:t>analysis of how public goods and collective action approaches can be used in analyzing and</a:t>
            </a:r>
            <a:r>
              <a:rPr lang="en-US" sz="2400" dirty="0">
                <a:solidFill>
                  <a:srgbClr val="FF0000"/>
                </a:solidFill>
              </a:rPr>
              <a:t> interpreting the current refugee crisis in the EU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14350" indent="-514350">
              <a:buAutoNum type="arabicParenR"/>
            </a:pPr>
            <a:endParaRPr lang="en-US" sz="24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Multidisciplinary nature      -Refugee and migration studies (topic)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-Political parties/governments (indicators/variables)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-EU studies (context)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 -IR/economics (research theories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4" name="Parentesi graffa chiusa 3"/>
          <p:cNvSpPr/>
          <p:nvPr/>
        </p:nvSpPr>
        <p:spPr>
          <a:xfrm>
            <a:off x="3892731" y="4794069"/>
            <a:ext cx="78377" cy="133241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50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829629" y="801201"/>
          <a:ext cx="10515600" cy="53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179"/>
                <a:gridCol w="2646947"/>
                <a:gridCol w="2586790"/>
                <a:gridCol w="2546684"/>
              </a:tblGrid>
              <a:tr h="860804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                                 CONCEPTUAL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baseline="0" dirty="0" smtClean="0"/>
                        <a:t>                                    VARIABLES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47290">
                <a:tc>
                  <a:txBody>
                    <a:bodyPr/>
                    <a:lstStyle/>
                    <a:p>
                      <a:pPr algn="ctr"/>
                      <a:endParaRPr lang="it-IT" sz="1600" dirty="0" smtClean="0"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600" dirty="0" smtClean="0"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600" dirty="0" smtClean="0"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600" dirty="0" smtClean="0">
                          <a:cs typeface="Times New Roman" panose="02020603050405020304" pitchFamily="18" charset="0"/>
                        </a:rPr>
                        <a:t>     REFUGEE</a:t>
                      </a:r>
                      <a:r>
                        <a:rPr lang="it-IT" sz="1600" baseline="0" dirty="0" smtClean="0">
                          <a:cs typeface="Times New Roman" panose="02020603050405020304" pitchFamily="18" charset="0"/>
                        </a:rPr>
                        <a:t> PROTECTION AND BURDEN-SHARING</a:t>
                      </a:r>
                      <a:r>
                        <a:rPr lang="it-IT" sz="160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es-ES" sz="1600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pPr algn="ctr"/>
                      <a:endParaRPr lang="it-IT" sz="1800" dirty="0" smtClean="0"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800" dirty="0" smtClean="0"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it-IT" sz="1800" baseline="0" dirty="0" smtClean="0">
                          <a:cs typeface="Times New Roman" panose="02020603050405020304" pitchFamily="18" charset="0"/>
                        </a:rPr>
                        <a:t> GOODS AND COLLECTIVE ACTION</a:t>
                      </a:r>
                      <a:r>
                        <a:rPr lang="it-IT" sz="180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s-ES" sz="1600" dirty="0" smtClean="0"/>
                        <a:t>A) </a:t>
                      </a:r>
                      <a:r>
                        <a:rPr lang="es-ES" sz="1600" dirty="0" err="1" smtClean="0"/>
                        <a:t>Definition</a:t>
                      </a:r>
                      <a:r>
                        <a:rPr lang="es-ES" sz="1600" baseline="0" dirty="0" smtClean="0"/>
                        <a:t> (UN Geneva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err="1" smtClean="0"/>
                        <a:t>Convention</a:t>
                      </a:r>
                      <a:r>
                        <a:rPr lang="es-ES" sz="1600" baseline="0" dirty="0" smtClean="0"/>
                        <a:t> and EU)</a:t>
                      </a:r>
                    </a:p>
                    <a:p>
                      <a:pPr marL="342900" indent="-342900">
                        <a:buNone/>
                      </a:pPr>
                      <a:endParaRPr lang="es-ES" sz="1600" dirty="0" smtClean="0"/>
                    </a:p>
                    <a:p>
                      <a:pPr marL="342900" indent="-342900">
                        <a:buNone/>
                      </a:pPr>
                      <a:r>
                        <a:rPr lang="es-ES" sz="1600" dirty="0" smtClean="0"/>
                        <a:t>B) </a:t>
                      </a:r>
                      <a:r>
                        <a:rPr lang="es-ES" sz="1600" dirty="0" err="1" smtClean="0"/>
                        <a:t>Definition</a:t>
                      </a:r>
                      <a:r>
                        <a:rPr lang="es-ES" sz="1600" baseline="0" dirty="0" smtClean="0"/>
                        <a:t> of </a:t>
                      </a:r>
                      <a:r>
                        <a:rPr lang="es-ES" sz="1600" baseline="0" dirty="0" err="1" smtClean="0"/>
                        <a:t>refuge</a:t>
                      </a:r>
                      <a:r>
                        <a:rPr lang="es-ES" sz="1600" baseline="0" dirty="0" smtClean="0"/>
                        <a:t> pro-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err="1" smtClean="0"/>
                        <a:t>tection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burden-sharing</a:t>
                      </a:r>
                      <a:endParaRPr lang="es-ES" sz="160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smtClean="0"/>
                        <a:t>-EU legal </a:t>
                      </a:r>
                      <a:r>
                        <a:rPr lang="es-ES" sz="1600" baseline="0" dirty="0" err="1" smtClean="0"/>
                        <a:t>framework</a:t>
                      </a:r>
                      <a:endParaRPr lang="es-ES" sz="160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smtClean="0"/>
                        <a:t>-</a:t>
                      </a:r>
                      <a:r>
                        <a:rPr lang="es-ES" sz="1600" baseline="0" dirty="0" err="1" smtClean="0"/>
                        <a:t>Scholars</a:t>
                      </a:r>
                      <a:r>
                        <a:rPr lang="es-ES" sz="1600" baseline="0" dirty="0" smtClean="0"/>
                        <a:t> (</a:t>
                      </a:r>
                      <a:r>
                        <a:rPr lang="it-IT" sz="1600" dirty="0" smtClean="0">
                          <a:cs typeface="Times New Roman" panose="02020603050405020304" pitchFamily="18" charset="0"/>
                        </a:rPr>
                        <a:t>Zaun, 2018;</a:t>
                      </a:r>
                      <a:r>
                        <a:rPr lang="it-IT" sz="1600" baseline="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es-ES" sz="16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cs typeface="Times New Roman" panose="02020603050405020304" pitchFamily="18" charset="0"/>
                        </a:rPr>
                        <a:t>Bauböc, Gottwald, etc.)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aseline="0" dirty="0" smtClean="0"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s-ES" sz="1600" dirty="0" smtClean="0"/>
                        <a:t>A) </a:t>
                      </a:r>
                      <a:r>
                        <a:rPr lang="es-ES" sz="1600" dirty="0" err="1" smtClean="0"/>
                        <a:t>Definition</a:t>
                      </a:r>
                      <a:r>
                        <a:rPr lang="es-ES" sz="1600" baseline="0" dirty="0" smtClean="0"/>
                        <a:t> and </a:t>
                      </a:r>
                      <a:r>
                        <a:rPr lang="es-ES" sz="1600" baseline="0" dirty="0" err="1" smtClean="0"/>
                        <a:t>characteris</a:t>
                      </a:r>
                      <a:r>
                        <a:rPr lang="es-ES" sz="1600" baseline="0" dirty="0" smtClean="0"/>
                        <a:t>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smtClean="0"/>
                        <a:t>tics of (global) </a:t>
                      </a:r>
                      <a:r>
                        <a:rPr lang="es-ES" sz="1600" baseline="0" dirty="0" err="1" smtClean="0"/>
                        <a:t>public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good</a:t>
                      </a:r>
                      <a:r>
                        <a:rPr lang="es-ES" sz="1600" baseline="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smtClean="0"/>
                        <a:t>(</a:t>
                      </a:r>
                      <a:r>
                        <a:rPr lang="es-ES" sz="1600" baseline="0" dirty="0" err="1" smtClean="0"/>
                        <a:t>Kaul</a:t>
                      </a:r>
                      <a:r>
                        <a:rPr lang="es-ES" sz="1600" baseline="0" dirty="0" smtClean="0"/>
                        <a:t> et al., 1999)</a:t>
                      </a:r>
                    </a:p>
                    <a:p>
                      <a:pPr marL="342900" indent="-342900">
                        <a:buNone/>
                      </a:pPr>
                      <a:endParaRPr lang="es-ES" sz="1600" dirty="0" smtClean="0"/>
                    </a:p>
                    <a:p>
                      <a:pPr marL="342900" indent="-342900">
                        <a:buNone/>
                      </a:pPr>
                      <a:r>
                        <a:rPr lang="es-ES" sz="1600" dirty="0" smtClean="0"/>
                        <a:t>B) </a:t>
                      </a:r>
                      <a:r>
                        <a:rPr lang="es-ES" sz="1600" dirty="0" err="1" smtClean="0"/>
                        <a:t>Collective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action</a:t>
                      </a:r>
                      <a:r>
                        <a:rPr lang="es-ES" sz="1600" baseline="0" dirty="0" smtClean="0"/>
                        <a:t> and EU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err="1" smtClean="0"/>
                        <a:t>Cooperation</a:t>
                      </a:r>
                      <a:r>
                        <a:rPr lang="es-ES" sz="1600" baseline="0" dirty="0" smtClean="0"/>
                        <a:t> (</a:t>
                      </a:r>
                      <a:r>
                        <a:rPr lang="es-ES" sz="1600" baseline="0" dirty="0" err="1" smtClean="0"/>
                        <a:t>Olson</a:t>
                      </a:r>
                      <a:r>
                        <a:rPr lang="es-ES" sz="1600" baseline="0" dirty="0" smtClean="0"/>
                        <a:t>, 1965;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s-ES" sz="1600" baseline="0" dirty="0" smtClean="0"/>
                        <a:t>Miller, 2013; </a:t>
                      </a:r>
                      <a:r>
                        <a:rPr lang="es-ES" sz="1600" baseline="0" dirty="0" err="1" smtClean="0"/>
                        <a:t>Grenwood</a:t>
                      </a:r>
                      <a:r>
                        <a:rPr lang="es-ES" sz="1600" baseline="0" dirty="0" smtClean="0"/>
                        <a:t> and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err="1" smtClean="0"/>
                        <a:t>Aspinwall</a:t>
                      </a:r>
                      <a:r>
                        <a:rPr lang="es-ES" sz="1600" baseline="0" dirty="0" smtClean="0"/>
                        <a:t>, 1998, etc.)</a:t>
                      </a:r>
                    </a:p>
                    <a:p>
                      <a:pPr marL="342900" indent="-342900">
                        <a:buNone/>
                      </a:pPr>
                      <a:endParaRPr lang="es-ES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DEPENDENT</a:t>
                      </a:r>
                      <a:r>
                        <a:rPr lang="es-ES" baseline="0" dirty="0" smtClean="0"/>
                        <a:t> VARIABLE       </a:t>
                      </a:r>
                    </a:p>
                    <a:p>
                      <a:pPr algn="ctr"/>
                      <a:r>
                        <a:rPr lang="es-ES" baseline="0" dirty="0" err="1" smtClean="0"/>
                        <a:t>Provision</a:t>
                      </a:r>
                      <a:r>
                        <a:rPr lang="es-ES" baseline="0" dirty="0" smtClean="0"/>
                        <a:t> of a global </a:t>
                      </a:r>
                      <a:r>
                        <a:rPr lang="es-ES" baseline="0" dirty="0" err="1" smtClean="0"/>
                        <a:t>public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under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collective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action</a:t>
                      </a:r>
                      <a:r>
                        <a:rPr lang="es-ES" baseline="0" dirty="0" smtClean="0"/>
                        <a:t>/</a:t>
                      </a:r>
                      <a:r>
                        <a:rPr lang="es-ES" baseline="0" dirty="0" err="1" smtClean="0"/>
                        <a:t>cooperation</a:t>
                      </a:r>
                      <a:endParaRPr lang="es-ES" baseline="0" dirty="0" smtClean="0"/>
                    </a:p>
                    <a:p>
                      <a:pPr algn="ctr"/>
                      <a:endParaRPr lang="es-ES" baseline="0" dirty="0" err="1" smtClean="0"/>
                    </a:p>
                    <a:p>
                      <a:pPr algn="ctr"/>
                      <a:endParaRPr lang="es-ES" baseline="0" dirty="0" err="1" smtClean="0"/>
                    </a:p>
                    <a:p>
                      <a:pPr algn="ctr"/>
                      <a:r>
                        <a:rPr lang="es-ES" baseline="0" dirty="0" smtClean="0"/>
                        <a:t>                          </a:t>
                      </a:r>
                    </a:p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dirty="0" smtClean="0"/>
                        <a:t>INDEPENDENT</a:t>
                      </a:r>
                      <a:r>
                        <a:rPr lang="es-ES" baseline="0" dirty="0" smtClean="0"/>
                        <a:t> VARIABLE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Refugee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protection</a:t>
                      </a:r>
                      <a:r>
                        <a:rPr lang="es-ES" baseline="0" dirty="0" smtClean="0"/>
                        <a:t> as a  global </a:t>
                      </a:r>
                      <a:r>
                        <a:rPr lang="es-ES" baseline="0" dirty="0" err="1" smtClean="0"/>
                        <a:t>public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good</a:t>
                      </a:r>
                      <a:endParaRPr lang="es-ES" baseline="0" dirty="0" smtClean="0"/>
                    </a:p>
                    <a:p>
                      <a:pPr algn="ctr"/>
                      <a:endParaRPr lang="es-ES" baseline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-</a:t>
                      </a:r>
                      <a:r>
                        <a:rPr lang="es-ES" dirty="0" err="1" smtClean="0"/>
                        <a:t>Betts</a:t>
                      </a:r>
                      <a:r>
                        <a:rPr lang="es-ES" baseline="0" dirty="0" smtClean="0"/>
                        <a:t>, 2003, 2010</a:t>
                      </a:r>
                    </a:p>
                    <a:p>
                      <a:r>
                        <a:rPr lang="es-ES" baseline="0" dirty="0" smtClean="0"/>
                        <a:t>-</a:t>
                      </a:r>
                      <a:r>
                        <a:rPr lang="es-ES" baseline="0" dirty="0" err="1" smtClean="0"/>
                        <a:t>Thielemann</a:t>
                      </a:r>
                      <a:r>
                        <a:rPr lang="es-ES" baseline="0" dirty="0" smtClean="0"/>
                        <a:t>, 2013, 2018, etc.</a:t>
                      </a:r>
                    </a:p>
                    <a:p>
                      <a:r>
                        <a:rPr lang="es-ES" baseline="0" dirty="0" smtClean="0"/>
                        <a:t>-</a:t>
                      </a:r>
                      <a:r>
                        <a:rPr lang="es-ES" baseline="0" dirty="0" err="1" smtClean="0"/>
                        <a:t>Suhrke</a:t>
                      </a:r>
                      <a:r>
                        <a:rPr lang="es-ES" baseline="0" dirty="0" smtClean="0"/>
                        <a:t>, 1998</a:t>
                      </a:r>
                    </a:p>
                    <a:p>
                      <a:r>
                        <a:rPr lang="es-ES" baseline="0" dirty="0" smtClean="0"/>
                        <a:t>-</a:t>
                      </a:r>
                      <a:r>
                        <a:rPr lang="es-ES" baseline="0" dirty="0" err="1" smtClean="0"/>
                        <a:t>Netts</a:t>
                      </a:r>
                      <a:r>
                        <a:rPr lang="es-ES" baseline="0" dirty="0" smtClean="0"/>
                        <a:t>, 2009</a:t>
                      </a:r>
                    </a:p>
                    <a:p>
                      <a:r>
                        <a:rPr lang="es-ES" dirty="0" smtClean="0"/>
                        <a:t> </a:t>
                      </a:r>
                    </a:p>
                    <a:p>
                      <a:r>
                        <a:rPr lang="es-ES" dirty="0" smtClean="0"/>
                        <a:t>Etc.</a:t>
                      </a:r>
                    </a:p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806611" y="3820273"/>
            <a:ext cx="8016755" cy="39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605589" y="1580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b="1" u="sng" dirty="0" smtClean="0">
              <a:cs typeface="Times New Roman" panose="02020603050405020304" pitchFamily="18" charset="0"/>
            </a:endParaRPr>
          </a:p>
          <a:p>
            <a:r>
              <a:rPr lang="it-IT" b="1" u="sng" dirty="0" smtClean="0">
                <a:cs typeface="Times New Roman" panose="02020603050405020304" pitchFamily="18" charset="0"/>
              </a:rPr>
              <a:t>2.1. Literature and conceptual review</a:t>
            </a:r>
            <a:endParaRPr lang="it-IT" dirty="0" smtClean="0">
              <a:cs typeface="Times New Roman" panose="02020603050405020304" pitchFamily="18" charset="0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950742" y="154302"/>
            <a:ext cx="10515600" cy="7884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cs typeface="Times New Roman" panose="02020603050405020304" pitchFamily="18" charset="0"/>
              </a:rPr>
              <a:t>2. STATE OF ART IN LITERATURE AND RESEARCH THEORIES </a:t>
            </a:r>
            <a:r>
              <a:rPr lang="it-IT" b="1" dirty="0">
                <a:cs typeface="Times New Roman" panose="02020603050405020304" pitchFamily="18" charset="0"/>
              </a:rPr>
              <a:t/>
            </a:r>
            <a:br>
              <a:rPr lang="it-IT" b="1" dirty="0">
                <a:cs typeface="Times New Roman" panose="02020603050405020304" pitchFamily="18" charset="0"/>
              </a:rPr>
            </a:b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2574" y="175120"/>
            <a:ext cx="10515600" cy="1325563"/>
          </a:xfrm>
        </p:spPr>
        <p:txBody>
          <a:bodyPr>
            <a:normAutofit/>
          </a:bodyPr>
          <a:lstStyle/>
          <a:p>
            <a:r>
              <a:rPr lang="es-ES" sz="2400" b="1" u="sng" dirty="0" err="1" smtClean="0"/>
              <a:t>Public</a:t>
            </a:r>
            <a:r>
              <a:rPr lang="es-ES" sz="2400" b="1" u="sng" dirty="0" smtClean="0"/>
              <a:t> </a:t>
            </a:r>
            <a:r>
              <a:rPr lang="es-ES" sz="2400" b="1" u="sng" dirty="0" err="1" smtClean="0"/>
              <a:t>goods</a:t>
            </a:r>
            <a:r>
              <a:rPr lang="es-ES" sz="2400" b="1" u="sng" dirty="0" smtClean="0"/>
              <a:t> </a:t>
            </a:r>
            <a:r>
              <a:rPr lang="es-ES" sz="2400" b="1" u="sng" dirty="0" err="1" smtClean="0"/>
              <a:t>indicators</a:t>
            </a:r>
            <a:r>
              <a:rPr lang="es-ES" sz="2400" b="1" u="sng" dirty="0" smtClean="0"/>
              <a:t> (</a:t>
            </a:r>
            <a:r>
              <a:rPr lang="es-ES" sz="2400" b="1" u="sng" dirty="0" err="1" smtClean="0"/>
              <a:t>benefits</a:t>
            </a:r>
            <a:r>
              <a:rPr lang="es-ES" sz="2400" b="1" u="sng" dirty="0" smtClean="0"/>
              <a:t>/</a:t>
            </a:r>
            <a:r>
              <a:rPr lang="es-ES" sz="2400" b="1" u="sng" dirty="0" err="1" smtClean="0"/>
              <a:t>costs</a:t>
            </a:r>
            <a:r>
              <a:rPr lang="es-ES" sz="2400" b="1" u="sng" dirty="0" smtClean="0"/>
              <a:t>)</a:t>
            </a:r>
            <a:endParaRPr lang="es-ES" sz="24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6325" y="1398113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Suhrke´s</a:t>
            </a:r>
            <a:r>
              <a:rPr lang="en-US" dirty="0" smtClean="0"/>
              <a:t> </a:t>
            </a:r>
            <a:r>
              <a:rPr lang="en-US" dirty="0" smtClean="0"/>
              <a:t>provision dilemma (1998) identifies the public goods inherent to existing perceptions of refugee protection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1) </a:t>
            </a:r>
            <a:r>
              <a:rPr lang="en-US" dirty="0" smtClean="0"/>
              <a:t>The </a:t>
            </a:r>
            <a:r>
              <a:rPr lang="en-US" b="1" dirty="0" smtClean="0"/>
              <a:t>benefit </a:t>
            </a:r>
            <a:r>
              <a:rPr lang="en-US" dirty="0" smtClean="0"/>
              <a:t>of fulfilling moral and humanitarian </a:t>
            </a:r>
            <a:r>
              <a:rPr lang="en-US" dirty="0" smtClean="0"/>
              <a:t>obligations</a:t>
            </a:r>
            <a:r>
              <a:rPr lang="en-US" dirty="0" smtClean="0"/>
              <a:t>  </a:t>
            </a:r>
            <a:r>
              <a:rPr lang="en-US" u="sng" dirty="0" smtClean="0"/>
              <a:t>(altruistic public good)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Reducing </a:t>
            </a:r>
            <a:r>
              <a:rPr lang="en-US" dirty="0" smtClean="0"/>
              <a:t>the security</a:t>
            </a:r>
            <a:r>
              <a:rPr lang="en-US" b="1" dirty="0" smtClean="0"/>
              <a:t> cost </a:t>
            </a:r>
            <a:r>
              <a:rPr lang="en-US" dirty="0" smtClean="0"/>
              <a:t>of </a:t>
            </a:r>
            <a:r>
              <a:rPr lang="en-US" dirty="0" smtClean="0"/>
              <a:t>asylum </a:t>
            </a:r>
            <a:r>
              <a:rPr lang="en-US" u="sng" dirty="0" smtClean="0"/>
              <a:t>(security public good)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“Mitigating </a:t>
            </a:r>
            <a:r>
              <a:rPr lang="en-US" dirty="0" smtClean="0"/>
              <a:t>or containing their flow will be construed to provide a benefit, such an attitude is central to the pervasively enshrined and state-centric conceptions of national security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(Betts 2003, p. 277)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“If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perceived </a:t>
            </a:r>
            <a:r>
              <a:rPr lang="en-US" dirty="0" smtClean="0">
                <a:solidFill>
                  <a:srgbClr val="FF0000"/>
                </a:solidFill>
              </a:rPr>
              <a:t>benefit per refugee/asylum-seeker from the altruistic public good is less, </a:t>
            </a:r>
            <a:r>
              <a:rPr lang="en-US" dirty="0" smtClean="0">
                <a:solidFill>
                  <a:srgbClr val="FF0000"/>
                </a:solidFill>
              </a:rPr>
              <a:t>	       the perceived </a:t>
            </a:r>
            <a:r>
              <a:rPr lang="en-US" dirty="0" smtClean="0">
                <a:solidFill>
                  <a:srgbClr val="FF0000"/>
                </a:solidFill>
              </a:rPr>
              <a:t>benefit from the security public good will be greater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 (Betts, 2003, p.277)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0073" y="0"/>
            <a:ext cx="10515600" cy="1325563"/>
          </a:xfrm>
        </p:spPr>
        <p:txBody>
          <a:bodyPr/>
          <a:lstStyle/>
          <a:p>
            <a:r>
              <a:rPr lang="en-US" sz="2400" b="1" u="sng" dirty="0" smtClean="0">
                <a:cs typeface="Times New Roman" panose="02020603050405020304" pitchFamily="18" charset="0"/>
              </a:rPr>
              <a:t>2.2</a:t>
            </a:r>
            <a:r>
              <a:rPr lang="en-US" sz="2400" b="1" u="sng" dirty="0">
                <a:cs typeface="Times New Roman" panose="02020603050405020304" pitchFamily="18" charset="0"/>
              </a:rPr>
              <a:t>. </a:t>
            </a:r>
            <a:r>
              <a:rPr lang="en-US" sz="2400" b="1" u="sng" dirty="0" smtClean="0">
                <a:cs typeface="Times New Roman" panose="02020603050405020304" pitchFamily="18" charset="0"/>
              </a:rPr>
              <a:t>Research theories</a:t>
            </a:r>
            <a:r>
              <a:rPr lang="en-US" dirty="0">
                <a:cs typeface="Times New Roman" panose="02020603050405020304" pitchFamily="18" charset="0"/>
              </a:rPr>
              <a:t/>
            </a:r>
            <a:br>
              <a:rPr lang="en-US" dirty="0"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238984" y="697832"/>
            <a:ext cx="12726443" cy="63406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  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Domestic and international institutions play central roles in facilitating cooperation	</a:t>
            </a:r>
            <a:r>
              <a:rPr lang="en-US" sz="1800" u="sng" dirty="0" smtClean="0">
                <a:cs typeface="Times New Roman" panose="02020603050405020304" pitchFamily="18" charset="0"/>
              </a:rPr>
              <a:t>           </a:t>
            </a:r>
          </a:p>
          <a:p>
            <a:pPr>
              <a:buNone/>
            </a:pPr>
            <a:r>
              <a:rPr lang="en-US" sz="1800" b="1" i="1" dirty="0" smtClean="0">
                <a:cs typeface="Times New Roman" panose="02020603050405020304" pitchFamily="18" charset="0"/>
              </a:rPr>
              <a:t>     </a:t>
            </a:r>
            <a:r>
              <a:rPr lang="en-US" sz="1800" b="1" i="1" u="sng" dirty="0" smtClean="0">
                <a:cs typeface="Times New Roman" panose="02020603050405020304" pitchFamily="18" charset="0"/>
              </a:rPr>
              <a:t>A)LIBERAL INSTITUTIONALISM</a:t>
            </a:r>
          </a:p>
          <a:p>
            <a:pPr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       </a:t>
            </a:r>
            <a:r>
              <a:rPr lang="en-US" sz="1800" u="sng" dirty="0" smtClean="0">
                <a:cs typeface="Times New Roman" panose="02020603050405020304" pitchFamily="18" charset="0"/>
              </a:rPr>
              <a:t>(</a:t>
            </a:r>
            <a:r>
              <a:rPr lang="en-US" sz="1800" dirty="0" smtClean="0">
                <a:cs typeface="Times New Roman" panose="02020603050405020304" pitchFamily="18" charset="0"/>
              </a:rPr>
              <a:t>International cooperation                                 </a:t>
            </a:r>
            <a:r>
              <a:rPr lang="en-US" sz="1800" dirty="0" smtClean="0"/>
              <a:t>“Non-cooperation in the global order results from mistrust among states as 	</a:t>
            </a:r>
          </a:p>
          <a:p>
            <a:pPr>
              <a:buNone/>
            </a:pPr>
            <a:r>
              <a:rPr lang="en-US" sz="1800" dirty="0" smtClean="0"/>
              <a:t>                and public goods)	 	           well as “cheating” by some of them while being part of a cooperative arrangement”                       						                (</a:t>
            </a:r>
            <a:r>
              <a:rPr lang="en-US" sz="1800" dirty="0" err="1" smtClean="0"/>
              <a:t>Nuruzamann</a:t>
            </a:r>
            <a:r>
              <a:rPr lang="en-US" sz="1800" dirty="0" smtClean="0"/>
              <a:t> 2008, p. 195)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           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                            </a:t>
            </a:r>
            <a:r>
              <a:rPr lang="en-US" sz="2000" dirty="0" smtClean="0"/>
              <a:t>		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						</a:t>
            </a:r>
            <a:r>
              <a:rPr lang="en-US" sz="1800" b="1" dirty="0" smtClean="0">
                <a:solidFill>
                  <a:srgbClr val="FF0000"/>
                </a:solidFill>
              </a:rPr>
              <a:t>Liberal institutionalism approach link public goods economic-based concept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							        in order to explain cooperation in refugee protection</a:t>
            </a:r>
          </a:p>
          <a:p>
            <a:pPr>
              <a:buNone/>
            </a:pPr>
            <a:endParaRPr lang="en-US" sz="18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</a:t>
            </a:r>
            <a:r>
              <a:rPr lang="en-US" sz="1800" b="1" i="1" u="sng" dirty="0" smtClean="0"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sz="1800" b="1" i="1" dirty="0" smtClean="0">
                <a:cs typeface="Times New Roman" panose="02020603050405020304" pitchFamily="18" charset="0"/>
              </a:rPr>
              <a:t>	</a:t>
            </a:r>
            <a:r>
              <a:rPr lang="en-US" sz="1800" b="1" i="1" u="sng" dirty="0" smtClean="0">
                <a:cs typeface="Times New Roman" panose="02020603050405020304" pitchFamily="18" charset="0"/>
              </a:rPr>
              <a:t> B) LIBERAL INTERGOVERNMENTALISM </a:t>
            </a:r>
            <a:r>
              <a:rPr lang="en-US" sz="1800" dirty="0" smtClean="0">
                <a:cs typeface="Times New Roman" panose="02020603050405020304" pitchFamily="18" charset="0"/>
              </a:rPr>
              <a:t>	        1)  States´ preferences are the result of a national preference formation process</a:t>
            </a:r>
          </a:p>
          <a:p>
            <a:pPr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	(EU-Member states relationship/</a:t>
            </a:r>
          </a:p>
          <a:p>
            <a:pPr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	               EU integration)</a:t>
            </a:r>
            <a:r>
              <a:rPr lang="en-US" sz="1800" b="1" dirty="0" smtClean="0">
                <a:solidFill>
                  <a:srgbClr val="FF0000"/>
                </a:solidFill>
              </a:rPr>
              <a:t>			         </a:t>
            </a:r>
            <a:r>
              <a:rPr lang="en-US" sz="1800" dirty="0" smtClean="0"/>
              <a:t>2) Power differentials between Member States decide which preferences shape </a:t>
            </a:r>
          </a:p>
          <a:p>
            <a:pPr>
              <a:buNone/>
            </a:pPr>
            <a:r>
              <a:rPr lang="en-US" sz="1800" dirty="0" smtClean="0"/>
              <a:t>						              EU policy	 </a:t>
            </a:r>
          </a:p>
          <a:p>
            <a:pPr>
              <a:buNone/>
            </a:pPr>
            <a:r>
              <a:rPr lang="en-US" sz="1800" dirty="0" smtClean="0"/>
              <a:t>		(</a:t>
            </a:r>
            <a:r>
              <a:rPr lang="en-US" sz="1800" dirty="0" err="1" smtClean="0"/>
              <a:t>Zaun</a:t>
            </a:r>
            <a:r>
              <a:rPr lang="en-US" sz="1800" dirty="0" smtClean="0"/>
              <a:t> 2017, p.3)				         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						          </a:t>
            </a:r>
            <a:r>
              <a:rPr lang="en-US" sz="1800" dirty="0" smtClean="0"/>
              <a:t>3) The institutional framework that comes with the EU policy is an expression of 						   Member States´ (un)willingness to make credible commitments  and </a:t>
            </a:r>
          </a:p>
          <a:p>
            <a:pPr>
              <a:buNone/>
            </a:pPr>
            <a:r>
              <a:rPr lang="en-US" sz="1800" dirty="0" smtClean="0"/>
              <a:t>									   ensure enforceability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	                               </a:t>
            </a:r>
            <a:endParaRPr lang="it-IT" sz="1800" dirty="0"/>
          </a:p>
        </p:txBody>
      </p:sp>
      <p:sp>
        <p:nvSpPr>
          <p:cNvPr id="4" name="3 Flecha derecha"/>
          <p:cNvSpPr/>
          <p:nvPr/>
        </p:nvSpPr>
        <p:spPr>
          <a:xfrm rot="20389864">
            <a:off x="3097977" y="1202298"/>
            <a:ext cx="650637" cy="215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 rot="755118">
            <a:off x="3094039" y="1753918"/>
            <a:ext cx="709863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 rot="5400000">
            <a:off x="6799490" y="2569157"/>
            <a:ext cx="445716" cy="258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 rot="20605026">
            <a:off x="3927184" y="4321589"/>
            <a:ext cx="709863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3971298" y="4871030"/>
            <a:ext cx="709863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2097939">
            <a:off x="3895100" y="5456565"/>
            <a:ext cx="709863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187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0389" y="0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2400" b="1" dirty="0" smtClean="0">
                <a:cs typeface="Times New Roman" panose="02020603050405020304" pitchFamily="18" charset="0"/>
              </a:rPr>
              <a:t>			3. RESEARCH DESIGN AND METHODOLOGY </a:t>
            </a:r>
            <a:r>
              <a:rPr lang="it-IT" sz="2400" dirty="0" smtClean="0">
                <a:cs typeface="Times New Roman" panose="02020603050405020304" pitchFamily="18" charset="0"/>
              </a:rPr>
              <a:t/>
            </a:r>
            <a:br>
              <a:rPr lang="it-IT" sz="2400" dirty="0" smtClean="0">
                <a:cs typeface="Times New Roman" panose="02020603050405020304" pitchFamily="18" charset="0"/>
              </a:rPr>
            </a:br>
            <a:r>
              <a:rPr lang="it-IT" sz="2400" dirty="0" smtClean="0">
                <a:cs typeface="Times New Roman" panose="02020603050405020304" pitchFamily="18" charset="0"/>
              </a:rPr>
              <a:t/>
            </a:r>
            <a:br>
              <a:rPr lang="it-IT" sz="2400" dirty="0" smtClean="0">
                <a:cs typeface="Times New Roman" panose="02020603050405020304" pitchFamily="18" charset="0"/>
              </a:rPr>
            </a:br>
            <a:r>
              <a:rPr lang="en-US" sz="2400" b="1" u="sng" dirty="0" smtClean="0">
                <a:cs typeface="Times New Roman" panose="02020603050405020304" pitchFamily="18" charset="0"/>
              </a:rPr>
              <a:t>3.1. Variables and measurement</a:t>
            </a:r>
            <a:r>
              <a:rPr lang="it-IT" sz="2400" dirty="0" smtClean="0">
                <a:cs typeface="Times New Roman" panose="02020603050405020304" pitchFamily="18" charset="0"/>
              </a:rPr>
              <a:t/>
            </a:r>
            <a:br>
              <a:rPr lang="it-IT" sz="2400" dirty="0" smtClean="0">
                <a:cs typeface="Times New Roman" panose="02020603050405020304" pitchFamily="18" charset="0"/>
              </a:rPr>
            </a:br>
            <a:endParaRPr lang="es-ES" sz="24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427513"/>
            <a:ext cx="12047621" cy="7285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2000" dirty="0" smtClean="0"/>
              <a:t>						</a:t>
            </a:r>
            <a:r>
              <a:rPr lang="es-ES" sz="2000" u="sng" dirty="0" smtClean="0"/>
              <a:t>A) VARIABLES</a:t>
            </a:r>
          </a:p>
          <a:p>
            <a:pPr>
              <a:buNone/>
            </a:pPr>
            <a:r>
              <a:rPr lang="es-ES" sz="2000" b="1" dirty="0" smtClean="0"/>
              <a:t>		</a:t>
            </a:r>
          </a:p>
          <a:p>
            <a:pPr>
              <a:buNone/>
            </a:pPr>
            <a:r>
              <a:rPr lang="es-ES" sz="2000" b="1" dirty="0" smtClean="0"/>
              <a:t>			</a:t>
            </a:r>
            <a:r>
              <a:rPr lang="es-ES" sz="2000" b="1" dirty="0" err="1" smtClean="0"/>
              <a:t>Independent</a:t>
            </a:r>
            <a:r>
              <a:rPr lang="es-ES" sz="2000" b="1" dirty="0" smtClean="0"/>
              <a:t> variable</a:t>
            </a:r>
            <a:r>
              <a:rPr lang="es-ES" sz="2000" dirty="0" smtClean="0"/>
              <a:t>				    </a:t>
            </a:r>
            <a:r>
              <a:rPr lang="es-ES" sz="2000" b="1" dirty="0" err="1" smtClean="0"/>
              <a:t>Dependent</a:t>
            </a:r>
            <a:r>
              <a:rPr lang="es-ES" sz="2000" b="1" dirty="0" smtClean="0"/>
              <a:t> variable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     </a:t>
            </a:r>
            <a:r>
              <a:rPr lang="en-US" sz="2000" dirty="0" smtClean="0"/>
              <a:t>Governments’ perception of refugee                                  Increase/decrease efforts for refugee protection provision </a:t>
            </a:r>
          </a:p>
          <a:p>
            <a:pPr>
              <a:buNone/>
            </a:pPr>
            <a:r>
              <a:rPr lang="en-US" sz="2000" dirty="0" smtClean="0"/>
              <a:t>              protection as a public good 	                                 (as a global public good)  and willingness to cooperate in burden-						 			sharing terms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						</a:t>
            </a:r>
          </a:p>
          <a:p>
            <a:pPr>
              <a:buNone/>
            </a:pPr>
            <a:r>
              <a:rPr lang="en-US" sz="2000" dirty="0" smtClean="0"/>
              <a:t>				                      B) </a:t>
            </a:r>
            <a:r>
              <a:rPr lang="en-US" sz="2000" u="sng" dirty="0" smtClean="0"/>
              <a:t>MEASUREMENT (QUALITATIVE)</a:t>
            </a:r>
          </a:p>
          <a:p>
            <a:pPr>
              <a:buNone/>
            </a:pPr>
            <a:r>
              <a:rPr lang="en-US" sz="2000" dirty="0" smtClean="0"/>
              <a:t>	     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		   - </a:t>
            </a:r>
            <a:r>
              <a:rPr lang="en-US" sz="2000" b="1" dirty="0" smtClean="0"/>
              <a:t>Frame analysis </a:t>
            </a:r>
            <a:r>
              <a:rPr lang="en-US" sz="2000" dirty="0" smtClean="0"/>
              <a:t>of:  1) political parties´ party manifesto; </a:t>
            </a:r>
          </a:p>
          <a:p>
            <a:pPr>
              <a:buNone/>
            </a:pPr>
            <a:r>
              <a:rPr lang="en-US" sz="2000" dirty="0" smtClean="0"/>
              <a:t>				       2) official speeches of the Ministries of Foreign Affairs and Internal Affairs</a:t>
            </a:r>
          </a:p>
          <a:p>
            <a:pPr>
              <a:buNone/>
            </a:pPr>
            <a:r>
              <a:rPr lang="en-US" sz="2000" dirty="0" smtClean="0"/>
              <a:t>				      3) parliamentary debates</a:t>
            </a:r>
          </a:p>
          <a:p>
            <a:pPr>
              <a:buNone/>
            </a:pPr>
            <a:r>
              <a:rPr lang="en-US" sz="2000" dirty="0" smtClean="0"/>
              <a:t>				      4) migration policy strategy documents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              - </a:t>
            </a:r>
            <a:r>
              <a:rPr lang="en-US" sz="2000" b="1" dirty="0" smtClean="0"/>
              <a:t>10-15 semi-structured interviews </a:t>
            </a:r>
            <a:r>
              <a:rPr lang="en-US" sz="2000" b="1" dirty="0" smtClean="0"/>
              <a:t>per </a:t>
            </a:r>
            <a:r>
              <a:rPr lang="en-US" sz="2000" b="1" dirty="0" smtClean="0"/>
              <a:t>country </a:t>
            </a:r>
            <a:r>
              <a:rPr lang="en-US" sz="2000" dirty="0" smtClean="0"/>
              <a:t>with: 1) politicians from the political parties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					               2</a:t>
            </a:r>
            <a:r>
              <a:rPr lang="en-US" sz="2000" dirty="0" smtClean="0"/>
              <a:t>) experts/policy makers from public administration </a:t>
            </a:r>
            <a:r>
              <a:rPr lang="en-US" sz="2000" dirty="0" smtClean="0"/>
              <a:t>							and </a:t>
            </a:r>
            <a:r>
              <a:rPr lang="en-US" sz="2000" dirty="0" smtClean="0"/>
              <a:t>researchers, </a:t>
            </a:r>
          </a:p>
          <a:p>
            <a:pPr>
              <a:buNone/>
            </a:pPr>
            <a:r>
              <a:rPr lang="en-US" sz="2000" dirty="0" smtClean="0"/>
              <a:t>							                3</a:t>
            </a:r>
            <a:r>
              <a:rPr lang="en-US" sz="2000" dirty="0" smtClean="0"/>
              <a:t>) EU representatives (e.g. </a:t>
            </a:r>
            <a:r>
              <a:rPr lang="en-US" sz="2000" dirty="0" err="1" smtClean="0"/>
              <a:t>Frontex</a:t>
            </a:r>
            <a:r>
              <a:rPr lang="en-US" sz="2000" dirty="0" smtClean="0"/>
              <a:t>).</a:t>
            </a:r>
            <a:endParaRPr lang="es-ES" sz="2000" dirty="0" smtClean="0"/>
          </a:p>
          <a:p>
            <a:pPr lvl="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      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s-ES" sz="2000" dirty="0"/>
          </a:p>
        </p:txBody>
      </p:sp>
      <p:sp>
        <p:nvSpPr>
          <p:cNvPr id="4" name="3 Flecha derecha"/>
          <p:cNvSpPr/>
          <p:nvPr/>
        </p:nvSpPr>
        <p:spPr>
          <a:xfrm>
            <a:off x="4417622" y="1341912"/>
            <a:ext cx="1277818" cy="403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1091</TotalTime>
  <Words>958</Words>
  <Application>Microsoft Office PowerPoint</Application>
  <PresentationFormat>Personalizado</PresentationFormat>
  <Paragraphs>247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di Office</vt:lpstr>
      <vt:lpstr>      Refugee protection in the EU as a global public good:  The perceptions of ruling political parties in Germany, Italy and Poland    PhD concept    </vt:lpstr>
      <vt:lpstr>TABLE OF CONTENTS</vt:lpstr>
      <vt:lpstr>    1. RESEARCH PUZZLE   1.1  Research aim </vt:lpstr>
      <vt:lpstr>Diapositiva 4</vt:lpstr>
      <vt:lpstr>1.3. Relevance of the project </vt:lpstr>
      <vt:lpstr>2. STATE OF ART IN LITERATURE AND RESEARCH THEORIES  </vt:lpstr>
      <vt:lpstr>Public goods indicators (benefits/costs)</vt:lpstr>
      <vt:lpstr>2.2. Research theories </vt:lpstr>
      <vt:lpstr>   3. RESEARCH DESIGN AND METHODOLOGY   3.1. Variables and measurement </vt:lpstr>
      <vt:lpstr>Some examples of the scenario (interviews)</vt:lpstr>
      <vt:lpstr>3.2. Hypothesis and outcomes</vt:lpstr>
      <vt:lpstr>3.3. Germany, Italy and Poland as case studies (2013-2018) </vt:lpstr>
      <vt:lpstr>                                                    voluntary  Refugee protection burden-sharing                        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THESIS PROPOSAL      Refugee protection in the EU:   Belgian, Italian and Polish ruling political parties´ perceptions of   refugee protection as a global public good</dc:title>
  <dc:creator>Windows User</dc:creator>
  <cp:lastModifiedBy>Diego</cp:lastModifiedBy>
  <cp:revision>125</cp:revision>
  <dcterms:created xsi:type="dcterms:W3CDTF">2018-11-07T14:37:50Z</dcterms:created>
  <dcterms:modified xsi:type="dcterms:W3CDTF">2019-04-29T08:44:56Z</dcterms:modified>
</cp:coreProperties>
</file>