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73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Goodman" userId="7c72eb0b-d277-4bb9-91e7-abe942b8a752" providerId="ADAL" clId="{C9019902-6892-4DCA-9CF7-781A6AE2196C}"/>
    <pc:docChg chg="modSld">
      <pc:chgData name="Simon Goodman" userId="7c72eb0b-d277-4bb9-91e7-abe942b8a752" providerId="ADAL" clId="{C9019902-6892-4DCA-9CF7-781A6AE2196C}" dt="2018-02-01T10:12:30.102" v="5" actId="20577"/>
      <pc:docMkLst>
        <pc:docMk/>
      </pc:docMkLst>
      <pc:sldChg chg="modSp">
        <pc:chgData name="Simon Goodman" userId="7c72eb0b-d277-4bb9-91e7-abe942b8a752" providerId="ADAL" clId="{C9019902-6892-4DCA-9CF7-781A6AE2196C}" dt="2018-02-01T10:12:30.102" v="5" actId="20577"/>
        <pc:sldMkLst>
          <pc:docMk/>
          <pc:sldMk cId="878134235" sldId="286"/>
        </pc:sldMkLst>
        <pc:spChg chg="mod">
          <ac:chgData name="Simon Goodman" userId="7c72eb0b-d277-4bb9-91e7-abe942b8a752" providerId="ADAL" clId="{C9019902-6892-4DCA-9CF7-781A6AE2196C}" dt="2018-02-01T10:12:30.102" v="5" actId="20577"/>
          <ac:spMkLst>
            <pc:docMk/>
            <pc:sldMk cId="878134235" sldId="286"/>
            <ac:spMk id="3" creationId="{00000000-0000-0000-0000-000000000000}"/>
          </ac:spMkLst>
        </pc:spChg>
      </pc:sldChg>
    </pc:docChg>
  </pc:docChgLst>
  <pc:docChgLst>
    <pc:chgData name="Simon Goodman" userId="7c72eb0b-d277-4bb9-91e7-abe942b8a752" providerId="ADAL" clId="{DC01A5A6-62C4-44C5-BD63-C8F93DFB3A62}"/>
    <pc:docChg chg="modSld">
      <pc:chgData name="Simon Goodman" userId="7c72eb0b-d277-4bb9-91e7-abe942b8a752" providerId="ADAL" clId="{DC01A5A6-62C4-44C5-BD63-C8F93DFB3A62}" dt="2018-02-01T10:07:25.036" v="32" actId="1037"/>
      <pc:docMkLst>
        <pc:docMk/>
      </pc:docMkLst>
      <pc:sldChg chg="modSp">
        <pc:chgData name="Simon Goodman" userId="7c72eb0b-d277-4bb9-91e7-abe942b8a752" providerId="ADAL" clId="{DC01A5A6-62C4-44C5-BD63-C8F93DFB3A62}" dt="2018-02-01T10:07:25.036" v="32" actId="1037"/>
        <pc:sldMkLst>
          <pc:docMk/>
          <pc:sldMk cId="30188911" sldId="284"/>
        </pc:sldMkLst>
        <pc:spChg chg="mod">
          <ac:chgData name="Simon Goodman" userId="7c72eb0b-d277-4bb9-91e7-abe942b8a752" providerId="ADAL" clId="{DC01A5A6-62C4-44C5-BD63-C8F93DFB3A62}" dt="2018-02-01T10:07:25.036" v="32" actId="1037"/>
          <ac:spMkLst>
            <pc:docMk/>
            <pc:sldMk cId="30188911" sldId="284"/>
            <ac:spMk id="3" creationId="{00000000-0000-0000-0000-000000000000}"/>
          </ac:spMkLst>
        </pc:spChg>
      </pc:sldChg>
      <pc:sldChg chg="modSp">
        <pc:chgData name="Simon Goodman" userId="7c72eb0b-d277-4bb9-91e7-abe942b8a752" providerId="ADAL" clId="{DC01A5A6-62C4-44C5-BD63-C8F93DFB3A62}" dt="2018-02-01T10:07:20.954" v="27" actId="1035"/>
        <pc:sldMkLst>
          <pc:docMk/>
          <pc:sldMk cId="3175643466" sldId="285"/>
        </pc:sldMkLst>
        <pc:spChg chg="mod">
          <ac:chgData name="Simon Goodman" userId="7c72eb0b-d277-4bb9-91e7-abe942b8a752" providerId="ADAL" clId="{DC01A5A6-62C4-44C5-BD63-C8F93DFB3A62}" dt="2018-02-01T10:07:20.954" v="27" actId="1035"/>
          <ac:spMkLst>
            <pc:docMk/>
            <pc:sldMk cId="3175643466" sldId="28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1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6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7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9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58" y="2088814"/>
            <a:ext cx="4039356" cy="47691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44" y="428534"/>
            <a:ext cx="2278696" cy="640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33" y="5876538"/>
            <a:ext cx="4727987" cy="90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3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imon.Goodman@coventry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4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16317" y="5727566"/>
            <a:ext cx="8229600" cy="119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GB" alt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 Goodman</a:t>
            </a:r>
          </a:p>
          <a:p>
            <a:pPr defTabSz="914377"/>
            <a:r>
              <a:rPr lang="en-GB" altLang="en-US" sz="26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Fellow, Coventry University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00" y="434421"/>
            <a:ext cx="2282323" cy="6413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1EA776-583E-4C48-A826-89EB02D680AD}"/>
              </a:ext>
            </a:extLst>
          </p:cNvPr>
          <p:cNvSpPr/>
          <p:nvPr/>
        </p:nvSpPr>
        <p:spPr>
          <a:xfrm>
            <a:off x="216317" y="3125755"/>
            <a:ext cx="8927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“Take back control of our borders”</a:t>
            </a: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The role of immigration in the Brexit debate</a:t>
            </a:r>
          </a:p>
        </p:txBody>
      </p:sp>
    </p:spTree>
    <p:extLst>
      <p:ext uri="{BB962C8B-B14F-4D97-AF65-F5344CB8AC3E}">
        <p14:creationId xmlns:p14="http://schemas.microsoft.com/office/powerpoint/2010/main" val="399982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Immigration </a:t>
            </a:r>
            <a:br>
              <a:rPr lang="en-GB" dirty="0"/>
            </a:br>
            <a:r>
              <a:rPr lang="en-GB" dirty="0"/>
              <a:t>beneficial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12" y="1443599"/>
            <a:ext cx="10908238" cy="4839725"/>
          </a:xfrm>
        </p:spPr>
        <p:txBody>
          <a:bodyPr>
            <a:normAutofit fontScale="92500" lnSpcReduction="20000"/>
          </a:bodyPr>
          <a:lstStyle/>
          <a:p>
            <a:endParaRPr lang="en-GB" sz="3200" dirty="0"/>
          </a:p>
          <a:p>
            <a:endParaRPr lang="en-GB" sz="1000" dirty="0"/>
          </a:p>
          <a:p>
            <a:endParaRPr lang="en-GB" sz="1000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sz="3300" dirty="0"/>
              <a:t>Rare argument</a:t>
            </a:r>
          </a:p>
          <a:p>
            <a:r>
              <a:rPr lang="en-GB" sz="3300" dirty="0"/>
              <a:t>Points to economic advantages of migration</a:t>
            </a:r>
          </a:p>
          <a:p>
            <a:pPr lvl="1"/>
            <a:r>
              <a:rPr lang="en-GB" sz="3300" dirty="0"/>
              <a:t>i.e. migrants contribute more than they cost</a:t>
            </a:r>
          </a:p>
          <a:p>
            <a:pPr lvl="1"/>
            <a:r>
              <a:rPr lang="en-GB" sz="3300" dirty="0"/>
              <a:t>Sign of a good economy</a:t>
            </a:r>
          </a:p>
          <a:p>
            <a:r>
              <a:rPr lang="en-GB" sz="3300" dirty="0"/>
              <a:t>This contradicts ‘lack of control’ argument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30" t="17778" r="37187" b="24074"/>
          <a:stretch/>
        </p:blipFill>
        <p:spPr>
          <a:xfrm>
            <a:off x="6669248" y="130234"/>
            <a:ext cx="5373946" cy="37332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991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65" y="1458001"/>
            <a:ext cx="11318662" cy="5372005"/>
          </a:xfrm>
        </p:spPr>
        <p:txBody>
          <a:bodyPr>
            <a:normAutofit/>
          </a:bodyPr>
          <a:lstStyle/>
          <a:p>
            <a:r>
              <a:rPr lang="en-GB" sz="3200" dirty="0"/>
              <a:t>Leave: Lack of ‘control’ main argument</a:t>
            </a:r>
          </a:p>
          <a:p>
            <a:pPr lvl="1"/>
            <a:r>
              <a:rPr lang="en-GB" sz="2400" dirty="0"/>
              <a:t>With ‘risk’ of new migration and refugees implied</a:t>
            </a:r>
          </a:p>
          <a:p>
            <a:r>
              <a:rPr lang="en-GB" sz="3200" dirty="0"/>
              <a:t>Remain: Brexit doesn’t offer control</a:t>
            </a:r>
          </a:p>
          <a:p>
            <a:pPr lvl="1"/>
            <a:r>
              <a:rPr lang="en-GB" sz="2400" dirty="0"/>
              <a:t>Counters leave’s claim, not problematising of migration</a:t>
            </a:r>
          </a:p>
          <a:p>
            <a:r>
              <a:rPr lang="en-GB" sz="3200" dirty="0"/>
              <a:t>Genuine counter argument (immigration good) rare</a:t>
            </a:r>
          </a:p>
          <a:p>
            <a:r>
              <a:rPr lang="en-GB" sz="3200" dirty="0"/>
              <a:t>Focus on immigration appears to have been major factor in success of the ‘vote leave’ campaign</a:t>
            </a:r>
          </a:p>
        </p:txBody>
      </p:sp>
    </p:spTree>
    <p:extLst>
      <p:ext uri="{BB962C8B-B14F-4D97-AF65-F5344CB8AC3E}">
        <p14:creationId xmlns:p14="http://schemas.microsoft.com/office/powerpoint/2010/main" val="3018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224727"/>
            <a:ext cx="11083770" cy="5040640"/>
          </a:xfrm>
        </p:spPr>
        <p:txBody>
          <a:bodyPr>
            <a:normAutofit fontScale="92500" lnSpcReduction="10000"/>
          </a:bodyPr>
          <a:lstStyle/>
          <a:p>
            <a:r>
              <a:rPr lang="en-GB" sz="3300" dirty="0"/>
              <a:t>Opposition to immigration has become mainstream and largely unproblematic</a:t>
            </a:r>
          </a:p>
          <a:p>
            <a:r>
              <a:rPr lang="en-GB" sz="3300" dirty="0"/>
              <a:t>It’s supporting immigration that is the problem</a:t>
            </a:r>
          </a:p>
          <a:p>
            <a:r>
              <a:rPr lang="en-GB" sz="3300" dirty="0"/>
              <a:t>It remains to be seen what impact Brexit will have on immigration</a:t>
            </a:r>
          </a:p>
          <a:p>
            <a:pPr lvl="1"/>
            <a:r>
              <a:rPr lang="en-GB" sz="3000" dirty="0"/>
              <a:t>Early figures suggest a ‘self selecting’ reduction</a:t>
            </a:r>
          </a:p>
          <a:p>
            <a:r>
              <a:rPr lang="en-GB" sz="3300" dirty="0"/>
              <a:t>Campaign based on fear of others has been successful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64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Dr Simon Goodman</a:t>
            </a:r>
          </a:p>
          <a:p>
            <a:r>
              <a:rPr lang="en-GB" sz="2800" dirty="0"/>
              <a:t>Centre for Innovative Research Across the Life Course, Coventry University, UK</a:t>
            </a:r>
          </a:p>
          <a:p>
            <a:r>
              <a:rPr lang="en-GB" sz="2800" dirty="0">
                <a:hlinkClick r:id="rId2"/>
              </a:rPr>
              <a:t>Simon.Goodman@coventry.ac.uk</a:t>
            </a:r>
            <a:endParaRPr lang="en-GB" sz="2800" dirty="0"/>
          </a:p>
          <a:p>
            <a:r>
              <a:rPr lang="en-GB" sz="2800"/>
              <a:t>+44(0)2477659515</a:t>
            </a:r>
            <a:endParaRPr lang="en-GB" sz="2800" dirty="0"/>
          </a:p>
          <a:p>
            <a:r>
              <a:rPr lang="en-GB" sz="2800" dirty="0"/>
              <a:t>Twitter: @</a:t>
            </a:r>
            <a:r>
              <a:rPr lang="en-GB" sz="2800" dirty="0" err="1"/>
              <a:t>DrSimonGoodman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7813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12" y="1746266"/>
            <a:ext cx="10916627" cy="4557711"/>
          </a:xfrm>
        </p:spPr>
        <p:txBody>
          <a:bodyPr>
            <a:noAutofit/>
          </a:bodyPr>
          <a:lstStyle/>
          <a:p>
            <a:r>
              <a:rPr lang="en-GB" sz="3200" dirty="0"/>
              <a:t>Brexit</a:t>
            </a:r>
          </a:p>
          <a:p>
            <a:r>
              <a:rPr lang="en-GB" sz="3200" dirty="0"/>
              <a:t>Immigration key issue in debate</a:t>
            </a:r>
          </a:p>
          <a:p>
            <a:r>
              <a:rPr lang="en-GB" sz="3200" dirty="0"/>
              <a:t>Coincided with “refugee crisis”</a:t>
            </a:r>
          </a:p>
          <a:p>
            <a:r>
              <a:rPr lang="en-GB" sz="3200" dirty="0"/>
              <a:t>Leave campaign focussed on stopping migration</a:t>
            </a:r>
          </a:p>
          <a:p>
            <a:r>
              <a:rPr lang="en-GB" sz="3200" dirty="0"/>
              <a:t>Hostility to migration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029" y="179170"/>
            <a:ext cx="4955002" cy="24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6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12" y="1619075"/>
            <a:ext cx="10515600" cy="3597473"/>
          </a:xfrm>
        </p:spPr>
        <p:txBody>
          <a:bodyPr/>
          <a:lstStyle/>
          <a:p>
            <a:pPr algn="ctr"/>
            <a:endParaRPr lang="en-GB" sz="1500" dirty="0"/>
          </a:p>
          <a:p>
            <a:pPr algn="ctr"/>
            <a:r>
              <a:rPr lang="en-GB" sz="4000" dirty="0"/>
              <a:t>How did participants in the Brexit debate talk about immigration?</a:t>
            </a:r>
          </a:p>
          <a:p>
            <a:pPr algn="ctr"/>
            <a:r>
              <a:rPr lang="en-GB" sz="4000" dirty="0"/>
              <a:t>What did this talk accomplish?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21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Discourse analysis</a:t>
            </a:r>
          </a:p>
          <a:p>
            <a:pPr lvl="1"/>
            <a:r>
              <a:rPr lang="en-GB" sz="3200" dirty="0"/>
              <a:t>Focus on what talk accomplishes</a:t>
            </a:r>
          </a:p>
          <a:p>
            <a:r>
              <a:rPr lang="en-GB" sz="3600" dirty="0"/>
              <a:t>Data: Trawl of UK media outlets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2372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Findings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6" y="1485995"/>
            <a:ext cx="10957935" cy="496513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500" dirty="0"/>
              <a:t>Leave campaigners presented immigration as out of control</a:t>
            </a:r>
          </a:p>
          <a:p>
            <a:pPr marL="514350" indent="-514350">
              <a:buAutoNum type="arabicPeriod"/>
            </a:pPr>
            <a:r>
              <a:rPr lang="en-GB" sz="3500" dirty="0"/>
              <a:t>Remain campaigners presented Brexit as an ineffective way of controlling migration</a:t>
            </a:r>
          </a:p>
          <a:p>
            <a:pPr marL="514350" indent="-514350">
              <a:buAutoNum type="arabicPeriod"/>
            </a:pPr>
            <a:r>
              <a:rPr lang="en-GB" sz="3500" dirty="0"/>
              <a:t>(In limited cases) Immigration was presented as beneficial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14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Immigration “out of control”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55" t="12113" r="33870" b="44764"/>
          <a:stretch/>
        </p:blipFill>
        <p:spPr>
          <a:xfrm>
            <a:off x="1206001" y="1408837"/>
            <a:ext cx="4480775" cy="3306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92" y="4829290"/>
            <a:ext cx="2809873" cy="1685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479" t="12312" r="42396" b="22593"/>
          <a:stretch/>
        </p:blipFill>
        <p:spPr>
          <a:xfrm>
            <a:off x="6111463" y="1202585"/>
            <a:ext cx="3091260" cy="3417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464" y="4808911"/>
            <a:ext cx="3462751" cy="17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8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899212" cy="5023862"/>
          </a:xfrm>
        </p:spPr>
        <p:txBody>
          <a:bodyPr>
            <a:normAutofit/>
          </a:bodyPr>
          <a:lstStyle/>
          <a:p>
            <a:r>
              <a:rPr lang="en-GB" sz="3200" dirty="0"/>
              <a:t>Threat: 26m jobseekers, 76m potentially from Turkey</a:t>
            </a:r>
          </a:p>
          <a:p>
            <a:r>
              <a:rPr lang="en-GB" sz="3200" dirty="0"/>
              <a:t>Lack of control: therefore leave EU to “take back control”</a:t>
            </a:r>
          </a:p>
          <a:p>
            <a:pPr lvl="1"/>
            <a:r>
              <a:rPr lang="en-GB" sz="2400" dirty="0"/>
              <a:t>This was a key slogan</a:t>
            </a:r>
          </a:p>
          <a:p>
            <a:r>
              <a:rPr lang="en-GB" sz="3200" dirty="0"/>
              <a:t>Economic argument</a:t>
            </a:r>
          </a:p>
          <a:p>
            <a:r>
              <a:rPr lang="en-GB" sz="3200" dirty="0"/>
              <a:t>However references to immigration from outside EU,</a:t>
            </a:r>
          </a:p>
          <a:p>
            <a:pPr lvl="1"/>
            <a:r>
              <a:rPr lang="en-GB" sz="2400" dirty="0"/>
              <a:t>Including refugees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1851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Brexit as an ineffective way of 				  controlling migration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43" t="10361" r="37933" b="18278"/>
          <a:stretch/>
        </p:blipFill>
        <p:spPr>
          <a:xfrm>
            <a:off x="8086725" y="1282053"/>
            <a:ext cx="2190750" cy="25325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127" t="17592" r="37431" b="13888"/>
          <a:stretch/>
        </p:blipFill>
        <p:spPr>
          <a:xfrm>
            <a:off x="7105651" y="3948113"/>
            <a:ext cx="3248025" cy="2695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111" r="40521" b="8148"/>
          <a:stretch/>
        </p:blipFill>
        <p:spPr>
          <a:xfrm>
            <a:off x="704502" y="1649007"/>
            <a:ext cx="5880893" cy="47685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009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1100548" cy="5015473"/>
          </a:xfrm>
        </p:spPr>
        <p:txBody>
          <a:bodyPr/>
          <a:lstStyle/>
          <a:p>
            <a:r>
              <a:rPr lang="en-GB" sz="3600" dirty="0"/>
              <a:t>Brexit presented as poor way to control immigration </a:t>
            </a:r>
          </a:p>
          <a:p>
            <a:pPr lvl="1"/>
            <a:r>
              <a:rPr lang="en-GB" sz="3200" dirty="0"/>
              <a:t>i.e. immigration will continue despite Brexit</a:t>
            </a:r>
          </a:p>
          <a:p>
            <a:pPr lvl="1"/>
            <a:r>
              <a:rPr lang="en-GB" sz="3200" dirty="0"/>
              <a:t>Would not make </a:t>
            </a:r>
            <a:r>
              <a:rPr lang="en-GB" sz="3200" i="1" dirty="0"/>
              <a:t>much</a:t>
            </a:r>
            <a:r>
              <a:rPr lang="en-GB" sz="3200" dirty="0"/>
              <a:t> difference</a:t>
            </a:r>
          </a:p>
          <a:p>
            <a:pPr lvl="1"/>
            <a:r>
              <a:rPr lang="en-GB" sz="3200" dirty="0"/>
              <a:t>Would not mean </a:t>
            </a:r>
            <a:r>
              <a:rPr lang="en-GB" sz="3200" i="1" dirty="0"/>
              <a:t>big</a:t>
            </a:r>
            <a:r>
              <a:rPr lang="en-GB" sz="3200" dirty="0"/>
              <a:t> drop</a:t>
            </a:r>
          </a:p>
          <a:p>
            <a:r>
              <a:rPr lang="en-GB" sz="3600" dirty="0"/>
              <a:t>This doesn’t mean that immigration is good</a:t>
            </a:r>
          </a:p>
          <a:p>
            <a:pPr lvl="1"/>
            <a:r>
              <a:rPr lang="en-GB" sz="3200" dirty="0"/>
              <a:t>Just that Brexit won’t stop it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167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367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Background</vt:lpstr>
      <vt:lpstr>Research question</vt:lpstr>
      <vt:lpstr>Method</vt:lpstr>
      <vt:lpstr>Overview of Findings </vt:lpstr>
      <vt:lpstr>Immigration “out of control”</vt:lpstr>
      <vt:lpstr>Analysis </vt:lpstr>
      <vt:lpstr>Brexit as an ineffective way of       controlling migration</vt:lpstr>
      <vt:lpstr>Analysis </vt:lpstr>
      <vt:lpstr>Immigration  beneficial </vt:lpstr>
      <vt:lpstr>Discussion</vt:lpstr>
      <vt:lpstr>Implications 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“Take back control of our borders”: The role of immigration in the Brexit debate</dc:title>
  <dc:creator>Simon Goodman</dc:creator>
  <cp:lastModifiedBy>Simon Goodman</cp:lastModifiedBy>
  <cp:revision>3</cp:revision>
  <dcterms:created xsi:type="dcterms:W3CDTF">2017-06-28T08:55:01Z</dcterms:created>
  <dcterms:modified xsi:type="dcterms:W3CDTF">2018-02-01T10:12:36Z</dcterms:modified>
</cp:coreProperties>
</file>