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9" r:id="rId3"/>
    <p:sldMasterId id="2147483686" r:id="rId4"/>
    <p:sldMasterId id="2147483696" r:id="rId5"/>
    <p:sldMasterId id="2147483703" r:id="rId6"/>
    <p:sldMasterId id="214748371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2" r:id="rId17"/>
    <p:sldId id="271" r:id="rId18"/>
    <p:sldId id="268" r:id="rId19"/>
    <p:sldId id="273" r:id="rId20"/>
    <p:sldId id="275" r:id="rId21"/>
    <p:sldId id="272" r:id="rId22"/>
    <p:sldId id="274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cat>
            <c:numRef>
              <c:f>Arkusz1!$A$2:$A$4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Arkusz1!$B$2:$B$4</c:f>
              <c:numCache>
                <c:formatCode>#,##0</c:formatCode>
                <c:ptCount val="3"/>
                <c:pt idx="0">
                  <c:v>1349638</c:v>
                </c:pt>
                <c:pt idx="1">
                  <c:v>1236325</c:v>
                </c:pt>
                <c:pt idx="2">
                  <c:v>706913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03520"/>
        <c:axId val="152578304"/>
      </c:barChart>
      <c:catAx>
        <c:axId val="7620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52578304"/>
        <c:crosses val="autoZero"/>
        <c:auto val="1"/>
        <c:lblAlgn val="ctr"/>
        <c:lblOffset val="100"/>
        <c:noMultiLvlLbl val="0"/>
      </c:catAx>
      <c:valAx>
        <c:axId val="1525783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7620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cat>
            <c:numRef>
              <c:f>Arkusz1!$A$2:$A$7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Arkusz1!$B$2:$B$7</c:f>
              <c:numCache>
                <c:formatCode>#,##0</c:formatCode>
                <c:ptCount val="6"/>
                <c:pt idx="0">
                  <c:v>10753</c:v>
                </c:pt>
                <c:pt idx="1">
                  <c:v>15253</c:v>
                </c:pt>
                <c:pt idx="2">
                  <c:v>8193</c:v>
                </c:pt>
                <c:pt idx="3">
                  <c:v>12325</c:v>
                </c:pt>
                <c:pt idx="4">
                  <c:v>12319</c:v>
                </c:pt>
                <c:pt idx="5">
                  <c:v>5078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05056"/>
        <c:axId val="152578880"/>
      </c:barChart>
      <c:catAx>
        <c:axId val="7620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52578880"/>
        <c:crosses val="autoZero"/>
        <c:auto val="1"/>
        <c:lblAlgn val="ctr"/>
        <c:lblOffset val="100"/>
        <c:noMultiLvlLbl val="0"/>
      </c:catAx>
      <c:valAx>
        <c:axId val="1525788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7620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</cdr:x>
      <cdr:y>0.10178</cdr:y>
    </cdr:from>
    <cdr:to>
      <cdr:x>0.36</cdr:x>
      <cdr:y>0.18133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10544" y="4606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dirty="0">
              <a:solidFill>
                <a:srgbClr val="002060"/>
              </a:solidFill>
            </a:rPr>
            <a:t>1 349 638</a:t>
          </a:r>
        </a:p>
      </cdr:txBody>
    </cdr:sp>
  </cdr:relSizeAnchor>
  <cdr:relSizeAnchor xmlns:cdr="http://schemas.openxmlformats.org/drawingml/2006/chartDrawing">
    <cdr:from>
      <cdr:x>0.49861</cdr:x>
      <cdr:y>0.16542</cdr:y>
    </cdr:from>
    <cdr:to>
      <cdr:x>0.6386</cdr:x>
      <cdr:y>0.24497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4103324" y="748680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dirty="0" smtClean="0">
              <a:solidFill>
                <a:srgbClr val="002060"/>
              </a:solidFill>
            </a:rPr>
            <a:t>1 236 325</a:t>
          </a:r>
          <a:endParaRPr lang="pl-PL" sz="1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0.77125</cdr:x>
      <cdr:y>0.43589</cdr:y>
    </cdr:from>
    <cdr:to>
      <cdr:x>0.91124</cdr:x>
      <cdr:y>0.51544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6347048" y="1972816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800" b="1" dirty="0" smtClean="0">
              <a:solidFill>
                <a:srgbClr val="002060"/>
              </a:solidFill>
            </a:rPr>
            <a:t>706 913</a:t>
          </a:r>
          <a:endParaRPr lang="pl-PL" sz="18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0.2725</cdr:x>
      <cdr:y>0.10178</cdr:y>
    </cdr:from>
    <cdr:to>
      <cdr:x>0.38625</cdr:x>
      <cdr:y>0.18338</cdr:y>
    </cdr:to>
    <cdr:sp macro="" textlink="">
      <cdr:nvSpPr>
        <cdr:cNvPr id="2" name="pole tekstowe 5"/>
        <cdr:cNvSpPr txBox="1"/>
      </cdr:nvSpPr>
      <cdr:spPr>
        <a:xfrm xmlns:a="http://schemas.openxmlformats.org/drawingml/2006/main">
          <a:off x="2242592" y="460648"/>
          <a:ext cx="9361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b="1" dirty="0" smtClean="0">
              <a:solidFill>
                <a:srgbClr val="002060"/>
              </a:solidFill>
            </a:rPr>
            <a:t>15 253</a:t>
          </a:r>
          <a:endParaRPr lang="pl-PL" b="1" dirty="0">
            <a:solidFill>
              <a:srgbClr val="00206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0900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43481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34100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32989"/>
            <a:ext cx="5040560" cy="960107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4197085"/>
            <a:ext cx="4896544" cy="67207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pic>
        <p:nvPicPr>
          <p:cNvPr id="1026" name="Picture 2" descr="C:\Users\biuro\Desktop\Prezentacja\prezentacja\obm-logo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581"/>
            <a:ext cx="3619502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3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3" y="3969611"/>
            <a:ext cx="7772400" cy="1363133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3" y="2468895"/>
            <a:ext cx="7772400" cy="1500716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7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7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05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3"/>
            <a:ext cx="4258816" cy="403704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pic>
        <p:nvPicPr>
          <p:cNvPr id="2050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7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87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581129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23528" y="35665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5157192"/>
            <a:ext cx="5486400" cy="4800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7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96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6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7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90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7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05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0"/>
          </p:nvPr>
        </p:nvSpPr>
        <p:spPr>
          <a:xfrm>
            <a:off x="468320" y="1604433"/>
            <a:ext cx="8135937" cy="422486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48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3" y="3969612"/>
            <a:ext cx="7772400" cy="1363133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3" y="2468895"/>
            <a:ext cx="7772400" cy="1500716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0441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87467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4258816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4"/>
            <a:ext cx="4258816" cy="403704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2"/>
          <p:cNvSpPr>
            <a:spLocks noGrp="1"/>
          </p:cNvSpPr>
          <p:nvPr>
            <p:ph idx="10"/>
          </p:nvPr>
        </p:nvSpPr>
        <p:spPr>
          <a:xfrm>
            <a:off x="5220072" y="-27384"/>
            <a:ext cx="3923928" cy="6885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2909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5700876"/>
            <a:ext cx="5126360" cy="4538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707904" y="6259497"/>
            <a:ext cx="5126360" cy="3840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0"/>
          </p:nvPr>
        </p:nvSpPr>
        <p:spPr>
          <a:xfrm>
            <a:off x="539750" y="645589"/>
            <a:ext cx="8280722" cy="489584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4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34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50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0"/>
          </p:nvPr>
        </p:nvSpPr>
        <p:spPr>
          <a:xfrm>
            <a:off x="468322" y="1701806"/>
            <a:ext cx="8135937" cy="451061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8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56925"/>
            <a:ext cx="7772400" cy="672075"/>
          </a:xfrm>
        </p:spPr>
        <p:txBody>
          <a:bodyPr anchor="t">
            <a:normAutofit/>
          </a:bodyPr>
          <a:lstStyle>
            <a:lvl1pPr algn="ctr">
              <a:defRPr sz="24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3464455"/>
            <a:ext cx="7772400" cy="63662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4021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4258816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4"/>
            <a:ext cx="4258816" cy="403704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2"/>
          <p:cNvSpPr>
            <a:spLocks noGrp="1"/>
          </p:cNvSpPr>
          <p:nvPr>
            <p:ph idx="10"/>
          </p:nvPr>
        </p:nvSpPr>
        <p:spPr>
          <a:xfrm>
            <a:off x="5220072" y="-27384"/>
            <a:ext cx="3923928" cy="6885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0675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5700876"/>
            <a:ext cx="5126360" cy="4538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67546" y="644691"/>
            <a:ext cx="8352929" cy="4896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707904" y="6259497"/>
            <a:ext cx="5126360" cy="3840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435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8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56925"/>
            <a:ext cx="7772400" cy="672075"/>
          </a:xfrm>
        </p:spPr>
        <p:txBody>
          <a:bodyPr anchor="t">
            <a:normAutofit/>
          </a:bodyPr>
          <a:lstStyle>
            <a:lvl1pPr algn="ctr">
              <a:defRPr sz="24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3464455"/>
            <a:ext cx="7772400" cy="63662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3338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05203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0"/>
          </p:nvPr>
        </p:nvSpPr>
        <p:spPr>
          <a:xfrm>
            <a:off x="468322" y="1701800"/>
            <a:ext cx="8135937" cy="432011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2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83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87467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32989"/>
            <a:ext cx="5040560" cy="960107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4197085"/>
            <a:ext cx="4896544" cy="67207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pic>
        <p:nvPicPr>
          <p:cNvPr id="1026" name="Picture 2" descr="C:\Users\biuro\Desktop\Prezentacja\prezentacja\obm-logo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580"/>
            <a:ext cx="3619502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3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3" y="3969610"/>
            <a:ext cx="7772400" cy="1363133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3" y="2468894"/>
            <a:ext cx="7772400" cy="1500716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7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6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05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2"/>
            <a:ext cx="4258816" cy="403704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pic>
        <p:nvPicPr>
          <p:cNvPr id="2050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6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87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23528" y="35665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5157192"/>
            <a:ext cx="5486400" cy="4800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6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96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6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6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90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6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05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0"/>
          </p:nvPr>
        </p:nvSpPr>
        <p:spPr>
          <a:xfrm>
            <a:off x="468318" y="1604433"/>
            <a:ext cx="8135937" cy="422486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48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916131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3" y="3969612"/>
            <a:ext cx="7772400" cy="1363133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3" y="2468895"/>
            <a:ext cx="7772400" cy="1500716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0441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4258816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4"/>
            <a:ext cx="4258816" cy="403704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2"/>
          <p:cNvSpPr>
            <a:spLocks noGrp="1"/>
          </p:cNvSpPr>
          <p:nvPr>
            <p:ph idx="10"/>
          </p:nvPr>
        </p:nvSpPr>
        <p:spPr>
          <a:xfrm>
            <a:off x="5220072" y="-27384"/>
            <a:ext cx="3923928" cy="6885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2909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5700876"/>
            <a:ext cx="5126360" cy="4538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707904" y="6259497"/>
            <a:ext cx="5126360" cy="3840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0"/>
          </p:nvPr>
        </p:nvSpPr>
        <p:spPr>
          <a:xfrm>
            <a:off x="539750" y="645588"/>
            <a:ext cx="8280722" cy="489584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4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34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50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0"/>
          </p:nvPr>
        </p:nvSpPr>
        <p:spPr>
          <a:xfrm>
            <a:off x="468320" y="1701805"/>
            <a:ext cx="8135937" cy="451061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8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56925"/>
            <a:ext cx="7772400" cy="672075"/>
          </a:xfrm>
        </p:spPr>
        <p:txBody>
          <a:bodyPr anchor="t">
            <a:normAutofit/>
          </a:bodyPr>
          <a:lstStyle>
            <a:lvl1pPr algn="ctr">
              <a:defRPr sz="24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3464455"/>
            <a:ext cx="7772400" cy="63662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4021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4258816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4"/>
            <a:ext cx="4258816" cy="403704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2"/>
          <p:cNvSpPr>
            <a:spLocks noGrp="1"/>
          </p:cNvSpPr>
          <p:nvPr>
            <p:ph idx="10"/>
          </p:nvPr>
        </p:nvSpPr>
        <p:spPr>
          <a:xfrm>
            <a:off x="5220072" y="-27384"/>
            <a:ext cx="3923928" cy="6885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0675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5700876"/>
            <a:ext cx="5126360" cy="4538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67546" y="644691"/>
            <a:ext cx="8352929" cy="4896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707904" y="6259497"/>
            <a:ext cx="5126360" cy="3840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435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8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0522649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56925"/>
            <a:ext cx="7772400" cy="672075"/>
          </a:xfrm>
        </p:spPr>
        <p:txBody>
          <a:bodyPr anchor="t">
            <a:normAutofit/>
          </a:bodyPr>
          <a:lstStyle>
            <a:lvl1pPr algn="ctr">
              <a:defRPr sz="24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3464455"/>
            <a:ext cx="7772400" cy="63662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3338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0"/>
          </p:nvPr>
        </p:nvSpPr>
        <p:spPr>
          <a:xfrm>
            <a:off x="468320" y="1701800"/>
            <a:ext cx="8135937" cy="432011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2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83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8524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16464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09342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6837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5.gif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19.03.2018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90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4258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4258816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68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147248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4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7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147248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766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4258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4258816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68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147248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4" name="Picture 2" descr="C:\Users\biuro\Desktop\Prezentacja\prezentacja\obm-logo-smal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33257"/>
            <a:ext cx="202072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147248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766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132856"/>
            <a:ext cx="4932040" cy="1584176"/>
          </a:xfrm>
        </p:spPr>
        <p:txBody>
          <a:bodyPr/>
          <a:lstStyle/>
          <a:p>
            <a:pPr algn="r"/>
            <a:r>
              <a:rPr lang="en-US" b="1" dirty="0"/>
              <a:t>Migration crisis and its impact on Polish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en-US" b="1" dirty="0" smtClean="0"/>
              <a:t>integration </a:t>
            </a:r>
            <a:r>
              <a:rPr lang="en-US" b="1" dirty="0"/>
              <a:t>policy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4752528" cy="1224136"/>
          </a:xfrm>
        </p:spPr>
        <p:txBody>
          <a:bodyPr>
            <a:normAutofit fontScale="85000" lnSpcReduction="20000"/>
          </a:bodyPr>
          <a:lstStyle/>
          <a:p>
            <a:pPr algn="r"/>
            <a:endParaRPr lang="pl-PL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Dominik Wach</a:t>
            </a:r>
          </a:p>
          <a:p>
            <a:pPr algn="r"/>
            <a:endParaRPr lang="pl-PL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1600" dirty="0" smtClean="0"/>
              <a:t>Centre </a:t>
            </a:r>
            <a:r>
              <a:rPr lang="en-US" sz="1600" dirty="0"/>
              <a:t>of Migration Research, University of </a:t>
            </a:r>
            <a:r>
              <a:rPr lang="en-US" sz="1600" dirty="0" smtClean="0"/>
              <a:t>Warsaw</a:t>
            </a:r>
            <a:endParaRPr lang="pl-PL" sz="1600" dirty="0" smtClean="0"/>
          </a:p>
          <a:p>
            <a:pPr algn="r"/>
            <a:r>
              <a:rPr lang="en-US" sz="1600" dirty="0" smtClean="0"/>
              <a:t>Warsaw </a:t>
            </a:r>
            <a:r>
              <a:rPr lang="en-US" sz="1600" dirty="0"/>
              <a:t>Family Support Centre</a:t>
            </a:r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323528" y="4293096"/>
            <a:ext cx="45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6" y="5733256"/>
            <a:ext cx="2447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59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"migration crisis" played a significant role, </a:t>
            </a:r>
            <a:r>
              <a:rPr lang="en-US" sz="2600" dirty="0" smtClean="0"/>
              <a:t>although </a:t>
            </a:r>
            <a:r>
              <a:rPr lang="en-US" sz="2600" dirty="0"/>
              <a:t>it did not directly affect Poland, it triggered a widespread debate on the migration and integration of foreigners.</a:t>
            </a:r>
          </a:p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467544" y="260649"/>
            <a:ext cx="2592288" cy="1036915"/>
            <a:chOff x="0" y="115212"/>
            <a:chExt cx="2592288" cy="1036915"/>
          </a:xfrm>
        </p:grpSpPr>
        <p:sp>
          <p:nvSpPr>
            <p:cNvPr id="5" name="Pięciokąt 4"/>
            <p:cNvSpPr/>
            <p:nvPr/>
          </p:nvSpPr>
          <p:spPr>
            <a:xfrm>
              <a:off x="0" y="115212"/>
              <a:ext cx="2592288" cy="1036915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ięciokąt 4"/>
            <p:cNvSpPr/>
            <p:nvPr/>
          </p:nvSpPr>
          <p:spPr>
            <a:xfrm>
              <a:off x="0" y="115212"/>
              <a:ext cx="2333059" cy="103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2015+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0" y="2996952"/>
            <a:ext cx="665673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879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Along with the change of government </a:t>
            </a:r>
            <a:r>
              <a:rPr lang="en-US" sz="2600" dirty="0" smtClean="0"/>
              <a:t>(</a:t>
            </a:r>
            <a:r>
              <a:rPr lang="pl-PL" sz="2600" dirty="0" err="1" smtClean="0"/>
              <a:t>late</a:t>
            </a:r>
            <a:r>
              <a:rPr lang="pl-PL" sz="2600" dirty="0" smtClean="0"/>
              <a:t> </a:t>
            </a:r>
            <a:r>
              <a:rPr lang="en-US" sz="2600" dirty="0" smtClean="0"/>
              <a:t>2015</a:t>
            </a:r>
            <a:r>
              <a:rPr lang="en-US" sz="2600" dirty="0"/>
              <a:t>), one can observe a change of rhetoric in </a:t>
            </a:r>
            <a:r>
              <a:rPr lang="pl-PL" sz="2600" dirty="0" smtClean="0"/>
              <a:t>the field </a:t>
            </a:r>
            <a:r>
              <a:rPr lang="en-US" sz="2600" dirty="0" smtClean="0"/>
              <a:t>of </a:t>
            </a:r>
            <a:r>
              <a:rPr lang="en-US" sz="2600" dirty="0"/>
              <a:t>migration and integration policy as well as withdrawal from the implementation of the existing strategic </a:t>
            </a:r>
            <a:r>
              <a:rPr lang="en-US" sz="2600" dirty="0" smtClean="0"/>
              <a:t>documents</a:t>
            </a:r>
            <a:r>
              <a:rPr lang="pl-PL" sz="2600" dirty="0" smtClean="0"/>
              <a:t> and </a:t>
            </a:r>
            <a:r>
              <a:rPr lang="pl-PL" sz="2600" dirty="0" err="1" smtClean="0"/>
              <a:t>agreements</a:t>
            </a:r>
            <a:r>
              <a:rPr lang="pl-PL" sz="2600" dirty="0" smtClean="0"/>
              <a:t>.</a:t>
            </a:r>
          </a:p>
          <a:p>
            <a:endParaRPr lang="pl-PL" sz="2600" dirty="0"/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2016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smtClean="0"/>
              <a:t>– </a:t>
            </a:r>
            <a:r>
              <a:rPr lang="en-US" sz="2400" dirty="0" smtClean="0"/>
              <a:t>annulment </a:t>
            </a:r>
            <a:r>
              <a:rPr lang="en-US" sz="2400" dirty="0"/>
              <a:t>of the strategic document </a:t>
            </a:r>
            <a:r>
              <a:rPr lang="en-US" sz="2400" dirty="0" smtClean="0"/>
              <a:t>"</a:t>
            </a:r>
            <a:r>
              <a:rPr lang="en-US" sz="2400" dirty="0"/>
              <a:t>Polish Migration Policy – the Current State of Play and Proposed Actions</a:t>
            </a:r>
            <a:r>
              <a:rPr lang="en-US" sz="2400" dirty="0" smtClean="0"/>
              <a:t>".</a:t>
            </a: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2016</a:t>
            </a:r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dirty="0" smtClean="0"/>
              <a:t>– </a:t>
            </a:r>
            <a:r>
              <a:rPr lang="pl-PL" sz="2400" dirty="0" err="1" smtClean="0"/>
              <a:t>new</a:t>
            </a:r>
            <a:r>
              <a:rPr lang="pl-PL" sz="2400" dirty="0" smtClean="0"/>
              <a:t> </a:t>
            </a:r>
            <a:r>
              <a:rPr lang="pl-PL" sz="2400" dirty="0" err="1" smtClean="0"/>
              <a:t>right-wing</a:t>
            </a:r>
            <a:r>
              <a:rPr lang="pl-PL" sz="2400" dirty="0" smtClean="0"/>
              <a:t> </a:t>
            </a:r>
            <a:r>
              <a:rPr lang="pl-PL" sz="2400" dirty="0" err="1" smtClean="0"/>
              <a:t>government</a:t>
            </a:r>
            <a:r>
              <a:rPr lang="pl-PL" sz="2400" dirty="0" smtClean="0"/>
              <a:t> (Law and </a:t>
            </a:r>
            <a:r>
              <a:rPr lang="pl-PL" sz="2400" dirty="0" err="1" smtClean="0"/>
              <a:t>Justice</a:t>
            </a:r>
            <a:r>
              <a:rPr lang="pl-PL" sz="2400" dirty="0" smtClean="0"/>
              <a:t>) </a:t>
            </a:r>
            <a:r>
              <a:rPr lang="pl-PL" sz="2400" b="1" dirty="0" err="1" smtClean="0"/>
              <a:t>against</a:t>
            </a:r>
            <a:r>
              <a:rPr lang="pl-PL" sz="2400" dirty="0" smtClean="0"/>
              <a:t> </a:t>
            </a:r>
            <a:r>
              <a:rPr lang="pl-PL" sz="2400" b="1" dirty="0" err="1" smtClean="0"/>
              <a:t>relocation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mechanism</a:t>
            </a:r>
            <a:r>
              <a:rPr lang="pl-PL" sz="2400" b="1" dirty="0" smtClean="0"/>
              <a:t> </a:t>
            </a:r>
            <a:r>
              <a:rPr lang="pl-PL" sz="2400" dirty="0" err="1" smtClean="0"/>
              <a:t>agreed</a:t>
            </a:r>
            <a:r>
              <a:rPr lang="pl-PL" sz="2400" dirty="0" smtClean="0"/>
              <a:t> by </a:t>
            </a:r>
            <a:r>
              <a:rPr lang="pl-PL" sz="2400" dirty="0" err="1" smtClean="0"/>
              <a:t>previous</a:t>
            </a:r>
            <a:r>
              <a:rPr lang="pl-PL" sz="2400" dirty="0" smtClean="0"/>
              <a:t> </a:t>
            </a:r>
            <a:r>
              <a:rPr lang="pl-PL" sz="2400" dirty="0" err="1" smtClean="0"/>
              <a:t>center-right</a:t>
            </a:r>
            <a:r>
              <a:rPr lang="pl-PL" sz="2400" dirty="0" smtClean="0"/>
              <a:t> </a:t>
            </a:r>
            <a:r>
              <a:rPr lang="pl-PL" sz="2400" dirty="0" err="1" smtClean="0"/>
              <a:t>government</a:t>
            </a:r>
            <a:r>
              <a:rPr lang="pl-PL" sz="2400" dirty="0" smtClean="0"/>
              <a:t> (</a:t>
            </a:r>
            <a:r>
              <a:rPr lang="pl-PL" sz="2400" dirty="0" err="1" smtClean="0"/>
              <a:t>Civic</a:t>
            </a:r>
            <a:r>
              <a:rPr lang="pl-PL" sz="2400" dirty="0" smtClean="0"/>
              <a:t> Platform)</a:t>
            </a:r>
            <a:endParaRPr lang="en-US" sz="2400" dirty="0"/>
          </a:p>
        </p:txBody>
      </p:sp>
      <p:grpSp>
        <p:nvGrpSpPr>
          <p:cNvPr id="4" name="Grupa 3"/>
          <p:cNvGrpSpPr/>
          <p:nvPr/>
        </p:nvGrpSpPr>
        <p:grpSpPr>
          <a:xfrm>
            <a:off x="467544" y="260649"/>
            <a:ext cx="2592288" cy="1036915"/>
            <a:chOff x="0" y="115212"/>
            <a:chExt cx="2592288" cy="1036915"/>
          </a:xfrm>
        </p:grpSpPr>
        <p:sp>
          <p:nvSpPr>
            <p:cNvPr id="5" name="Pięciokąt 4"/>
            <p:cNvSpPr/>
            <p:nvPr/>
          </p:nvSpPr>
          <p:spPr>
            <a:xfrm>
              <a:off x="0" y="115212"/>
              <a:ext cx="2592288" cy="1036915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ięciokąt 4"/>
            <p:cNvSpPr/>
            <p:nvPr/>
          </p:nvSpPr>
          <p:spPr>
            <a:xfrm>
              <a:off x="0" y="115212"/>
              <a:ext cx="2333059" cy="103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2015+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977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000" b="1" dirty="0" err="1" smtClean="0">
                <a:solidFill>
                  <a:srgbClr val="002060"/>
                </a:solidFill>
              </a:rPr>
              <a:t>Anti-immigration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rhetoric</a:t>
            </a:r>
            <a:endParaRPr lang="pl-PL" sz="40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67746" y="1600200"/>
            <a:ext cx="6419055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i="1" dirty="0" smtClean="0"/>
              <a:t>„</a:t>
            </a:r>
            <a:r>
              <a:rPr lang="en-US" sz="2000" i="1" dirty="0" smtClean="0"/>
              <a:t>There </a:t>
            </a:r>
            <a:r>
              <a:rPr lang="en-US" sz="2000" i="1" dirty="0"/>
              <a:t>are, after all, symptoms of very </a:t>
            </a:r>
            <a:r>
              <a:rPr lang="en-US" sz="2000" b="1" i="1" dirty="0"/>
              <a:t>dangerous diseases </a:t>
            </a:r>
            <a:r>
              <a:rPr lang="en-US" sz="2000" i="1" dirty="0"/>
              <a:t>that have not been seen in Europe for a long time. That does not mean discriminating someone ... But check it </a:t>
            </a:r>
            <a:r>
              <a:rPr lang="en-US" sz="2000" i="1" dirty="0" smtClean="0"/>
              <a:t>out</a:t>
            </a:r>
            <a:r>
              <a:rPr lang="pl-PL" sz="2000" i="1" dirty="0" smtClean="0"/>
              <a:t>.” </a:t>
            </a:r>
            <a:r>
              <a:rPr lang="pl-PL" sz="2000" dirty="0" smtClean="0"/>
              <a:t>– Jarosław Kaczyński</a:t>
            </a:r>
          </a:p>
          <a:p>
            <a:pPr marL="0" indent="0">
              <a:buNone/>
            </a:pPr>
            <a:endParaRPr lang="pl-PL" sz="2000" i="1" dirty="0" smtClean="0"/>
          </a:p>
          <a:p>
            <a:pPr marL="0" indent="0">
              <a:buNone/>
            </a:pPr>
            <a:endParaRPr lang="pl-PL" sz="2000" i="1" dirty="0" smtClean="0"/>
          </a:p>
          <a:p>
            <a:pPr marL="0" indent="0">
              <a:buNone/>
            </a:pPr>
            <a:endParaRPr lang="pl-PL" sz="2000" i="1" dirty="0"/>
          </a:p>
          <a:p>
            <a:pPr marL="0" indent="0">
              <a:buNone/>
            </a:pPr>
            <a:r>
              <a:rPr lang="pl-PL" sz="2000" i="1" dirty="0" smtClean="0"/>
              <a:t>„</a:t>
            </a:r>
            <a:r>
              <a:rPr lang="en-US" sz="2000" i="1" dirty="0" smtClean="0"/>
              <a:t>It is impossible to verify the identity of people who came to Europe with </a:t>
            </a:r>
            <a:r>
              <a:rPr lang="en-US" sz="2000" b="1" i="1" dirty="0" smtClean="0"/>
              <a:t>waves</a:t>
            </a:r>
            <a:r>
              <a:rPr lang="pl-PL" sz="2000" i="1" dirty="0" smtClean="0"/>
              <a:t> […] </a:t>
            </a:r>
            <a:r>
              <a:rPr lang="en-US" sz="2000" i="1" dirty="0" smtClean="0"/>
              <a:t>We will not accept the automatic relocation mechanism</a:t>
            </a:r>
            <a:r>
              <a:rPr lang="pl-PL" sz="2000" i="1" dirty="0" smtClean="0"/>
              <a:t> […] </a:t>
            </a:r>
            <a:r>
              <a:rPr lang="en-US" sz="2000" b="1" i="1" dirty="0" smtClean="0"/>
              <a:t>safety is our priority </a:t>
            </a:r>
            <a:r>
              <a:rPr lang="en-US" sz="2000" i="1" dirty="0" smtClean="0"/>
              <a:t>and we will do everything to make Poland</a:t>
            </a:r>
            <a:r>
              <a:rPr lang="pl-PL" sz="2000" i="1" dirty="0" smtClean="0"/>
              <a:t> </a:t>
            </a:r>
            <a:r>
              <a:rPr lang="en-US" sz="2000" i="1" dirty="0" smtClean="0"/>
              <a:t>safe </a:t>
            </a:r>
            <a:r>
              <a:rPr lang="pl-PL" sz="2000" i="1" dirty="0" smtClean="0"/>
              <a:t>[…] </a:t>
            </a:r>
            <a:r>
              <a:rPr lang="en-US" sz="2000" i="1" dirty="0" smtClean="0"/>
              <a:t>The </a:t>
            </a:r>
            <a:r>
              <a:rPr lang="en-US" sz="2000" b="1" i="1" dirty="0" smtClean="0"/>
              <a:t>state of emergency </a:t>
            </a:r>
            <a:r>
              <a:rPr lang="en-US" sz="2000" i="1" dirty="0" smtClean="0"/>
              <a:t>in France is a fact. I walked through the streets of Brussels today and saw </a:t>
            </a:r>
            <a:r>
              <a:rPr lang="en-US" sz="2000" b="1" i="1" dirty="0" smtClean="0"/>
              <a:t>soldiers with weapons</a:t>
            </a:r>
            <a:r>
              <a:rPr lang="en-US" sz="2000" i="1" dirty="0" smtClean="0"/>
              <a:t>. I do not want to see such images in Poland</a:t>
            </a:r>
            <a:r>
              <a:rPr lang="pl-PL" sz="2000" i="1" dirty="0" smtClean="0"/>
              <a:t>” </a:t>
            </a:r>
            <a:r>
              <a:rPr lang="pl-PL" sz="2000" dirty="0" smtClean="0"/>
              <a:t>– Mariusz Błaszczak</a:t>
            </a:r>
            <a:endParaRPr lang="en-US" sz="2000" i="1" dirty="0" smtClean="0"/>
          </a:p>
          <a:p>
            <a:pPr marL="0" indent="0">
              <a:buNone/>
            </a:pPr>
            <a:endParaRPr lang="pl-PL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r="34831"/>
          <a:stretch/>
        </p:blipFill>
        <p:spPr bwMode="auto">
          <a:xfrm>
            <a:off x="467544" y="4077072"/>
            <a:ext cx="1592202" cy="2173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r="32055" b="21315"/>
          <a:stretch/>
        </p:blipFill>
        <p:spPr>
          <a:xfrm>
            <a:off x="467544" y="1556792"/>
            <a:ext cx="159082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upa 8"/>
          <p:cNvGrpSpPr/>
          <p:nvPr/>
        </p:nvGrpSpPr>
        <p:grpSpPr>
          <a:xfrm>
            <a:off x="467544" y="260649"/>
            <a:ext cx="2592288" cy="1036915"/>
            <a:chOff x="0" y="115212"/>
            <a:chExt cx="2592288" cy="1036915"/>
          </a:xfrm>
        </p:grpSpPr>
        <p:sp>
          <p:nvSpPr>
            <p:cNvPr id="10" name="Pięciokąt 9"/>
            <p:cNvSpPr/>
            <p:nvPr/>
          </p:nvSpPr>
          <p:spPr>
            <a:xfrm>
              <a:off x="0" y="115212"/>
              <a:ext cx="2592288" cy="1036915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ięciokąt 4"/>
            <p:cNvSpPr/>
            <p:nvPr/>
          </p:nvSpPr>
          <p:spPr>
            <a:xfrm>
              <a:off x="0" y="115212"/>
              <a:ext cx="2333059" cy="103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2015+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360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000" b="1" dirty="0" err="1" smtClean="0">
                <a:solidFill>
                  <a:srgbClr val="002060"/>
                </a:solidFill>
              </a:rPr>
              <a:t>Anti-immigration</a:t>
            </a:r>
            <a:r>
              <a:rPr lang="pl-PL" sz="4000" b="1" dirty="0" smtClean="0">
                <a:solidFill>
                  <a:srgbClr val="002060"/>
                </a:solidFill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</a:rPr>
              <a:t>rhetoric</a:t>
            </a:r>
            <a:endParaRPr lang="pl-PL" sz="4000" b="1" dirty="0">
              <a:solidFill>
                <a:srgbClr val="002060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467544" y="260649"/>
            <a:ext cx="2592288" cy="1036915"/>
            <a:chOff x="0" y="115212"/>
            <a:chExt cx="2592288" cy="1036915"/>
          </a:xfrm>
        </p:grpSpPr>
        <p:sp>
          <p:nvSpPr>
            <p:cNvPr id="10" name="Pięciokąt 9"/>
            <p:cNvSpPr/>
            <p:nvPr/>
          </p:nvSpPr>
          <p:spPr>
            <a:xfrm>
              <a:off x="0" y="115212"/>
              <a:ext cx="2592288" cy="1036915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ięciokąt 4"/>
            <p:cNvSpPr/>
            <p:nvPr/>
          </p:nvSpPr>
          <p:spPr>
            <a:xfrm>
              <a:off x="0" y="115212"/>
              <a:ext cx="2333059" cy="103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2015+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i="1" dirty="0" smtClean="0"/>
              <a:t>„D</a:t>
            </a:r>
            <a:r>
              <a:rPr lang="en-US" sz="2400" i="1" dirty="0" smtClean="0"/>
              <a:t>o </a:t>
            </a:r>
            <a:r>
              <a:rPr lang="en-US" sz="2400" i="1" dirty="0"/>
              <a:t>not let convince you that dislike for refugees is something </a:t>
            </a:r>
            <a:r>
              <a:rPr lang="en-US" sz="2400" i="1" dirty="0" smtClean="0"/>
              <a:t>bad</a:t>
            </a:r>
            <a:r>
              <a:rPr lang="pl-PL" sz="2400" i="1" dirty="0" smtClean="0"/>
              <a:t>” </a:t>
            </a:r>
            <a:r>
              <a:rPr lang="pl-PL" sz="2400" dirty="0" smtClean="0"/>
              <a:t>– Law and </a:t>
            </a:r>
            <a:r>
              <a:rPr lang="pl-PL" sz="2400" dirty="0" err="1" smtClean="0"/>
              <a:t>Justice</a:t>
            </a:r>
            <a:r>
              <a:rPr lang="pl-PL" sz="2400" dirty="0" smtClean="0"/>
              <a:t> </a:t>
            </a:r>
            <a:r>
              <a:rPr lang="pl-PL" sz="2400" dirty="0" err="1" smtClean="0"/>
              <a:t>tweet</a:t>
            </a:r>
            <a:endParaRPr lang="pl-PL" sz="2400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3"/>
          <a:stretch/>
        </p:blipFill>
        <p:spPr>
          <a:xfrm>
            <a:off x="1556467" y="2673846"/>
            <a:ext cx="6096000" cy="417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795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pl-PL" sz="4000" b="1" dirty="0">
              <a:solidFill>
                <a:srgbClr val="002060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467544" y="260649"/>
            <a:ext cx="2592288" cy="1036915"/>
            <a:chOff x="0" y="115212"/>
            <a:chExt cx="2592288" cy="1036915"/>
          </a:xfrm>
        </p:grpSpPr>
        <p:sp>
          <p:nvSpPr>
            <p:cNvPr id="10" name="Pięciokąt 9"/>
            <p:cNvSpPr/>
            <p:nvPr/>
          </p:nvSpPr>
          <p:spPr>
            <a:xfrm>
              <a:off x="0" y="115212"/>
              <a:ext cx="2592288" cy="1036915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ięciokąt 4"/>
            <p:cNvSpPr/>
            <p:nvPr/>
          </p:nvSpPr>
          <p:spPr>
            <a:xfrm>
              <a:off x="0" y="115212"/>
              <a:ext cx="2333059" cy="103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2015+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sz="2400" dirty="0" err="1" smtClean="0"/>
              <a:t>Violations</a:t>
            </a:r>
            <a:r>
              <a:rPr lang="pl-PL" sz="2400" dirty="0" smtClean="0"/>
              <a:t> </a:t>
            </a:r>
            <a:r>
              <a:rPr lang="pl-PL" sz="2400" dirty="0"/>
              <a:t>of </a:t>
            </a:r>
            <a:r>
              <a:rPr lang="en-US" sz="2400" dirty="0"/>
              <a:t>asylum procedure at the border crossing between Belarus</a:t>
            </a:r>
            <a:r>
              <a:rPr lang="pl-PL" sz="2400" dirty="0"/>
              <a:t> and Poland (Brest-Terespol) 2016-2017:</a:t>
            </a:r>
          </a:p>
          <a:p>
            <a:pPr lvl="1" fontAlgn="base"/>
            <a:r>
              <a:rPr lang="pl-PL" sz="2000" dirty="0" err="1"/>
              <a:t>Foreigners</a:t>
            </a:r>
            <a:r>
              <a:rPr lang="pl-PL" sz="2000" dirty="0"/>
              <a:t> </a:t>
            </a:r>
            <a:r>
              <a:rPr lang="pl-PL" sz="2000" dirty="0" err="1"/>
              <a:t>were</a:t>
            </a:r>
            <a:r>
              <a:rPr lang="pl-PL" sz="2000" dirty="0"/>
              <a:t> </a:t>
            </a:r>
            <a:r>
              <a:rPr lang="pl-PL" sz="2000" dirty="0" err="1"/>
              <a:t>denied</a:t>
            </a:r>
            <a:r>
              <a:rPr lang="pl-PL" sz="2000" dirty="0"/>
              <a:t> </a:t>
            </a:r>
            <a:r>
              <a:rPr lang="pl-PL" sz="2000" dirty="0" err="1"/>
              <a:t>entry</a:t>
            </a:r>
            <a:r>
              <a:rPr lang="pl-PL" sz="2000" dirty="0"/>
              <a:t> </a:t>
            </a:r>
            <a:r>
              <a:rPr lang="pl-PL" sz="2000" dirty="0" err="1"/>
              <a:t>into</a:t>
            </a:r>
            <a:r>
              <a:rPr lang="pl-PL" sz="2000" dirty="0"/>
              <a:t> Poland,</a:t>
            </a:r>
          </a:p>
          <a:p>
            <a:pPr lvl="1" fontAlgn="base"/>
            <a:r>
              <a:rPr lang="pl-PL" sz="2000" dirty="0" err="1"/>
              <a:t>Confidentiality</a:t>
            </a:r>
            <a:r>
              <a:rPr lang="pl-PL" sz="2000" dirty="0"/>
              <a:t> was not </a:t>
            </a:r>
            <a:r>
              <a:rPr lang="pl-PL" sz="2000" dirty="0" err="1"/>
              <a:t>guaranteed</a:t>
            </a:r>
            <a:r>
              <a:rPr lang="pl-PL" sz="2000" dirty="0"/>
              <a:t> </a:t>
            </a:r>
            <a:r>
              <a:rPr lang="pl-PL" sz="2000" dirty="0" err="1"/>
              <a:t>during</a:t>
            </a:r>
            <a:r>
              <a:rPr lang="pl-PL" sz="2000" dirty="0"/>
              <a:t> </a:t>
            </a:r>
            <a:r>
              <a:rPr lang="pl-PL" sz="2000" dirty="0" err="1"/>
              <a:t>interviews</a:t>
            </a:r>
            <a:r>
              <a:rPr lang="pl-PL" sz="2000" dirty="0"/>
              <a:t>,</a:t>
            </a:r>
          </a:p>
          <a:p>
            <a:pPr lvl="1" fontAlgn="base"/>
            <a:r>
              <a:rPr lang="pl-PL" sz="2000" dirty="0"/>
              <a:t>S</a:t>
            </a:r>
            <a:r>
              <a:rPr lang="en-US" sz="2000" dirty="0" err="1"/>
              <a:t>ome</a:t>
            </a:r>
            <a:r>
              <a:rPr lang="en-US" sz="2000" dirty="0"/>
              <a:t> border guards conducting interviews </a:t>
            </a:r>
            <a:r>
              <a:rPr lang="pl-PL" sz="2000" dirty="0" err="1"/>
              <a:t>had</a:t>
            </a:r>
            <a:r>
              <a:rPr lang="pl-PL" sz="2000" dirty="0"/>
              <a:t> </a:t>
            </a:r>
            <a:r>
              <a:rPr lang="en-US" sz="2000" dirty="0"/>
              <a:t>very limited knowledge of Russian</a:t>
            </a:r>
            <a:r>
              <a:rPr lang="pl-PL" sz="2000" dirty="0"/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r="7374" b="26883"/>
          <a:stretch/>
        </p:blipFill>
        <p:spPr>
          <a:xfrm>
            <a:off x="1115616" y="3861048"/>
            <a:ext cx="7289948" cy="264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646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Asylum, Migration and Integration Fund (FAMI)</a:t>
            </a:r>
          </a:p>
          <a:p>
            <a:pPr lvl="1"/>
            <a:r>
              <a:rPr lang="en-US" sz="2200" dirty="0"/>
              <a:t>Delays in the implementation, actually started operation in the second half of 2015 (established for the years 2014-2020),</a:t>
            </a:r>
          </a:p>
          <a:p>
            <a:pPr lvl="1"/>
            <a:r>
              <a:rPr lang="en-US" sz="2200" dirty="0"/>
              <a:t>One of the calls was </a:t>
            </a:r>
            <a:r>
              <a:rPr lang="en-US" sz="2200" dirty="0" smtClean="0"/>
              <a:t>annulled</a:t>
            </a:r>
            <a:r>
              <a:rPr lang="pl-PL" sz="2200" dirty="0" smtClean="0"/>
              <a:t> </a:t>
            </a:r>
            <a:r>
              <a:rPr lang="en-US" sz="2200" dirty="0" smtClean="0"/>
              <a:t>at </a:t>
            </a:r>
            <a:r>
              <a:rPr lang="en-US" sz="2200" dirty="0"/>
              <a:t>the turn of 2015/2016,</a:t>
            </a:r>
          </a:p>
          <a:p>
            <a:pPr lvl="1"/>
            <a:r>
              <a:rPr lang="en-US" sz="2200" dirty="0"/>
              <a:t>No resolution of further </a:t>
            </a:r>
            <a:r>
              <a:rPr lang="en-US" sz="2200" dirty="0" smtClean="0"/>
              <a:t>calls</a:t>
            </a:r>
            <a:r>
              <a:rPr lang="pl-PL" sz="2200" dirty="0" smtClean="0"/>
              <a:t>.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467544" y="260649"/>
            <a:ext cx="2592288" cy="1036915"/>
            <a:chOff x="0" y="115212"/>
            <a:chExt cx="2592288" cy="1036915"/>
          </a:xfrm>
        </p:grpSpPr>
        <p:sp>
          <p:nvSpPr>
            <p:cNvPr id="5" name="Pięciokąt 4"/>
            <p:cNvSpPr/>
            <p:nvPr/>
          </p:nvSpPr>
          <p:spPr>
            <a:xfrm>
              <a:off x="0" y="115212"/>
              <a:ext cx="2592288" cy="1036915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ięciokąt 4"/>
            <p:cNvSpPr/>
            <p:nvPr/>
          </p:nvSpPr>
          <p:spPr>
            <a:xfrm>
              <a:off x="0" y="115212"/>
              <a:ext cx="2333059" cy="103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2015+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93096"/>
            <a:ext cx="5226360" cy="17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72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7"/>
            <a:ext cx="4258816" cy="2448272"/>
          </a:xfrm>
        </p:spPr>
        <p:txBody>
          <a:bodyPr/>
          <a:lstStyle/>
          <a:p>
            <a:pPr marL="0" indent="0" algn="ctr"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3600" b="1" dirty="0" err="1" smtClean="0">
                <a:solidFill>
                  <a:srgbClr val="002060"/>
                </a:solidFill>
              </a:rPr>
              <a:t>Thank</a:t>
            </a:r>
            <a:r>
              <a:rPr lang="pl-PL" sz="3600" b="1" dirty="0" smtClean="0">
                <a:solidFill>
                  <a:srgbClr val="002060"/>
                </a:solidFill>
              </a:rPr>
              <a:t> </a:t>
            </a:r>
            <a:r>
              <a:rPr lang="pl-PL" sz="3600" b="1" dirty="0" err="1" smtClean="0">
                <a:solidFill>
                  <a:srgbClr val="002060"/>
                </a:solidFill>
              </a:rPr>
              <a:t>you</a:t>
            </a:r>
            <a:endParaRPr lang="pl-PL" sz="3600" b="1" dirty="0">
              <a:solidFill>
                <a:srgbClr val="002060"/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79512" y="3068960"/>
            <a:ext cx="4968551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Dominik Wach</a:t>
            </a:r>
          </a:p>
          <a:p>
            <a:pPr marL="0" indent="0" algn="r">
              <a:buNone/>
            </a:pPr>
            <a:endParaRPr lang="pl-PL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1600" dirty="0" smtClean="0"/>
              <a:t>Centre of Migration Research, University of Warsaw</a:t>
            </a:r>
            <a:endParaRPr lang="pl-PL" sz="1600" dirty="0" smtClean="0"/>
          </a:p>
          <a:p>
            <a:pPr marL="0" indent="0" algn="r">
              <a:buNone/>
            </a:pPr>
            <a:r>
              <a:rPr lang="en-US" sz="1600" dirty="0" smtClean="0"/>
              <a:t>Warsaw Family Support Centre</a:t>
            </a:r>
            <a:endParaRPr lang="pl-P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467544" y="3917567"/>
            <a:ext cx="45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19" y="5655741"/>
            <a:ext cx="2447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83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147248" cy="53609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rgbClr val="002060"/>
                </a:solidFill>
              </a:rPr>
              <a:t>T</a:t>
            </a:r>
            <a:r>
              <a:rPr lang="en-US" sz="2600" dirty="0" smtClean="0">
                <a:solidFill>
                  <a:srgbClr val="002060"/>
                </a:solidFill>
              </a:rPr>
              <a:t>he </a:t>
            </a:r>
            <a:r>
              <a:rPr lang="en-US" sz="2600" dirty="0">
                <a:solidFill>
                  <a:srgbClr val="002060"/>
                </a:solidFill>
              </a:rPr>
              <a:t>aim of the presentation is to show the relationship between the migration crisis </a:t>
            </a:r>
            <a:r>
              <a:rPr lang="en-US" sz="2600" dirty="0" smtClean="0">
                <a:solidFill>
                  <a:srgbClr val="002060"/>
                </a:solidFill>
              </a:rPr>
              <a:t>and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err="1" smtClean="0">
                <a:solidFill>
                  <a:srgbClr val="002060"/>
                </a:solidFill>
              </a:rPr>
              <a:t>Polish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>
                <a:solidFill>
                  <a:srgbClr val="002060"/>
                </a:solidFill>
              </a:rPr>
              <a:t>integration </a:t>
            </a:r>
            <a:r>
              <a:rPr lang="en-US" sz="2600" dirty="0" smtClean="0">
                <a:solidFill>
                  <a:srgbClr val="002060"/>
                </a:solidFill>
              </a:rPr>
              <a:t>policy</a:t>
            </a:r>
            <a:r>
              <a:rPr lang="pl-PL" sz="2600" dirty="0" smtClean="0">
                <a:solidFill>
                  <a:srgbClr val="002060"/>
                </a:solidFill>
              </a:rPr>
              <a:t>.</a:t>
            </a:r>
          </a:p>
          <a:p>
            <a:endParaRPr lang="pl-PL" sz="2600" dirty="0" smtClean="0"/>
          </a:p>
          <a:p>
            <a:pPr marL="0" indent="0">
              <a:buNone/>
            </a:pPr>
            <a:r>
              <a:rPr lang="pl-PL" sz="2600" u="sng" dirty="0" err="1" smtClean="0"/>
              <a:t>Questions</a:t>
            </a:r>
            <a:r>
              <a:rPr lang="pl-PL" sz="2600" u="sng" dirty="0" smtClean="0"/>
              <a:t>:</a:t>
            </a:r>
          </a:p>
          <a:p>
            <a:pPr marL="0" indent="0">
              <a:buNone/>
            </a:pPr>
            <a:endParaRPr lang="pl-PL" sz="2600" u="sng" dirty="0" smtClean="0"/>
          </a:p>
          <a:p>
            <a:r>
              <a:rPr lang="pl-PL" sz="2600" dirty="0" smtClean="0">
                <a:solidFill>
                  <a:srgbClr val="002060"/>
                </a:solidFill>
              </a:rPr>
              <a:t>How </a:t>
            </a:r>
            <a:r>
              <a:rPr lang="pl-PL" sz="2600" dirty="0" err="1" smtClean="0">
                <a:solidFill>
                  <a:srgbClr val="002060"/>
                </a:solidFill>
              </a:rPr>
              <a:t>has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smtClean="0">
                <a:solidFill>
                  <a:srgbClr val="002060"/>
                </a:solidFill>
              </a:rPr>
              <a:t>the </a:t>
            </a:r>
            <a:r>
              <a:rPr lang="pl-PL" sz="2600" dirty="0" err="1" smtClean="0">
                <a:solidFill>
                  <a:srgbClr val="002060"/>
                </a:solidFill>
              </a:rPr>
              <a:t>evolution</a:t>
            </a:r>
            <a:r>
              <a:rPr lang="pl-PL" sz="2600" dirty="0" smtClean="0">
                <a:solidFill>
                  <a:srgbClr val="002060"/>
                </a:solidFill>
              </a:rPr>
              <a:t> of the </a:t>
            </a:r>
            <a:r>
              <a:rPr lang="pl-PL" sz="2600" dirty="0" err="1" smtClean="0">
                <a:solidFill>
                  <a:srgbClr val="002060"/>
                </a:solidFill>
              </a:rPr>
              <a:t>Polish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err="1" smtClean="0">
                <a:solidFill>
                  <a:srgbClr val="002060"/>
                </a:solidFill>
              </a:rPr>
              <a:t>integration</a:t>
            </a:r>
            <a:r>
              <a:rPr lang="pl-PL" sz="2600" dirty="0" smtClean="0">
                <a:solidFill>
                  <a:srgbClr val="002060"/>
                </a:solidFill>
              </a:rPr>
              <a:t> policy </a:t>
            </a:r>
            <a:r>
              <a:rPr lang="pl-PL" sz="2600" dirty="0" err="1" smtClean="0">
                <a:solidFill>
                  <a:srgbClr val="002060"/>
                </a:solidFill>
              </a:rPr>
              <a:t>looked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err="1" smtClean="0">
                <a:solidFill>
                  <a:srgbClr val="002060"/>
                </a:solidFill>
              </a:rPr>
              <a:t>like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err="1" smtClean="0">
                <a:solidFill>
                  <a:srgbClr val="002060"/>
                </a:solidFill>
              </a:rPr>
              <a:t>since</a:t>
            </a:r>
            <a:r>
              <a:rPr lang="pl-PL" sz="2600" dirty="0" smtClean="0">
                <a:solidFill>
                  <a:srgbClr val="002060"/>
                </a:solidFill>
              </a:rPr>
              <a:t> 1990s?</a:t>
            </a:r>
          </a:p>
          <a:p>
            <a:endParaRPr lang="pl-PL" sz="2600" dirty="0" smtClean="0">
              <a:solidFill>
                <a:srgbClr val="002060"/>
              </a:solidFill>
            </a:endParaRPr>
          </a:p>
          <a:p>
            <a:r>
              <a:rPr lang="pl-PL" sz="2600" dirty="0" err="1" smtClean="0">
                <a:solidFill>
                  <a:srgbClr val="002060"/>
                </a:solidFill>
              </a:rPr>
              <a:t>Have</a:t>
            </a:r>
            <a:r>
              <a:rPr lang="pl-PL" sz="2600" dirty="0" smtClean="0">
                <a:solidFill>
                  <a:srgbClr val="002060"/>
                </a:solidFill>
              </a:rPr>
              <a:t> we </a:t>
            </a:r>
            <a:r>
              <a:rPr lang="pl-PL" sz="2600" dirty="0" err="1" smtClean="0">
                <a:solidFill>
                  <a:srgbClr val="002060"/>
                </a:solidFill>
              </a:rPr>
              <a:t>observed</a:t>
            </a:r>
            <a:r>
              <a:rPr lang="pl-PL" sz="2600" dirty="0" smtClean="0">
                <a:solidFill>
                  <a:srgbClr val="002060"/>
                </a:solidFill>
              </a:rPr>
              <a:t> the </a:t>
            </a:r>
            <a:r>
              <a:rPr lang="pl-PL" sz="2600" dirty="0" err="1" smtClean="0">
                <a:solidFill>
                  <a:srgbClr val="002060"/>
                </a:solidFill>
              </a:rPr>
              <a:t>recent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err="1" smtClean="0">
                <a:solidFill>
                  <a:srgbClr val="002060"/>
                </a:solidFill>
              </a:rPr>
              <a:t>migration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err="1" smtClean="0">
                <a:solidFill>
                  <a:srgbClr val="002060"/>
                </a:solidFill>
              </a:rPr>
              <a:t>crisis</a:t>
            </a:r>
            <a:r>
              <a:rPr lang="pl-PL" sz="2600" dirty="0" smtClean="0">
                <a:solidFill>
                  <a:srgbClr val="002060"/>
                </a:solidFill>
              </a:rPr>
              <a:t> in Poland?</a:t>
            </a:r>
          </a:p>
          <a:p>
            <a:endParaRPr lang="pl-PL" sz="2600" dirty="0" smtClean="0">
              <a:solidFill>
                <a:srgbClr val="002060"/>
              </a:solidFill>
            </a:endParaRPr>
          </a:p>
          <a:p>
            <a:r>
              <a:rPr lang="pl-PL" sz="2600" dirty="0" smtClean="0">
                <a:solidFill>
                  <a:srgbClr val="002060"/>
                </a:solidFill>
              </a:rPr>
              <a:t>How </a:t>
            </a:r>
            <a:r>
              <a:rPr lang="pl-PL" sz="2600" dirty="0" err="1" smtClean="0">
                <a:solidFill>
                  <a:srgbClr val="002060"/>
                </a:solidFill>
              </a:rPr>
              <a:t>has</a:t>
            </a:r>
            <a:r>
              <a:rPr lang="pl-PL" sz="2600" dirty="0" smtClean="0">
                <a:solidFill>
                  <a:srgbClr val="002060"/>
                </a:solidFill>
              </a:rPr>
              <a:t> the </a:t>
            </a:r>
            <a:r>
              <a:rPr lang="pl-PL" sz="2600" dirty="0" err="1" smtClean="0">
                <a:solidFill>
                  <a:srgbClr val="002060"/>
                </a:solidFill>
              </a:rPr>
              <a:t>new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err="1" smtClean="0">
                <a:solidFill>
                  <a:srgbClr val="002060"/>
                </a:solidFill>
              </a:rPr>
              <a:t>migration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err="1" smtClean="0">
                <a:solidFill>
                  <a:srgbClr val="002060"/>
                </a:solidFill>
              </a:rPr>
              <a:t>situation</a:t>
            </a:r>
            <a:r>
              <a:rPr lang="pl-PL" sz="2600" dirty="0" smtClean="0">
                <a:solidFill>
                  <a:srgbClr val="002060"/>
                </a:solidFill>
              </a:rPr>
              <a:t> in Europe </a:t>
            </a:r>
            <a:r>
              <a:rPr lang="pl-PL" sz="2600" dirty="0" err="1" smtClean="0">
                <a:solidFill>
                  <a:srgbClr val="002060"/>
                </a:solidFill>
              </a:rPr>
              <a:t>affected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err="1" smtClean="0">
                <a:solidFill>
                  <a:srgbClr val="002060"/>
                </a:solidFill>
              </a:rPr>
              <a:t>Polish</a:t>
            </a:r>
            <a:r>
              <a:rPr lang="pl-PL" sz="2600" dirty="0" smtClean="0">
                <a:solidFill>
                  <a:srgbClr val="002060"/>
                </a:solidFill>
              </a:rPr>
              <a:t> </a:t>
            </a:r>
            <a:r>
              <a:rPr lang="pl-PL" sz="2600" dirty="0" err="1" smtClean="0">
                <a:solidFill>
                  <a:srgbClr val="002060"/>
                </a:solidFill>
              </a:rPr>
              <a:t>integration</a:t>
            </a:r>
            <a:r>
              <a:rPr lang="pl-PL" sz="2600" dirty="0" smtClean="0">
                <a:solidFill>
                  <a:srgbClr val="002060"/>
                </a:solidFill>
              </a:rPr>
              <a:t> policy?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570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rgbClr val="002060"/>
                </a:solidFill>
              </a:rPr>
              <a:t>Periods</a:t>
            </a:r>
            <a:r>
              <a:rPr lang="pl-PL" b="1" dirty="0" smtClean="0">
                <a:solidFill>
                  <a:srgbClr val="002060"/>
                </a:solidFill>
              </a:rPr>
              <a:t> of the </a:t>
            </a:r>
            <a:r>
              <a:rPr lang="pl-PL" b="1" dirty="0" err="1" smtClean="0">
                <a:solidFill>
                  <a:srgbClr val="002060"/>
                </a:solidFill>
              </a:rPr>
              <a:t>evolution</a:t>
            </a:r>
            <a:r>
              <a:rPr lang="pl-PL" b="1" dirty="0" smtClean="0">
                <a:solidFill>
                  <a:srgbClr val="002060"/>
                </a:solidFill>
              </a:rPr>
              <a:t> of </a:t>
            </a:r>
            <a:r>
              <a:rPr lang="pl-PL" b="1" dirty="0" err="1" smtClean="0">
                <a:solidFill>
                  <a:srgbClr val="002060"/>
                </a:solidFill>
              </a:rPr>
              <a:t>Polish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integration</a:t>
            </a:r>
            <a:r>
              <a:rPr lang="pl-PL" b="1" dirty="0" smtClean="0">
                <a:solidFill>
                  <a:srgbClr val="002060"/>
                </a:solidFill>
              </a:rPr>
              <a:t> policy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3000" dirty="0" smtClean="0"/>
          </a:p>
          <a:p>
            <a:r>
              <a:rPr lang="pl-PL" sz="3000" dirty="0" smtClean="0"/>
              <a:t>1st period – 1989-2000</a:t>
            </a:r>
          </a:p>
          <a:p>
            <a:r>
              <a:rPr lang="pl-PL" sz="3000" dirty="0" smtClean="0"/>
              <a:t>2nd period – 2000-2008</a:t>
            </a:r>
          </a:p>
          <a:p>
            <a:r>
              <a:rPr lang="pl-PL" sz="3000" dirty="0" smtClean="0"/>
              <a:t>3rd period – 2008-2015</a:t>
            </a:r>
          </a:p>
          <a:p>
            <a:r>
              <a:rPr lang="pl-PL" sz="3000" dirty="0" smtClean="0"/>
              <a:t>4th </a:t>
            </a:r>
            <a:r>
              <a:rPr lang="pl-PL" sz="3000" dirty="0" smtClean="0"/>
              <a:t>period – 2015+</a:t>
            </a:r>
            <a:endParaRPr lang="pl-PL" sz="3000" dirty="0"/>
          </a:p>
        </p:txBody>
      </p:sp>
      <p:grpSp>
        <p:nvGrpSpPr>
          <p:cNvPr id="4" name="Grupa 3"/>
          <p:cNvGrpSpPr/>
          <p:nvPr/>
        </p:nvGrpSpPr>
        <p:grpSpPr>
          <a:xfrm>
            <a:off x="211579" y="5013177"/>
            <a:ext cx="2582302" cy="1032921"/>
            <a:chOff x="2573" y="599663"/>
            <a:chExt cx="2582302" cy="1032921"/>
          </a:xfrm>
        </p:grpSpPr>
        <p:sp>
          <p:nvSpPr>
            <p:cNvPr id="14" name="Pięciokąt 13"/>
            <p:cNvSpPr/>
            <p:nvPr/>
          </p:nvSpPr>
          <p:spPr>
            <a:xfrm>
              <a:off x="2573" y="599663"/>
              <a:ext cx="2582302" cy="103292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ięciokąt 4"/>
            <p:cNvSpPr/>
            <p:nvPr/>
          </p:nvSpPr>
          <p:spPr>
            <a:xfrm>
              <a:off x="2573" y="599663"/>
              <a:ext cx="2324072" cy="1032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1989-2000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277421" y="5013177"/>
            <a:ext cx="2582302" cy="1032921"/>
            <a:chOff x="2068415" y="599663"/>
            <a:chExt cx="2582302" cy="1032921"/>
          </a:xfrm>
        </p:grpSpPr>
        <p:sp>
          <p:nvSpPr>
            <p:cNvPr id="12" name="Pagon 11"/>
            <p:cNvSpPr/>
            <p:nvPr/>
          </p:nvSpPr>
          <p:spPr>
            <a:xfrm>
              <a:off x="2068415" y="599663"/>
              <a:ext cx="2582302" cy="1032921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agon 6"/>
            <p:cNvSpPr/>
            <p:nvPr/>
          </p:nvSpPr>
          <p:spPr>
            <a:xfrm>
              <a:off x="2584876" y="599663"/>
              <a:ext cx="1549381" cy="1032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2000-2008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4343263" y="5013177"/>
            <a:ext cx="2582302" cy="1032921"/>
            <a:chOff x="4134257" y="599663"/>
            <a:chExt cx="2582302" cy="1032921"/>
          </a:xfrm>
        </p:grpSpPr>
        <p:sp>
          <p:nvSpPr>
            <p:cNvPr id="10" name="Pagon 9"/>
            <p:cNvSpPr/>
            <p:nvPr/>
          </p:nvSpPr>
          <p:spPr>
            <a:xfrm>
              <a:off x="4134257" y="599663"/>
              <a:ext cx="2582302" cy="1032921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agon 8"/>
            <p:cNvSpPr/>
            <p:nvPr/>
          </p:nvSpPr>
          <p:spPr>
            <a:xfrm>
              <a:off x="4650718" y="599663"/>
              <a:ext cx="1549381" cy="1032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2008-2015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6409105" y="5013177"/>
            <a:ext cx="2582302" cy="1032921"/>
            <a:chOff x="6200099" y="599663"/>
            <a:chExt cx="2582302" cy="1032921"/>
          </a:xfrm>
        </p:grpSpPr>
        <p:sp>
          <p:nvSpPr>
            <p:cNvPr id="8" name="Pagon 7"/>
            <p:cNvSpPr/>
            <p:nvPr/>
          </p:nvSpPr>
          <p:spPr>
            <a:xfrm>
              <a:off x="6200099" y="599663"/>
              <a:ext cx="2582302" cy="103292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agon 10"/>
            <p:cNvSpPr/>
            <p:nvPr/>
          </p:nvSpPr>
          <p:spPr>
            <a:xfrm>
              <a:off x="6716560" y="599663"/>
              <a:ext cx="1549381" cy="1032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637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 err="1" smtClean="0"/>
              <a:t>Problems</a:t>
            </a:r>
            <a:r>
              <a:rPr lang="pl-PL" sz="2800" dirty="0" smtClean="0"/>
              <a:t> with </a:t>
            </a:r>
            <a:r>
              <a:rPr lang="pl-PL" sz="2800" dirty="0" err="1" smtClean="0"/>
              <a:t>political</a:t>
            </a:r>
            <a:r>
              <a:rPr lang="pl-PL" sz="2800" dirty="0" smtClean="0"/>
              <a:t> </a:t>
            </a:r>
            <a:r>
              <a:rPr lang="pl-PL" sz="2800" dirty="0" err="1" smtClean="0"/>
              <a:t>transformation</a:t>
            </a:r>
            <a:r>
              <a:rPr lang="pl-PL" sz="2800" dirty="0" smtClean="0"/>
              <a:t>.</a:t>
            </a:r>
          </a:p>
          <a:p>
            <a:endParaRPr lang="pl-PL" sz="2800" dirty="0" smtClean="0"/>
          </a:p>
          <a:p>
            <a:r>
              <a:rPr lang="pl-PL" sz="2800" dirty="0" smtClean="0"/>
              <a:t>Lack of the </a:t>
            </a:r>
            <a:r>
              <a:rPr lang="pl-PL" sz="2800" dirty="0" err="1" smtClean="0"/>
              <a:t>general</a:t>
            </a:r>
            <a:r>
              <a:rPr lang="pl-PL" sz="2800" dirty="0" smtClean="0"/>
              <a:t> </a:t>
            </a:r>
            <a:r>
              <a:rPr lang="pl-PL" sz="2800" dirty="0" err="1" smtClean="0"/>
              <a:t>awareness</a:t>
            </a:r>
            <a:r>
              <a:rPr lang="pl-PL" sz="2800" dirty="0" smtClean="0"/>
              <a:t> of the problem and </a:t>
            </a:r>
            <a:r>
              <a:rPr lang="pl-PL" sz="2800" dirty="0" err="1" smtClean="0"/>
              <a:t>long</a:t>
            </a:r>
            <a:r>
              <a:rPr lang="pl-PL" sz="2800" dirty="0" smtClean="0"/>
              <a:t> term </a:t>
            </a:r>
            <a:r>
              <a:rPr lang="pl-PL" sz="2800" dirty="0" err="1" smtClean="0"/>
              <a:t>integration</a:t>
            </a:r>
            <a:r>
              <a:rPr lang="pl-PL" sz="2800" dirty="0" smtClean="0"/>
              <a:t> </a:t>
            </a:r>
            <a:r>
              <a:rPr lang="pl-PL" sz="2800" dirty="0" err="1" smtClean="0"/>
              <a:t>actions</a:t>
            </a:r>
            <a:r>
              <a:rPr lang="pl-PL" sz="2800" dirty="0" smtClean="0"/>
              <a:t>.</a:t>
            </a:r>
          </a:p>
          <a:p>
            <a:endParaRPr lang="pl-PL" sz="2800" dirty="0" smtClean="0"/>
          </a:p>
          <a:p>
            <a:r>
              <a:rPr lang="pl-PL" sz="2800" dirty="0" err="1" smtClean="0"/>
              <a:t>Sporadic</a:t>
            </a:r>
            <a:r>
              <a:rPr lang="pl-PL" sz="2800" dirty="0" smtClean="0"/>
              <a:t> </a:t>
            </a:r>
            <a:r>
              <a:rPr lang="pl-PL" sz="2800" dirty="0" err="1" smtClean="0"/>
              <a:t>integration</a:t>
            </a:r>
            <a:r>
              <a:rPr lang="pl-PL" sz="2800" dirty="0" smtClean="0"/>
              <a:t> </a:t>
            </a:r>
            <a:r>
              <a:rPr lang="pl-PL" sz="2800" dirty="0" err="1" smtClean="0"/>
              <a:t>initiatives</a:t>
            </a:r>
            <a:r>
              <a:rPr lang="pl-PL" sz="2800" dirty="0" smtClean="0"/>
              <a:t> </a:t>
            </a:r>
            <a:r>
              <a:rPr lang="pl-PL" sz="2800" dirty="0" err="1" smtClean="0"/>
              <a:t>undertaken</a:t>
            </a:r>
            <a:r>
              <a:rPr lang="pl-PL" sz="2800" dirty="0" smtClean="0"/>
              <a:t> </a:t>
            </a:r>
            <a:r>
              <a:rPr lang="pl-PL" sz="2800" b="1" i="1" dirty="0" smtClean="0"/>
              <a:t>ad hoc </a:t>
            </a:r>
            <a:r>
              <a:rPr lang="pl-PL" sz="2800" dirty="0" smtClean="0"/>
              <a:t>and in </a:t>
            </a:r>
            <a:r>
              <a:rPr lang="pl-PL" sz="2800" dirty="0" err="1" smtClean="0"/>
              <a:t>response</a:t>
            </a:r>
            <a:r>
              <a:rPr lang="pl-PL" sz="2800" dirty="0" smtClean="0"/>
              <a:t> to </a:t>
            </a:r>
            <a:r>
              <a:rPr lang="pl-PL" sz="2800" dirty="0" err="1" smtClean="0"/>
              <a:t>current</a:t>
            </a:r>
            <a:r>
              <a:rPr lang="pl-PL" sz="2800" dirty="0" smtClean="0"/>
              <a:t> </a:t>
            </a:r>
            <a:r>
              <a:rPr lang="pl-PL" sz="2800" dirty="0" err="1" smtClean="0"/>
              <a:t>problems</a:t>
            </a:r>
            <a:r>
              <a:rPr lang="pl-PL" sz="2800" dirty="0" smtClean="0"/>
              <a:t>.</a:t>
            </a:r>
          </a:p>
          <a:p>
            <a:endParaRPr lang="pl-PL" sz="2800" dirty="0" smtClean="0"/>
          </a:p>
          <a:p>
            <a:r>
              <a:rPr lang="pl-PL" sz="2800" dirty="0" smtClean="0"/>
              <a:t>Integration (</a:t>
            </a:r>
            <a:r>
              <a:rPr lang="pl-PL" sz="2800" dirty="0" err="1" smtClean="0"/>
              <a:t>or</a:t>
            </a:r>
            <a:r>
              <a:rPr lang="pl-PL" sz="2800" dirty="0" smtClean="0"/>
              <a:t> </a:t>
            </a:r>
            <a:r>
              <a:rPr lang="pl-PL" sz="2800" dirty="0" err="1" smtClean="0"/>
              <a:t>rather</a:t>
            </a:r>
            <a:r>
              <a:rPr lang="pl-PL" sz="2800" dirty="0" smtClean="0"/>
              <a:t> </a:t>
            </a:r>
            <a:r>
              <a:rPr lang="pl-PL" sz="2800" dirty="0" err="1" smtClean="0"/>
              <a:t>humanitarian</a:t>
            </a:r>
            <a:r>
              <a:rPr lang="pl-PL" sz="2800" dirty="0" smtClean="0"/>
              <a:t>) </a:t>
            </a:r>
            <a:r>
              <a:rPr lang="pl-PL" sz="2800" dirty="0" err="1" smtClean="0"/>
              <a:t>initiatives</a:t>
            </a:r>
            <a:r>
              <a:rPr lang="pl-PL" sz="2800" dirty="0" smtClean="0"/>
              <a:t> on </a:t>
            </a:r>
            <a:r>
              <a:rPr lang="pl-PL" sz="2800" b="1" dirty="0" err="1" smtClean="0"/>
              <a:t>NGOs</a:t>
            </a:r>
            <a:r>
              <a:rPr lang="pl-PL" sz="2800" b="1" dirty="0" smtClean="0"/>
              <a:t>’</a:t>
            </a:r>
            <a:r>
              <a:rPr lang="pl-PL" sz="2800" dirty="0" smtClean="0"/>
              <a:t> </a:t>
            </a:r>
            <a:r>
              <a:rPr lang="pl-PL" sz="2800" dirty="0" err="1" smtClean="0"/>
              <a:t>shoulders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grpSp>
        <p:nvGrpSpPr>
          <p:cNvPr id="4" name="Grupa 3"/>
          <p:cNvGrpSpPr/>
          <p:nvPr/>
        </p:nvGrpSpPr>
        <p:grpSpPr>
          <a:xfrm>
            <a:off x="467544" y="260649"/>
            <a:ext cx="2582302" cy="1032921"/>
            <a:chOff x="2573" y="599663"/>
            <a:chExt cx="2582302" cy="1032921"/>
          </a:xfrm>
        </p:grpSpPr>
        <p:sp>
          <p:nvSpPr>
            <p:cNvPr id="5" name="Pięciokąt 4"/>
            <p:cNvSpPr/>
            <p:nvPr/>
          </p:nvSpPr>
          <p:spPr>
            <a:xfrm>
              <a:off x="2573" y="599663"/>
              <a:ext cx="2582302" cy="103292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ięciokąt 4"/>
            <p:cNvSpPr/>
            <p:nvPr/>
          </p:nvSpPr>
          <p:spPr>
            <a:xfrm>
              <a:off x="2573" y="599663"/>
              <a:ext cx="2324072" cy="1032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1989-2000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494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err="1" smtClean="0"/>
              <a:t>Emergence</a:t>
            </a:r>
            <a:r>
              <a:rPr lang="pl-PL" sz="2800" dirty="0" smtClean="0"/>
              <a:t> </a:t>
            </a:r>
            <a:r>
              <a:rPr lang="pl-PL" sz="2800" dirty="0" smtClean="0"/>
              <a:t>of </a:t>
            </a:r>
            <a:r>
              <a:rPr lang="pl-PL" sz="2800" b="1" dirty="0" err="1"/>
              <a:t>I</a:t>
            </a:r>
            <a:r>
              <a:rPr lang="pl-PL" sz="2800" b="1" dirty="0" err="1" smtClean="0"/>
              <a:t>ndividual</a:t>
            </a:r>
            <a:r>
              <a:rPr lang="pl-PL" sz="2800" b="1" dirty="0" smtClean="0"/>
              <a:t> </a:t>
            </a:r>
            <a:r>
              <a:rPr lang="pl-PL" sz="2800" b="1" dirty="0"/>
              <a:t>I</a:t>
            </a:r>
            <a:r>
              <a:rPr lang="pl-PL" sz="2800" b="1" dirty="0" smtClean="0"/>
              <a:t>ntegration Programs </a:t>
            </a:r>
            <a:r>
              <a:rPr lang="pl-PL" sz="2800" dirty="0" smtClean="0"/>
              <a:t>– </a:t>
            </a:r>
            <a:r>
              <a:rPr lang="pl-PL" sz="2800" dirty="0" err="1" smtClean="0"/>
              <a:t>first</a:t>
            </a:r>
            <a:r>
              <a:rPr lang="pl-PL" sz="2800" dirty="0" smtClean="0"/>
              <a:t> </a:t>
            </a:r>
            <a:r>
              <a:rPr lang="pl-PL" sz="2800" dirty="0" err="1" smtClean="0"/>
              <a:t>sustainable</a:t>
            </a:r>
            <a:r>
              <a:rPr lang="pl-PL" sz="2800" dirty="0" smtClean="0"/>
              <a:t> element of </a:t>
            </a:r>
            <a:r>
              <a:rPr lang="pl-PL" sz="2800" dirty="0" err="1" smtClean="0"/>
              <a:t>integration</a:t>
            </a:r>
            <a:r>
              <a:rPr lang="pl-PL" sz="2800" dirty="0" smtClean="0"/>
              <a:t> policy (</a:t>
            </a:r>
            <a:r>
              <a:rPr lang="pl-PL" sz="2800" dirty="0" err="1" smtClean="0"/>
              <a:t>only</a:t>
            </a:r>
            <a:r>
              <a:rPr lang="pl-PL" sz="2800" dirty="0" smtClean="0"/>
              <a:t> </a:t>
            </a:r>
            <a:r>
              <a:rPr lang="pl-PL" sz="2800" dirty="0" err="1" smtClean="0"/>
              <a:t>foreigners</a:t>
            </a:r>
            <a:r>
              <a:rPr lang="pl-PL" sz="2800" dirty="0" smtClean="0"/>
              <a:t> </a:t>
            </a:r>
            <a:r>
              <a:rPr lang="pl-PL" sz="2800" dirty="0" err="1" smtClean="0"/>
              <a:t>who</a:t>
            </a:r>
            <a:r>
              <a:rPr lang="pl-PL" sz="2800" dirty="0" smtClean="0"/>
              <a:t> </a:t>
            </a:r>
            <a:r>
              <a:rPr lang="pl-PL" sz="2800" dirty="0" err="1" smtClean="0"/>
              <a:t>were</a:t>
            </a:r>
            <a:r>
              <a:rPr lang="pl-PL" sz="2800" dirty="0" smtClean="0"/>
              <a:t> </a:t>
            </a:r>
            <a:r>
              <a:rPr lang="pl-PL" sz="2800" dirty="0" err="1" smtClean="0"/>
              <a:t>granted</a:t>
            </a:r>
            <a:r>
              <a:rPr lang="pl-PL" sz="2800" dirty="0" smtClean="0"/>
              <a:t> </a:t>
            </a:r>
            <a:r>
              <a:rPr lang="pl-PL" sz="2800" dirty="0" err="1" smtClean="0"/>
              <a:t>refugee</a:t>
            </a:r>
            <a:r>
              <a:rPr lang="pl-PL" sz="2800" dirty="0" smtClean="0"/>
              <a:t> status </a:t>
            </a:r>
            <a:r>
              <a:rPr lang="pl-PL" sz="2800" dirty="0" err="1" smtClean="0"/>
              <a:t>could</a:t>
            </a:r>
            <a:r>
              <a:rPr lang="pl-PL" sz="2800" dirty="0" smtClean="0"/>
              <a:t> benefit).</a:t>
            </a:r>
          </a:p>
          <a:p>
            <a:endParaRPr lang="pl-PL" sz="2800" dirty="0"/>
          </a:p>
          <a:p>
            <a:r>
              <a:rPr lang="pl-PL" sz="2800" dirty="0" err="1" smtClean="0"/>
              <a:t>European</a:t>
            </a:r>
            <a:r>
              <a:rPr lang="pl-PL" sz="2800" dirty="0" smtClean="0"/>
              <a:t> </a:t>
            </a:r>
            <a:r>
              <a:rPr lang="pl-PL" sz="2800" dirty="0" err="1" smtClean="0"/>
              <a:t>Funds</a:t>
            </a:r>
            <a:r>
              <a:rPr lang="pl-PL" sz="2800" dirty="0" smtClean="0"/>
              <a:t> (</a:t>
            </a:r>
            <a:r>
              <a:rPr lang="pl-PL" sz="2800" b="1" dirty="0" smtClean="0"/>
              <a:t>EQUAL</a:t>
            </a:r>
            <a:r>
              <a:rPr lang="pl-PL" sz="2800" dirty="0" smtClean="0"/>
              <a:t> </a:t>
            </a:r>
            <a:r>
              <a:rPr lang="pl-PL" sz="2800" dirty="0" err="1" smtClean="0"/>
              <a:t>Community</a:t>
            </a:r>
            <a:r>
              <a:rPr lang="pl-PL" sz="2800" dirty="0" smtClean="0"/>
              <a:t> </a:t>
            </a:r>
            <a:r>
              <a:rPr lang="pl-PL" sz="2800" dirty="0" err="1" smtClean="0"/>
              <a:t>Initiative</a:t>
            </a:r>
            <a:r>
              <a:rPr lang="pl-PL" sz="2800" dirty="0" smtClean="0"/>
              <a:t> </a:t>
            </a:r>
            <a:r>
              <a:rPr lang="pl-PL" sz="2800" dirty="0" err="1" smtClean="0"/>
              <a:t>Programme</a:t>
            </a:r>
            <a:r>
              <a:rPr lang="pl-PL" sz="2800" dirty="0" smtClean="0"/>
              <a:t>, </a:t>
            </a:r>
            <a:r>
              <a:rPr lang="pl-PL" sz="2800" b="1" dirty="0" smtClean="0"/>
              <a:t>ERF</a:t>
            </a:r>
            <a:r>
              <a:rPr lang="pl-PL" sz="2800" dirty="0" smtClean="0"/>
              <a:t> – </a:t>
            </a:r>
            <a:r>
              <a:rPr lang="pl-PL" sz="2800" dirty="0" err="1" smtClean="0"/>
              <a:t>European</a:t>
            </a:r>
            <a:r>
              <a:rPr lang="pl-PL" sz="2800" dirty="0" smtClean="0"/>
              <a:t> </a:t>
            </a:r>
            <a:r>
              <a:rPr lang="pl-PL" sz="2800" dirty="0" err="1" smtClean="0"/>
              <a:t>Refugee</a:t>
            </a:r>
            <a:r>
              <a:rPr lang="pl-PL" sz="2800" dirty="0" smtClean="0"/>
              <a:t> Fund) as a </a:t>
            </a:r>
            <a:r>
              <a:rPr lang="pl-PL" sz="2800" dirty="0" err="1" smtClean="0"/>
              <a:t>main</a:t>
            </a:r>
            <a:r>
              <a:rPr lang="pl-PL" sz="2800" dirty="0" smtClean="0"/>
              <a:t> </a:t>
            </a:r>
            <a:r>
              <a:rPr lang="pl-PL" sz="2800" dirty="0" err="1" smtClean="0"/>
              <a:t>source</a:t>
            </a:r>
            <a:r>
              <a:rPr lang="pl-PL" sz="2800" dirty="0" smtClean="0"/>
              <a:t> of </a:t>
            </a:r>
            <a:r>
              <a:rPr lang="pl-PL" sz="2800" dirty="0" err="1" smtClean="0"/>
              <a:t>financing</a:t>
            </a:r>
            <a:r>
              <a:rPr lang="pl-PL" sz="2800" dirty="0" smtClean="0"/>
              <a:t> </a:t>
            </a:r>
            <a:r>
              <a:rPr lang="pl-PL" sz="2800" dirty="0" err="1" smtClean="0"/>
              <a:t>other</a:t>
            </a:r>
            <a:r>
              <a:rPr lang="pl-PL" sz="2800" dirty="0" smtClean="0"/>
              <a:t> </a:t>
            </a:r>
            <a:r>
              <a:rPr lang="pl-PL" sz="2800" dirty="0" err="1" smtClean="0"/>
              <a:t>forms</a:t>
            </a:r>
            <a:r>
              <a:rPr lang="pl-PL" sz="2800" dirty="0" smtClean="0"/>
              <a:t> of </a:t>
            </a:r>
            <a:r>
              <a:rPr lang="pl-PL" sz="2800" dirty="0" err="1" smtClean="0"/>
              <a:t>integration</a:t>
            </a:r>
            <a:r>
              <a:rPr lang="pl-PL" sz="2800" dirty="0"/>
              <a:t> </a:t>
            </a:r>
            <a:r>
              <a:rPr lang="pl-PL" sz="2800" dirty="0" err="1" smtClean="0"/>
              <a:t>initiatives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grpSp>
        <p:nvGrpSpPr>
          <p:cNvPr id="7" name="Grupa 6"/>
          <p:cNvGrpSpPr/>
          <p:nvPr/>
        </p:nvGrpSpPr>
        <p:grpSpPr>
          <a:xfrm>
            <a:off x="467544" y="260649"/>
            <a:ext cx="2592288" cy="1036915"/>
            <a:chOff x="0" y="115212"/>
            <a:chExt cx="2592288" cy="1036915"/>
          </a:xfrm>
        </p:grpSpPr>
        <p:sp>
          <p:nvSpPr>
            <p:cNvPr id="8" name="Pięciokąt 7"/>
            <p:cNvSpPr/>
            <p:nvPr/>
          </p:nvSpPr>
          <p:spPr>
            <a:xfrm>
              <a:off x="0" y="115212"/>
              <a:ext cx="2592288" cy="103691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ęciokąt 4"/>
            <p:cNvSpPr/>
            <p:nvPr/>
          </p:nvSpPr>
          <p:spPr>
            <a:xfrm>
              <a:off x="0" y="115212"/>
              <a:ext cx="2333059" cy="103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2000-2008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508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Development of Individual Integration </a:t>
            </a:r>
            <a:r>
              <a:rPr lang="en-US" dirty="0" smtClean="0"/>
              <a:t>Programs</a:t>
            </a:r>
            <a:r>
              <a:rPr lang="pl-PL" dirty="0" smtClean="0"/>
              <a:t>:</a:t>
            </a:r>
            <a:endParaRPr lang="en-US" dirty="0"/>
          </a:p>
          <a:p>
            <a:pPr marL="457200" lvl="1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2008</a:t>
            </a:r>
            <a:r>
              <a:rPr lang="pl-PL" dirty="0" smtClean="0"/>
              <a:t>–</a:t>
            </a:r>
            <a:r>
              <a:rPr lang="en-US" dirty="0" smtClean="0"/>
              <a:t> </a:t>
            </a:r>
            <a:r>
              <a:rPr lang="pl-PL" dirty="0" err="1" smtClean="0"/>
              <a:t>foreigners</a:t>
            </a:r>
            <a:r>
              <a:rPr lang="pl-PL" dirty="0" smtClean="0"/>
              <a:t>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granted</a:t>
            </a:r>
            <a:r>
              <a:rPr lang="pl-PL" dirty="0" smtClean="0"/>
              <a:t> </a:t>
            </a:r>
            <a:r>
              <a:rPr lang="pl-PL" b="1" dirty="0" err="1" smtClean="0"/>
              <a:t>subsidiary</a:t>
            </a:r>
            <a:r>
              <a:rPr lang="pl-PL" b="1" dirty="0" smtClean="0"/>
              <a:t> </a:t>
            </a:r>
            <a:r>
              <a:rPr lang="pl-PL" b="1" dirty="0" err="1" smtClean="0"/>
              <a:t>protection</a:t>
            </a:r>
            <a:r>
              <a:rPr lang="en-US" dirty="0" smtClean="0"/>
              <a:t>,</a:t>
            </a:r>
            <a:endParaRPr lang="en-US" dirty="0"/>
          </a:p>
          <a:p>
            <a:pPr marL="457200" lvl="1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2014</a:t>
            </a:r>
            <a:r>
              <a:rPr lang="pl-PL" dirty="0" smtClean="0"/>
              <a:t>– </a:t>
            </a:r>
            <a:r>
              <a:rPr lang="en-US" dirty="0" smtClean="0"/>
              <a:t>foreigners </a:t>
            </a:r>
            <a:r>
              <a:rPr lang="en-US" dirty="0"/>
              <a:t>who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granted</a:t>
            </a:r>
            <a:r>
              <a:rPr lang="pl-PL" dirty="0" smtClean="0"/>
              <a:t> </a:t>
            </a:r>
            <a:r>
              <a:rPr lang="pl-PL" dirty="0" err="1" smtClean="0"/>
              <a:t>temporary</a:t>
            </a:r>
            <a:r>
              <a:rPr lang="pl-PL" dirty="0" smtClean="0"/>
              <a:t> </a:t>
            </a:r>
            <a:r>
              <a:rPr lang="pl-PL" dirty="0" err="1" smtClean="0"/>
              <a:t>residency</a:t>
            </a:r>
            <a:r>
              <a:rPr lang="pl-PL" dirty="0" smtClean="0"/>
              <a:t> in a </a:t>
            </a:r>
            <a:r>
              <a:rPr lang="pl-PL" dirty="0" err="1" smtClean="0"/>
              <a:t>procedure</a:t>
            </a:r>
            <a:r>
              <a:rPr lang="pl-PL" dirty="0" smtClean="0"/>
              <a:t> of </a:t>
            </a:r>
            <a:r>
              <a:rPr lang="pl-PL" b="1" dirty="0" smtClean="0"/>
              <a:t>family </a:t>
            </a:r>
            <a:r>
              <a:rPr lang="pl-PL" b="1" dirty="0" err="1" smtClean="0"/>
              <a:t>reunification</a:t>
            </a:r>
            <a:r>
              <a:rPr lang="pl-PL" b="1" dirty="0" smtClean="0"/>
              <a:t> </a:t>
            </a:r>
            <a:r>
              <a:rPr lang="pl-PL" dirty="0" smtClean="0"/>
              <a:t>with </a:t>
            </a:r>
            <a:r>
              <a:rPr lang="pl-PL" dirty="0" err="1" smtClean="0"/>
              <a:t>those</a:t>
            </a:r>
            <a:r>
              <a:rPr lang="pl-PL" dirty="0" smtClean="0"/>
              <a:t>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granted</a:t>
            </a:r>
            <a:r>
              <a:rPr lang="pl-PL" dirty="0" smtClean="0"/>
              <a:t> </a:t>
            </a:r>
            <a:r>
              <a:rPr lang="pl-PL" dirty="0" err="1" smtClean="0"/>
              <a:t>refugee</a:t>
            </a:r>
            <a:r>
              <a:rPr lang="pl-PL" dirty="0" smtClean="0"/>
              <a:t> status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subsidiary</a:t>
            </a:r>
            <a:r>
              <a:rPr lang="pl-PL" dirty="0" smtClean="0"/>
              <a:t> </a:t>
            </a:r>
            <a:r>
              <a:rPr lang="pl-PL" dirty="0" err="1" smtClean="0"/>
              <a:t>protection</a:t>
            </a:r>
            <a:r>
              <a:rPr lang="en-US" dirty="0" smtClean="0"/>
              <a:t>.</a:t>
            </a:r>
            <a:endParaRPr lang="pl-PL" dirty="0" smtClean="0"/>
          </a:p>
          <a:p>
            <a:pPr marL="457200" lvl="1" indent="0">
              <a:buNone/>
            </a:pPr>
            <a:endParaRPr lang="pl-PL" dirty="0"/>
          </a:p>
          <a:p>
            <a:r>
              <a:rPr lang="pl-PL" dirty="0" smtClean="0"/>
              <a:t>Role of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Funds</a:t>
            </a:r>
            <a:r>
              <a:rPr lang="pl-PL" dirty="0" smtClean="0"/>
              <a:t> (</a:t>
            </a:r>
            <a:r>
              <a:rPr lang="pl-PL" b="1" dirty="0" smtClean="0"/>
              <a:t>ERF</a:t>
            </a:r>
            <a:r>
              <a:rPr lang="pl-PL" dirty="0" smtClean="0"/>
              <a:t> and </a:t>
            </a:r>
            <a:r>
              <a:rPr lang="pl-PL" b="1" dirty="0" smtClean="0"/>
              <a:t>EIF</a:t>
            </a:r>
            <a:r>
              <a:rPr lang="pl-PL" dirty="0" smtClean="0"/>
              <a:t> – </a:t>
            </a:r>
            <a:r>
              <a:rPr lang="pl-PL" dirty="0" err="1" smtClean="0"/>
              <a:t>European</a:t>
            </a:r>
            <a:r>
              <a:rPr lang="pl-PL" dirty="0" smtClean="0"/>
              <a:t> Fund for the Integration of third-country </a:t>
            </a:r>
            <a:r>
              <a:rPr lang="pl-PL" dirty="0" err="1" smtClean="0"/>
              <a:t>nationals</a:t>
            </a:r>
            <a:r>
              <a:rPr lang="pl-PL" dirty="0" smtClean="0"/>
              <a:t>).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467544" y="260649"/>
            <a:ext cx="2592288" cy="1036915"/>
            <a:chOff x="0" y="115212"/>
            <a:chExt cx="2592288" cy="1036915"/>
          </a:xfrm>
        </p:grpSpPr>
        <p:sp>
          <p:nvSpPr>
            <p:cNvPr id="5" name="Pięciokąt 4"/>
            <p:cNvSpPr/>
            <p:nvPr/>
          </p:nvSpPr>
          <p:spPr>
            <a:xfrm>
              <a:off x="0" y="115212"/>
              <a:ext cx="2592288" cy="103691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ięciokąt 4"/>
            <p:cNvSpPr/>
            <p:nvPr/>
          </p:nvSpPr>
          <p:spPr>
            <a:xfrm>
              <a:off x="0" y="115212"/>
              <a:ext cx="2333059" cy="1036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2008-2015</a:t>
              </a:r>
              <a:endParaRPr lang="pl-PL" sz="3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54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Number of applications for international protection in the EU+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 algn="r">
              <a:buNone/>
            </a:pPr>
            <a:endParaRPr lang="pl-PL" sz="1800" dirty="0"/>
          </a:p>
          <a:p>
            <a:pPr marL="0" indent="0" algn="r">
              <a:buNone/>
            </a:pPr>
            <a:endParaRPr lang="pl-PL" sz="1800" dirty="0" smtClean="0"/>
          </a:p>
          <a:p>
            <a:pPr marL="0" indent="0" algn="r">
              <a:buNone/>
            </a:pPr>
            <a:endParaRPr lang="pl-PL" sz="1800" dirty="0"/>
          </a:p>
          <a:p>
            <a:pPr marL="0" indent="0" algn="r">
              <a:buNone/>
            </a:pPr>
            <a:endParaRPr lang="pl-PL" sz="1800" dirty="0" smtClean="0"/>
          </a:p>
          <a:p>
            <a:pPr marL="0" indent="0" algn="r">
              <a:buNone/>
            </a:pPr>
            <a:endParaRPr lang="pl-PL" sz="1800" dirty="0"/>
          </a:p>
          <a:p>
            <a:pPr marL="0" indent="0" algn="r">
              <a:buNone/>
            </a:pPr>
            <a:endParaRPr lang="pl-PL" sz="1800" dirty="0" smtClean="0"/>
          </a:p>
          <a:p>
            <a:pPr marL="0" indent="0" algn="r">
              <a:buNone/>
            </a:pPr>
            <a:r>
              <a:rPr lang="pl-PL" sz="1800" dirty="0" smtClean="0"/>
              <a:t>Source</a:t>
            </a:r>
            <a:r>
              <a:rPr lang="pl-PL" sz="1800" dirty="0"/>
              <a:t>: EASO, </a:t>
            </a:r>
            <a:r>
              <a:rPr lang="en-GB" sz="1800" dirty="0"/>
              <a:t>Latest asylum trends – </a:t>
            </a:r>
            <a:r>
              <a:rPr lang="en-GB" sz="1800" dirty="0" smtClean="0"/>
              <a:t>201</a:t>
            </a:r>
            <a:r>
              <a:rPr lang="pl-PL" sz="1800" dirty="0" smtClean="0"/>
              <a:t>5</a:t>
            </a:r>
            <a:r>
              <a:rPr lang="en-GB" sz="1800" dirty="0" smtClean="0"/>
              <a:t> overview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5"/>
            <a:ext cx="7128792" cy="48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5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Number of applications for international protection in the EU+</a:t>
            </a:r>
            <a:endParaRPr lang="pl-PL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126883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145324" y="6488725"/>
            <a:ext cx="6891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err="1" smtClean="0"/>
              <a:t>Own</a:t>
            </a:r>
            <a:r>
              <a:rPr lang="pl-PL" sz="1500" dirty="0" smtClean="0"/>
              <a:t> </a:t>
            </a:r>
            <a:r>
              <a:rPr lang="pl-PL" sz="1500" dirty="0" err="1" smtClean="0"/>
              <a:t>elaboration</a:t>
            </a:r>
            <a:r>
              <a:rPr lang="pl-PL" sz="1500" dirty="0" smtClean="0"/>
              <a:t> </a:t>
            </a:r>
            <a:r>
              <a:rPr lang="pl-PL" sz="1500" dirty="0" err="1" smtClean="0"/>
              <a:t>based</a:t>
            </a:r>
            <a:r>
              <a:rPr lang="pl-PL" sz="1500" dirty="0" smtClean="0"/>
              <a:t> on EASO</a:t>
            </a:r>
            <a:r>
              <a:rPr lang="pl-PL" sz="1500" dirty="0"/>
              <a:t>, </a:t>
            </a:r>
            <a:r>
              <a:rPr lang="en-GB" sz="1500" dirty="0"/>
              <a:t>Latest asylum trends – 201</a:t>
            </a:r>
            <a:r>
              <a:rPr lang="pl-PL" sz="1500" dirty="0" smtClean="0"/>
              <a:t>5, 2016, 2017</a:t>
            </a:r>
            <a:r>
              <a:rPr lang="en-GB" sz="1500" dirty="0" smtClean="0"/>
              <a:t> overview</a:t>
            </a:r>
            <a:r>
              <a:rPr lang="pl-PL" sz="1500" dirty="0" smtClean="0"/>
              <a:t>.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224587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Number of applications for international protection </a:t>
            </a:r>
            <a:r>
              <a:rPr lang="en-US" b="1" dirty="0" smtClean="0">
                <a:solidFill>
                  <a:srgbClr val="002060"/>
                </a:solidFill>
              </a:rPr>
              <a:t>in</a:t>
            </a:r>
            <a:r>
              <a:rPr lang="pl-PL" b="1" dirty="0" smtClean="0">
                <a:solidFill>
                  <a:srgbClr val="002060"/>
                </a:solidFill>
              </a:rPr>
              <a:t> Poland</a:t>
            </a:r>
            <a:endParaRPr lang="pl-PL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939587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987824" y="6381329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err="1" smtClean="0"/>
              <a:t>Own</a:t>
            </a:r>
            <a:r>
              <a:rPr lang="pl-PL" sz="1500" dirty="0" smtClean="0"/>
              <a:t> </a:t>
            </a:r>
            <a:r>
              <a:rPr lang="pl-PL" sz="1500" dirty="0" err="1" smtClean="0"/>
              <a:t>elaboration</a:t>
            </a:r>
            <a:r>
              <a:rPr lang="pl-PL" sz="1500" dirty="0" smtClean="0"/>
              <a:t> </a:t>
            </a:r>
            <a:r>
              <a:rPr lang="pl-PL" sz="1500" dirty="0" err="1" smtClean="0"/>
              <a:t>based</a:t>
            </a:r>
            <a:r>
              <a:rPr lang="pl-PL" sz="1500" dirty="0" smtClean="0"/>
              <a:t> on: The Office for </a:t>
            </a:r>
            <a:r>
              <a:rPr lang="pl-PL" sz="1500" dirty="0" err="1" smtClean="0"/>
              <a:t>Foreigners</a:t>
            </a:r>
            <a:r>
              <a:rPr lang="pl-PL" sz="1500" dirty="0" smtClean="0"/>
              <a:t>, </a:t>
            </a:r>
            <a:r>
              <a:rPr lang="pl-PL" sz="1500" dirty="0" err="1" smtClean="0"/>
              <a:t>Annual</a:t>
            </a:r>
            <a:r>
              <a:rPr lang="pl-PL" sz="1500" dirty="0" smtClean="0"/>
              <a:t> </a:t>
            </a:r>
            <a:r>
              <a:rPr lang="pl-PL" sz="1500" dirty="0" err="1" smtClean="0"/>
              <a:t>comparision</a:t>
            </a:r>
            <a:r>
              <a:rPr lang="pl-PL" sz="1500" dirty="0" smtClean="0"/>
              <a:t>.</a:t>
            </a:r>
            <a:endParaRPr lang="pl-PL" sz="15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555450" y="301717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10 753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23928" y="358647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8 193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76056" y="264784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12 325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284671" y="26676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12 319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452320" y="41490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5 078</a:t>
            </a:r>
            <a:endParaRPr lang="pl-P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8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OBM Jubileusz">
  <a:themeElements>
    <a:clrScheme name="OBnM UW">
      <a:dk1>
        <a:srgbClr val="181818"/>
      </a:dk1>
      <a:lt1>
        <a:sysClr val="window" lastClr="FFFFFF"/>
      </a:lt1>
      <a:dk2>
        <a:srgbClr val="0089D2"/>
      </a:dk2>
      <a:lt2>
        <a:srgbClr val="FFFFFF"/>
      </a:lt2>
      <a:accent1>
        <a:srgbClr val="0089D2"/>
      </a:accent1>
      <a:accent2>
        <a:srgbClr val="0CA4E3"/>
      </a:accent2>
      <a:accent3>
        <a:srgbClr val="1DB6F3"/>
      </a:accent3>
      <a:accent4>
        <a:srgbClr val="50C7F6"/>
      </a:accent4>
      <a:accent5>
        <a:srgbClr val="69CEF7"/>
      </a:accent5>
      <a:accent6>
        <a:srgbClr val="87D8F9"/>
      </a:accent6>
      <a:hlink>
        <a:srgbClr val="151036"/>
      </a:hlink>
      <a:folHlink>
        <a:srgbClr val="4535B9"/>
      </a:folHlink>
    </a:clrScheme>
    <a:fontScheme name="open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OBnM UW">
      <a:dk1>
        <a:srgbClr val="181818"/>
      </a:dk1>
      <a:lt1>
        <a:sysClr val="window" lastClr="FFFFFF"/>
      </a:lt1>
      <a:dk2>
        <a:srgbClr val="0089D2"/>
      </a:dk2>
      <a:lt2>
        <a:srgbClr val="FFFFFF"/>
      </a:lt2>
      <a:accent1>
        <a:srgbClr val="0089D2"/>
      </a:accent1>
      <a:accent2>
        <a:srgbClr val="0CA4E3"/>
      </a:accent2>
      <a:accent3>
        <a:srgbClr val="1DB6F3"/>
      </a:accent3>
      <a:accent4>
        <a:srgbClr val="50C7F6"/>
      </a:accent4>
      <a:accent5>
        <a:srgbClr val="69CEF7"/>
      </a:accent5>
      <a:accent6>
        <a:srgbClr val="87D8F9"/>
      </a:accent6>
      <a:hlink>
        <a:srgbClr val="151036"/>
      </a:hlink>
      <a:folHlink>
        <a:srgbClr val="4535B9"/>
      </a:folHlink>
    </a:clrScheme>
    <a:fontScheme name="open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ojekt niestandardowy">
  <a:themeElements>
    <a:clrScheme name="OBnM UW">
      <a:dk1>
        <a:srgbClr val="181818"/>
      </a:dk1>
      <a:lt1>
        <a:sysClr val="window" lastClr="FFFFFF"/>
      </a:lt1>
      <a:dk2>
        <a:srgbClr val="0089D2"/>
      </a:dk2>
      <a:lt2>
        <a:srgbClr val="FFFFFF"/>
      </a:lt2>
      <a:accent1>
        <a:srgbClr val="0089D2"/>
      </a:accent1>
      <a:accent2>
        <a:srgbClr val="0CA4E3"/>
      </a:accent2>
      <a:accent3>
        <a:srgbClr val="1DB6F3"/>
      </a:accent3>
      <a:accent4>
        <a:srgbClr val="50C7F6"/>
      </a:accent4>
      <a:accent5>
        <a:srgbClr val="69CEF7"/>
      </a:accent5>
      <a:accent6>
        <a:srgbClr val="87D8F9"/>
      </a:accent6>
      <a:hlink>
        <a:srgbClr val="151036"/>
      </a:hlink>
      <a:folHlink>
        <a:srgbClr val="4535B9"/>
      </a:folHlink>
    </a:clrScheme>
    <a:fontScheme name="open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tyw OBM Jubileusz">
  <a:themeElements>
    <a:clrScheme name="OBnM UW">
      <a:dk1>
        <a:srgbClr val="181818"/>
      </a:dk1>
      <a:lt1>
        <a:sysClr val="window" lastClr="FFFFFF"/>
      </a:lt1>
      <a:dk2>
        <a:srgbClr val="0089D2"/>
      </a:dk2>
      <a:lt2>
        <a:srgbClr val="FFFFFF"/>
      </a:lt2>
      <a:accent1>
        <a:srgbClr val="0089D2"/>
      </a:accent1>
      <a:accent2>
        <a:srgbClr val="0CA4E3"/>
      </a:accent2>
      <a:accent3>
        <a:srgbClr val="1DB6F3"/>
      </a:accent3>
      <a:accent4>
        <a:srgbClr val="50C7F6"/>
      </a:accent4>
      <a:accent5>
        <a:srgbClr val="69CEF7"/>
      </a:accent5>
      <a:accent6>
        <a:srgbClr val="87D8F9"/>
      </a:accent6>
      <a:hlink>
        <a:srgbClr val="151036"/>
      </a:hlink>
      <a:folHlink>
        <a:srgbClr val="4535B9"/>
      </a:folHlink>
    </a:clrScheme>
    <a:fontScheme name="open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rojekt niestandardowy">
  <a:themeElements>
    <a:clrScheme name="OBnM UW">
      <a:dk1>
        <a:srgbClr val="181818"/>
      </a:dk1>
      <a:lt1>
        <a:sysClr val="window" lastClr="FFFFFF"/>
      </a:lt1>
      <a:dk2>
        <a:srgbClr val="0089D2"/>
      </a:dk2>
      <a:lt2>
        <a:srgbClr val="FFFFFF"/>
      </a:lt2>
      <a:accent1>
        <a:srgbClr val="0089D2"/>
      </a:accent1>
      <a:accent2>
        <a:srgbClr val="0CA4E3"/>
      </a:accent2>
      <a:accent3>
        <a:srgbClr val="1DB6F3"/>
      </a:accent3>
      <a:accent4>
        <a:srgbClr val="50C7F6"/>
      </a:accent4>
      <a:accent5>
        <a:srgbClr val="69CEF7"/>
      </a:accent5>
      <a:accent6>
        <a:srgbClr val="87D8F9"/>
      </a:accent6>
      <a:hlink>
        <a:srgbClr val="151036"/>
      </a:hlink>
      <a:folHlink>
        <a:srgbClr val="4535B9"/>
      </a:folHlink>
    </a:clrScheme>
    <a:fontScheme name="open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rojekt niestandardowy">
  <a:themeElements>
    <a:clrScheme name="OBnM UW">
      <a:dk1>
        <a:srgbClr val="181818"/>
      </a:dk1>
      <a:lt1>
        <a:sysClr val="window" lastClr="FFFFFF"/>
      </a:lt1>
      <a:dk2>
        <a:srgbClr val="0089D2"/>
      </a:dk2>
      <a:lt2>
        <a:srgbClr val="FFFFFF"/>
      </a:lt2>
      <a:accent1>
        <a:srgbClr val="0089D2"/>
      </a:accent1>
      <a:accent2>
        <a:srgbClr val="0CA4E3"/>
      </a:accent2>
      <a:accent3>
        <a:srgbClr val="1DB6F3"/>
      </a:accent3>
      <a:accent4>
        <a:srgbClr val="50C7F6"/>
      </a:accent4>
      <a:accent5>
        <a:srgbClr val="69CEF7"/>
      </a:accent5>
      <a:accent6>
        <a:srgbClr val="87D8F9"/>
      </a:accent6>
      <a:hlink>
        <a:srgbClr val="151036"/>
      </a:hlink>
      <a:folHlink>
        <a:srgbClr val="4535B9"/>
      </a:folHlink>
    </a:clrScheme>
    <a:fontScheme name="open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OBM Jubileusz</Template>
  <TotalTime>587</TotalTime>
  <Words>731</Words>
  <Application>Microsoft Office PowerPoint</Application>
  <PresentationFormat>Pokaz na ekranie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7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Motyw pakietu Office</vt:lpstr>
      <vt:lpstr>Motyw OBM Jubileusz</vt:lpstr>
      <vt:lpstr>1_Projekt niestandardowy</vt:lpstr>
      <vt:lpstr>2_Projekt niestandardowy</vt:lpstr>
      <vt:lpstr>1_Motyw OBM Jubileusz</vt:lpstr>
      <vt:lpstr>3_Projekt niestandardowy</vt:lpstr>
      <vt:lpstr>4_Projekt niestandardowy</vt:lpstr>
      <vt:lpstr>Migration crisis and its impact on Polish  integration policy</vt:lpstr>
      <vt:lpstr>Prezentacja programu PowerPoint</vt:lpstr>
      <vt:lpstr>Periods of the evolution of Polish integration policy</vt:lpstr>
      <vt:lpstr>Prezentacja programu PowerPoint</vt:lpstr>
      <vt:lpstr>Prezentacja programu PowerPoint</vt:lpstr>
      <vt:lpstr>Prezentacja programu PowerPoint</vt:lpstr>
      <vt:lpstr>Number of applications for international protection in the EU+</vt:lpstr>
      <vt:lpstr>Number of applications for international protection in the EU+</vt:lpstr>
      <vt:lpstr>Number of applications for international protection in Poland</vt:lpstr>
      <vt:lpstr>Prezentacja programu PowerPoint</vt:lpstr>
      <vt:lpstr>Prezentacja programu PowerPoint</vt:lpstr>
      <vt:lpstr>Anti-immigration rhetoric</vt:lpstr>
      <vt:lpstr>Anti-immigration rhetoric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crisis and its impact on Polish integration policy</dc:title>
  <dc:creator>Dominik Wach</dc:creator>
  <cp:lastModifiedBy>Dominik</cp:lastModifiedBy>
  <cp:revision>41</cp:revision>
  <dcterms:created xsi:type="dcterms:W3CDTF">2018-03-03T18:34:16Z</dcterms:created>
  <dcterms:modified xsi:type="dcterms:W3CDTF">2018-03-19T19:16:19Z</dcterms:modified>
</cp:coreProperties>
</file>